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62" r:id="rId7"/>
    <p:sldId id="263" r:id="rId8"/>
    <p:sldId id="264" r:id="rId9"/>
    <p:sldId id="272" r:id="rId10"/>
    <p:sldId id="273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51" autoAdjust="0"/>
    <p:restoredTop sz="94722" autoAdjust="0"/>
  </p:normalViewPr>
  <p:slideViewPr>
    <p:cSldViewPr>
      <p:cViewPr>
        <p:scale>
          <a:sx n="90" d="100"/>
          <a:sy n="90" d="100"/>
        </p:scale>
        <p:origin x="-996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tel.com/content/www/us/en/architecture-and-technology/hd-graphics/hd-graphics-developer.html" TargetMode="External"/><Relationship Id="rId2" Type="http://schemas.openxmlformats.org/officeDocument/2006/relationships/hyperlink" Target="http://www.intel.com/content/www/us/en/architecture-and-technology/turbo-boost/intel-turbo-boost-technology.html" TargetMode="Externa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d.com/uk/products/desktop/processors/a-series/Pages/a-series-pib.aspx" TargetMode="External"/><Relationship Id="rId2" Type="http://schemas.openxmlformats.org/officeDocument/2006/relationships/hyperlink" Target="http://cs.wikipedia.org/wiki/HTPC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0222003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Procesor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3. 11. 2012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komunikačních technologiích 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Procesor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Procesor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846" t="24161" r="13685" b="2866"/>
          <a:stretch/>
        </p:blipFill>
        <p:spPr>
          <a:xfrm>
            <a:off x="1475656" y="1484784"/>
            <a:ext cx="5976663" cy="4970284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Procesor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Anglická zkratka je </a:t>
            </a:r>
            <a:r>
              <a:rPr lang="cs-CZ" b="1" dirty="0" smtClean="0"/>
              <a:t>CPU</a:t>
            </a:r>
            <a:r>
              <a:rPr lang="cs-CZ" dirty="0" smtClean="0"/>
              <a:t> … </a:t>
            </a:r>
            <a:r>
              <a:rPr lang="cs-CZ" i="1" dirty="0" err="1" smtClean="0"/>
              <a:t>Central</a:t>
            </a:r>
            <a:r>
              <a:rPr lang="cs-CZ" i="1" dirty="0" smtClean="0"/>
              <a:t> </a:t>
            </a:r>
            <a:r>
              <a:rPr lang="cs-CZ" i="1" dirty="0" err="1" smtClean="0"/>
              <a:t>Processing</a:t>
            </a:r>
            <a:r>
              <a:rPr lang="cs-CZ" i="1" dirty="0" smtClean="0"/>
              <a:t> Unit</a:t>
            </a:r>
          </a:p>
          <a:p>
            <a:r>
              <a:rPr lang="cs-CZ" dirty="0" smtClean="0"/>
              <a:t>Jde o ústřední </a:t>
            </a:r>
            <a:r>
              <a:rPr lang="cs-CZ" dirty="0"/>
              <a:t>výkonnou jednotkou počítače, která čte z </a:t>
            </a:r>
            <a:r>
              <a:rPr lang="cs-CZ" dirty="0" smtClean="0"/>
              <a:t>operační paměti </a:t>
            </a:r>
            <a:r>
              <a:rPr lang="pl-PL" dirty="0" smtClean="0"/>
              <a:t>instrukce </a:t>
            </a:r>
            <a:r>
              <a:rPr lang="pl-PL" dirty="0"/>
              <a:t>a na jejich základě vykonává program</a:t>
            </a:r>
            <a:r>
              <a:rPr lang="pl-PL" dirty="0" smtClean="0"/>
              <a:t>.</a:t>
            </a:r>
          </a:p>
          <a:p>
            <a:r>
              <a:rPr lang="pl-PL" dirty="0" smtClean="0"/>
              <a:t>Technicky jde o složitý sekvenční obvod, který zpracovává jednotlivé instrukce strojového kódu (strojový kód je „jazykem”, kterému procesor přímo rozumí).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Procesor – technické 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731696" cy="504318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Hlavním technickým parametrem procesoru je jeho </a:t>
            </a:r>
            <a:r>
              <a:rPr lang="cs-CZ" b="1" dirty="0" smtClean="0"/>
              <a:t>pracovní frekvence </a:t>
            </a:r>
            <a:r>
              <a:rPr lang="cs-CZ" dirty="0" smtClean="0"/>
              <a:t>(„takt“), která se udává v násobných jednotkách Hertzů </a:t>
            </a:r>
            <a:r>
              <a:rPr lang="en-US" dirty="0" smtClean="0"/>
              <a:t>[Hz], </a:t>
            </a:r>
            <a:r>
              <a:rPr lang="cs-CZ" dirty="0" smtClean="0"/>
              <a:t>moderní procesory mívají jednotky </a:t>
            </a:r>
            <a:r>
              <a:rPr lang="cs-CZ" b="1" dirty="0" smtClean="0"/>
              <a:t>GHz</a:t>
            </a:r>
            <a:r>
              <a:rPr lang="cs-CZ" dirty="0" smtClean="0"/>
              <a:t> (např. 2,66 GHz).</a:t>
            </a:r>
          </a:p>
          <a:p>
            <a:r>
              <a:rPr lang="cs-CZ" dirty="0" smtClean="0"/>
              <a:t>Vedlejšími parametry je např.:</a:t>
            </a:r>
          </a:p>
          <a:p>
            <a:pPr lvl="1">
              <a:buFont typeface="Wingdings" pitchFamily="2" charset="2"/>
              <a:buChar char="§"/>
            </a:pPr>
            <a:r>
              <a:rPr lang="cs-CZ" b="1" dirty="0"/>
              <a:t>p</a:t>
            </a:r>
            <a:r>
              <a:rPr lang="cs-CZ" b="1" dirty="0" smtClean="0"/>
              <a:t>očet současně zpracovatelných bitů </a:t>
            </a:r>
            <a:r>
              <a:rPr lang="cs-CZ" dirty="0" smtClean="0"/>
              <a:t>(32-bitový procesor, 64-bitový procesor, 128-bitový procesor)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b="1" dirty="0" smtClean="0"/>
              <a:t>velikost vyrovnávacích pamětí (</a:t>
            </a:r>
            <a:r>
              <a:rPr lang="cs-CZ" b="1" dirty="0" err="1" smtClean="0"/>
              <a:t>cache</a:t>
            </a:r>
            <a:r>
              <a:rPr lang="cs-CZ" b="1" dirty="0" smtClean="0"/>
              <a:t>) </a:t>
            </a:r>
            <a:r>
              <a:rPr lang="cs-CZ" dirty="0" smtClean="0"/>
              <a:t>– např. 4 MB L2 </a:t>
            </a:r>
            <a:r>
              <a:rPr lang="cs-CZ" dirty="0" err="1" smtClean="0"/>
              <a:t>cache</a:t>
            </a:r>
            <a:r>
              <a:rPr lang="cs-CZ" dirty="0" smtClean="0"/>
              <a:t> (L2 = vyrovnávací paměť druhé úrovně)</a:t>
            </a:r>
          </a:p>
          <a:p>
            <a:pPr lvl="1">
              <a:buFont typeface="Wingdings" pitchFamily="2" charset="2"/>
              <a:buChar char="§"/>
            </a:pPr>
            <a:r>
              <a:rPr lang="cs-CZ" b="1" dirty="0" smtClean="0"/>
              <a:t>počet jader </a:t>
            </a:r>
            <a:r>
              <a:rPr lang="cs-CZ" dirty="0" smtClean="0"/>
              <a:t>(jedno = </a:t>
            </a:r>
            <a:r>
              <a:rPr lang="cs-CZ" i="1" dirty="0" smtClean="0"/>
              <a:t>Single </a:t>
            </a:r>
            <a:r>
              <a:rPr lang="cs-CZ" i="1" dirty="0" err="1" smtClean="0"/>
              <a:t>Core</a:t>
            </a:r>
            <a:r>
              <a:rPr lang="cs-CZ" dirty="0" smtClean="0"/>
              <a:t>, dvě = </a:t>
            </a:r>
            <a:r>
              <a:rPr lang="cs-CZ" i="1" dirty="0" err="1" smtClean="0"/>
              <a:t>Dual</a:t>
            </a:r>
            <a:r>
              <a:rPr lang="cs-CZ" i="1" dirty="0" smtClean="0"/>
              <a:t> </a:t>
            </a:r>
            <a:r>
              <a:rPr lang="cs-CZ" i="1" dirty="0" err="1" smtClean="0"/>
              <a:t>Core</a:t>
            </a:r>
            <a:r>
              <a:rPr lang="cs-CZ" dirty="0" smtClean="0"/>
              <a:t>, čtyři = </a:t>
            </a:r>
            <a:r>
              <a:rPr lang="cs-CZ" i="1" dirty="0" err="1" smtClean="0"/>
              <a:t>Quad</a:t>
            </a:r>
            <a:r>
              <a:rPr lang="cs-CZ" i="1" dirty="0" smtClean="0"/>
              <a:t> </a:t>
            </a:r>
            <a:r>
              <a:rPr lang="cs-CZ" i="1" dirty="0" err="1" smtClean="0"/>
              <a:t>Core</a:t>
            </a:r>
            <a:r>
              <a:rPr lang="cs-CZ" dirty="0" smtClean="0"/>
              <a:t>, atd.)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4461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Procesor – </a:t>
            </a:r>
            <a:r>
              <a:rPr lang="cs-CZ" dirty="0" err="1" smtClean="0"/>
              <a:t>socket</a:t>
            </a:r>
            <a:r>
              <a:rPr lang="cs-CZ" dirty="0" smtClean="0"/>
              <a:t> (patice) na zákl. desce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587680" cy="28083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Procesor se na základní desce umisťuje do </a:t>
            </a:r>
            <a:r>
              <a:rPr lang="cs-CZ" sz="2800" dirty="0" err="1" smtClean="0"/>
              <a:t>vícepinové</a:t>
            </a:r>
            <a:r>
              <a:rPr lang="cs-CZ" sz="2800" dirty="0" smtClean="0"/>
              <a:t> patice, které se říká </a:t>
            </a:r>
            <a:r>
              <a:rPr lang="cs-CZ" sz="2800" b="1" dirty="0" err="1" smtClean="0"/>
              <a:t>socket</a:t>
            </a:r>
            <a:r>
              <a:rPr lang="cs-CZ" sz="2800" dirty="0" smtClean="0"/>
              <a:t>. Řeší zároveň i mechanické uchycení procesoru. Na fotu je model </a:t>
            </a:r>
            <a:r>
              <a:rPr lang="cs-CZ" sz="2800" dirty="0" err="1" smtClean="0"/>
              <a:t>socketu</a:t>
            </a:r>
            <a:r>
              <a:rPr lang="cs-CZ" sz="2800" dirty="0" smtClean="0"/>
              <a:t> LGA 775 a jemu odpovídající procesor Intel </a:t>
            </a:r>
            <a:r>
              <a:rPr lang="cs-CZ" sz="2800" dirty="0" err="1" smtClean="0"/>
              <a:t>Core</a:t>
            </a:r>
            <a:r>
              <a:rPr lang="cs-CZ" sz="2800" dirty="0"/>
              <a:t> </a:t>
            </a:r>
            <a:r>
              <a:rPr lang="cs-CZ" sz="2800" dirty="0" smtClean="0"/>
              <a:t>2 Duo (2,66 GHz/4 MB L2/1 333 MHz FSB).</a:t>
            </a:r>
          </a:p>
          <a:p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619672" y="3789039"/>
            <a:ext cx="3909633" cy="29201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87" t="25178" r="11314" b="11034"/>
          <a:stretch/>
        </p:blipFill>
        <p:spPr>
          <a:xfrm>
            <a:off x="6353515" y="4300669"/>
            <a:ext cx="2394949" cy="18968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Šrafovaná šipka doprava 5"/>
          <p:cNvSpPr/>
          <p:nvPr/>
        </p:nvSpPr>
        <p:spPr>
          <a:xfrm rot="10800000">
            <a:off x="5529305" y="5085184"/>
            <a:ext cx="824210" cy="432048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 rot="19946324">
            <a:off x="310950" y="4551766"/>
            <a:ext cx="15878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radley Hand ITC" pitchFamily="66" charset="0"/>
              </a:rPr>
              <a:t>socket</a:t>
            </a:r>
            <a:endParaRPr lang="cs-CZ" sz="3600" dirty="0"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19946324">
            <a:off x="5846122" y="3841036"/>
            <a:ext cx="17863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radley Hand ITC" pitchFamily="66" charset="0"/>
              </a:rPr>
              <a:t>procesor</a:t>
            </a:r>
            <a:endParaRPr lang="cs-CZ" sz="3600" dirty="0"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84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Procesor – vysvětlení popisu výrobce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955" t="42403" r="35375" b="40161"/>
          <a:stretch/>
        </p:blipFill>
        <p:spPr>
          <a:xfrm>
            <a:off x="2771800" y="1124744"/>
            <a:ext cx="3384157" cy="23458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395536" y="3325048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Podstatné údaje, vyplývající ze zjednoduš. zápisu výrobce:</a:t>
            </a:r>
          </a:p>
          <a:p>
            <a:r>
              <a:rPr lang="cs-CZ" sz="2400" b="1" dirty="0" smtClean="0"/>
              <a:t>E6750</a:t>
            </a:r>
            <a:r>
              <a:rPr lang="cs-CZ" sz="2400" dirty="0" smtClean="0"/>
              <a:t> … konkrétní (jednoznačný) model procesoru</a:t>
            </a:r>
          </a:p>
          <a:p>
            <a:r>
              <a:rPr lang="cs-CZ" sz="2400" b="1" dirty="0" smtClean="0"/>
              <a:t>Intel </a:t>
            </a:r>
            <a:r>
              <a:rPr lang="cs-CZ" sz="2400" b="1" dirty="0" err="1" smtClean="0"/>
              <a:t>Core</a:t>
            </a:r>
            <a:r>
              <a:rPr lang="cs-CZ" sz="2400" b="1" dirty="0" smtClean="0"/>
              <a:t> 2 DUO </a:t>
            </a:r>
            <a:r>
              <a:rPr lang="cs-CZ" sz="2400" dirty="0" smtClean="0"/>
              <a:t>… obchodní značka (obecný název) procesoru</a:t>
            </a:r>
          </a:p>
          <a:p>
            <a:r>
              <a:rPr lang="cs-CZ" sz="2400" b="1" dirty="0" smtClean="0"/>
              <a:t>2.66GHZ/4M/1333/06: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2,66 GHz</a:t>
            </a:r>
            <a:r>
              <a:rPr lang="cs-CZ" sz="2400" dirty="0" smtClean="0"/>
              <a:t> … pracovní frekvence procesoru („takt“)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4 MB</a:t>
            </a:r>
            <a:r>
              <a:rPr lang="cs-CZ" sz="2400" dirty="0" smtClean="0"/>
              <a:t> … velikost vyrovnávací paměti druhé úrovně (L2 </a:t>
            </a:r>
            <a:r>
              <a:rPr lang="cs-CZ" sz="2400" dirty="0" err="1" smtClean="0"/>
              <a:t>cache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1 333 MHz </a:t>
            </a:r>
            <a:r>
              <a:rPr lang="cs-CZ" sz="2400" dirty="0" smtClean="0"/>
              <a:t>… frekvence, na které běží FSB (</a:t>
            </a:r>
            <a:r>
              <a:rPr lang="cs-CZ" sz="2400" i="1" dirty="0" smtClean="0"/>
              <a:t>Front </a:t>
            </a:r>
            <a:r>
              <a:rPr lang="cs-CZ" sz="2400" i="1" dirty="0" err="1" smtClean="0"/>
              <a:t>Side</a:t>
            </a:r>
            <a:r>
              <a:rPr lang="cs-CZ" sz="2400" i="1" dirty="0" smtClean="0"/>
              <a:t> Bus</a:t>
            </a:r>
            <a:r>
              <a:rPr lang="cs-CZ" sz="2400" dirty="0" smtClean="0"/>
              <a:t>), tedy sběrnice procesoru (= rychlost komunikace CPU – </a:t>
            </a:r>
            <a:r>
              <a:rPr lang="cs-CZ" sz="2400" dirty="0" err="1" smtClean="0"/>
              <a:t>socket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06</a:t>
            </a:r>
            <a:r>
              <a:rPr lang="cs-CZ" sz="2400" dirty="0" smtClean="0"/>
              <a:t> … označení technologie výroby (0,065 µm = 65 </a:t>
            </a:r>
            <a:r>
              <a:rPr lang="cs-CZ" sz="2400" dirty="0" err="1" smtClean="0"/>
              <a:t>nm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30852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Dnešní typy procesorů - Intel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Intel dodává od r. 2011 procesory s jádrem „</a:t>
            </a:r>
            <a:r>
              <a:rPr lang="cs-CZ" b="1" dirty="0" err="1" smtClean="0"/>
              <a:t>Sandy</a:t>
            </a:r>
            <a:r>
              <a:rPr lang="cs-CZ" b="1" dirty="0" smtClean="0"/>
              <a:t> </a:t>
            </a:r>
            <a:r>
              <a:rPr lang="cs-CZ" b="1" dirty="0" err="1" smtClean="0"/>
              <a:t>Bridge</a:t>
            </a:r>
            <a:r>
              <a:rPr lang="cs-CZ" dirty="0" smtClean="0"/>
              <a:t>“, vyráběné </a:t>
            </a:r>
            <a:r>
              <a:rPr lang="cs-CZ" dirty="0" err="1" smtClean="0"/>
              <a:t>pův</a:t>
            </a:r>
            <a:r>
              <a:rPr lang="cs-CZ" dirty="0" smtClean="0"/>
              <a:t>. technologií 32 </a:t>
            </a:r>
            <a:r>
              <a:rPr lang="cs-CZ" dirty="0" err="1" smtClean="0"/>
              <a:t>nm</a:t>
            </a:r>
            <a:r>
              <a:rPr lang="cs-CZ" dirty="0" smtClean="0"/>
              <a:t>: </a:t>
            </a:r>
          </a:p>
          <a:p>
            <a:r>
              <a:rPr lang="cs-CZ" dirty="0" smtClean="0"/>
              <a:t>Intel </a:t>
            </a:r>
            <a:r>
              <a:rPr lang="cs-CZ" b="1" dirty="0" err="1" smtClean="0"/>
              <a:t>Core</a:t>
            </a:r>
            <a:r>
              <a:rPr lang="cs-CZ" b="1" dirty="0" smtClean="0"/>
              <a:t> i3</a:t>
            </a:r>
          </a:p>
          <a:p>
            <a:r>
              <a:rPr lang="cs-CZ" dirty="0" smtClean="0"/>
              <a:t>Intel </a:t>
            </a:r>
            <a:r>
              <a:rPr lang="cs-CZ" b="1" dirty="0" err="1" smtClean="0"/>
              <a:t>Core</a:t>
            </a:r>
            <a:r>
              <a:rPr lang="cs-CZ" b="1" dirty="0" smtClean="0"/>
              <a:t> i5</a:t>
            </a:r>
          </a:p>
          <a:p>
            <a:r>
              <a:rPr lang="cs-CZ" dirty="0" smtClean="0"/>
              <a:t>Intel </a:t>
            </a:r>
            <a:r>
              <a:rPr lang="cs-CZ" b="1" dirty="0" err="1" smtClean="0"/>
              <a:t>Core</a:t>
            </a:r>
            <a:r>
              <a:rPr lang="cs-CZ" b="1" dirty="0" smtClean="0"/>
              <a:t> i7</a:t>
            </a:r>
          </a:p>
          <a:p>
            <a:pPr marL="0" indent="0">
              <a:buNone/>
            </a:pPr>
            <a:r>
              <a:rPr lang="cs-CZ" dirty="0" smtClean="0"/>
              <a:t>Procesory mají více jader (2/4/8) a technologie:</a:t>
            </a:r>
          </a:p>
          <a:p>
            <a:r>
              <a:rPr lang="cs-CZ" b="1" dirty="0" smtClean="0"/>
              <a:t>Turbo </a:t>
            </a:r>
            <a:r>
              <a:rPr lang="cs-CZ" b="1" dirty="0" err="1" smtClean="0"/>
              <a:t>Boost</a:t>
            </a:r>
            <a:r>
              <a:rPr lang="cs-CZ" b="1" dirty="0" smtClean="0"/>
              <a:t> </a:t>
            </a:r>
            <a:r>
              <a:rPr lang="cs-CZ" dirty="0" smtClean="0"/>
              <a:t>– více informací např. </a:t>
            </a:r>
            <a:r>
              <a:rPr lang="cs-CZ" dirty="0" smtClean="0">
                <a:hlinkClick r:id="rId2"/>
              </a:rPr>
              <a:t>zde</a:t>
            </a:r>
            <a:endParaRPr lang="cs-CZ" dirty="0" smtClean="0"/>
          </a:p>
          <a:p>
            <a:r>
              <a:rPr lang="cs-CZ" b="1" dirty="0" smtClean="0"/>
              <a:t>Intel HD </a:t>
            </a:r>
            <a:r>
              <a:rPr lang="cs-CZ" b="1" dirty="0" err="1" smtClean="0"/>
              <a:t>Graphics</a:t>
            </a:r>
            <a:r>
              <a:rPr lang="cs-CZ" b="1" dirty="0" smtClean="0"/>
              <a:t> </a:t>
            </a:r>
            <a:r>
              <a:rPr lang="cs-CZ" dirty="0" smtClean="0"/>
              <a:t>– více informací např. </a:t>
            </a:r>
            <a:r>
              <a:rPr lang="cs-CZ" dirty="0" smtClean="0">
                <a:hlinkClick r:id="rId3"/>
              </a:rPr>
              <a:t>zde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51481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Dnešní typy procesorů - AMD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AMD </a:t>
            </a:r>
            <a:r>
              <a:rPr lang="cs-CZ" dirty="0"/>
              <a:t>dodává </a:t>
            </a:r>
            <a:r>
              <a:rPr lang="cs-CZ" dirty="0" smtClean="0"/>
              <a:t>od října 2011 </a:t>
            </a:r>
            <a:r>
              <a:rPr lang="cs-CZ" dirty="0"/>
              <a:t>procesory </a:t>
            </a:r>
            <a:r>
              <a:rPr lang="cs-CZ" dirty="0" smtClean="0"/>
              <a:t>s jádrem „Zambezi“, vyráběné technologií </a:t>
            </a:r>
            <a:r>
              <a:rPr lang="cs-CZ" dirty="0"/>
              <a:t>32 </a:t>
            </a:r>
            <a:r>
              <a:rPr lang="cs-CZ" dirty="0" err="1"/>
              <a:t>nm</a:t>
            </a:r>
            <a:r>
              <a:rPr lang="cs-CZ" dirty="0"/>
              <a:t>: </a:t>
            </a:r>
          </a:p>
          <a:p>
            <a:r>
              <a:rPr lang="cs-CZ" dirty="0" smtClean="0"/>
              <a:t>Platforma </a:t>
            </a:r>
            <a:r>
              <a:rPr lang="cs-CZ" b="1" dirty="0" err="1" smtClean="0"/>
              <a:t>Brazos</a:t>
            </a:r>
            <a:r>
              <a:rPr lang="cs-CZ" dirty="0" smtClean="0"/>
              <a:t> – úsporná, do </a:t>
            </a:r>
            <a:r>
              <a:rPr lang="cs-CZ" dirty="0" smtClean="0">
                <a:hlinkClick r:id="rId2"/>
              </a:rPr>
              <a:t>HTPC</a:t>
            </a:r>
            <a:r>
              <a:rPr lang="cs-CZ" dirty="0" smtClean="0"/>
              <a:t> či jiných úsporných PC</a:t>
            </a:r>
            <a:endParaRPr lang="cs-CZ" b="1" dirty="0"/>
          </a:p>
          <a:p>
            <a:r>
              <a:rPr lang="cs-CZ" dirty="0" smtClean="0"/>
              <a:t>Platforma </a:t>
            </a:r>
            <a:r>
              <a:rPr lang="cs-CZ" b="1" dirty="0" smtClean="0"/>
              <a:t>Llano</a:t>
            </a:r>
            <a:r>
              <a:rPr lang="cs-CZ" dirty="0" smtClean="0"/>
              <a:t> – orientovaná na domácí použití (hraní her, práce s multimédii…)</a:t>
            </a:r>
          </a:p>
          <a:p>
            <a:r>
              <a:rPr lang="cs-CZ" dirty="0" smtClean="0"/>
              <a:t>Platforma </a:t>
            </a:r>
            <a:r>
              <a:rPr lang="cs-CZ" b="1" dirty="0" err="1" smtClean="0"/>
              <a:t>Bulldozer</a:t>
            </a:r>
            <a:r>
              <a:rPr lang="cs-CZ" dirty="0" smtClean="0"/>
              <a:t> – pracovní stanice</a:t>
            </a:r>
          </a:p>
          <a:p>
            <a:pPr marL="0" indent="0">
              <a:buNone/>
            </a:pPr>
            <a:r>
              <a:rPr lang="cs-CZ" dirty="0" smtClean="0"/>
              <a:t>Více informací o aktuální řadě „A“ je </a:t>
            </a:r>
            <a:r>
              <a:rPr lang="cs-CZ" dirty="0" smtClean="0">
                <a:hlinkClick r:id="rId3"/>
              </a:rPr>
              <a:t>ZDE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470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Výukový materiál je výhradně dílem autora (včetně fotografií).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878</TotalTime>
  <Words>412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Cesta</vt:lpstr>
      <vt:lpstr>Prezentace aplikace PowerPoint</vt:lpstr>
      <vt:lpstr>ANOTACE</vt:lpstr>
      <vt:lpstr>Procesor</vt:lpstr>
      <vt:lpstr>Procesor - charakteristika</vt:lpstr>
      <vt:lpstr>Procesor – technické parametry</vt:lpstr>
      <vt:lpstr>Procesor – socket (patice) na zákl. desce </vt:lpstr>
      <vt:lpstr>Procesor – vysvětlení popisu výrobce</vt:lpstr>
      <vt:lpstr>Dnešní typy procesorů - Intel</vt:lpstr>
      <vt:lpstr>Dnešní typy procesorů - AMD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104</cp:revision>
  <dcterms:created xsi:type="dcterms:W3CDTF">2012-08-02T10:31:28Z</dcterms:created>
  <dcterms:modified xsi:type="dcterms:W3CDTF">2013-02-28T13:14:04Z</dcterms:modified>
</cp:coreProperties>
</file>