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3" r:id="rId7"/>
    <p:sldId id="262" r:id="rId8"/>
    <p:sldId id="275" r:id="rId9"/>
    <p:sldId id="263" r:id="rId10"/>
    <p:sldId id="264" r:id="rId11"/>
    <p:sldId id="272" r:id="rId12"/>
    <p:sldId id="274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746232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 paměť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6. 11. 2012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Operační paměť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paměť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2" t="36138" b="27683"/>
          <a:stretch/>
        </p:blipFill>
        <p:spPr>
          <a:xfrm>
            <a:off x="643125" y="1988840"/>
            <a:ext cx="7889315" cy="2304256"/>
          </a:xfrm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Operační paměť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Anglická zkratka je </a:t>
            </a:r>
            <a:r>
              <a:rPr lang="cs-CZ" b="1" dirty="0" smtClean="0"/>
              <a:t>RAM</a:t>
            </a:r>
            <a:r>
              <a:rPr lang="cs-CZ" dirty="0" smtClean="0"/>
              <a:t> … </a:t>
            </a:r>
            <a:r>
              <a:rPr lang="cs-CZ" i="1" dirty="0" err="1" smtClean="0"/>
              <a:t>Random</a:t>
            </a:r>
            <a:r>
              <a:rPr lang="cs-CZ" i="1" dirty="0" smtClean="0"/>
              <a:t> Access </a:t>
            </a:r>
            <a:r>
              <a:rPr lang="cs-CZ" i="1" dirty="0" err="1" smtClean="0"/>
              <a:t>Memory</a:t>
            </a:r>
            <a:r>
              <a:rPr lang="cs-CZ" i="1" dirty="0" smtClean="0"/>
              <a:t> (doslovný překlad by byl „paměť s náhodným přístupem“, ten se ale nepoužívá)</a:t>
            </a:r>
          </a:p>
          <a:p>
            <a:r>
              <a:rPr lang="cs-CZ" dirty="0" smtClean="0"/>
              <a:t>Je  to (rychlá) „pracovní“ paměť, kterou počítač využívá za chodu, pro provádění veškerých operací – proto také název „operační paměť“.</a:t>
            </a:r>
          </a:p>
          <a:p>
            <a:r>
              <a:rPr lang="cs-CZ" dirty="0"/>
              <a:t>P</a:t>
            </a:r>
            <a:r>
              <a:rPr lang="cs-CZ" dirty="0" smtClean="0"/>
              <a:t>ři vypnutém počítači je její obsah zcela prázdný (při vypnutí se z ní ztratí veškerá data).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paměť – umístění slotů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/>
              <a:t>Sloty pro operační paměť jsou umístěny na základní desce, typicky jako párové (pár je vyjádřen stejnou barvou). Při osazení stejnými typy pamětí do párů je využit mód </a:t>
            </a:r>
            <a:r>
              <a:rPr lang="cs-CZ" sz="2800" i="1" dirty="0" err="1" smtClean="0"/>
              <a:t>Dual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Channel</a:t>
            </a:r>
            <a:r>
              <a:rPr lang="cs-CZ" sz="2800" dirty="0" smtClean="0"/>
              <a:t>, který dále zvyšuje rychlost pamětí pomocí paralelismu.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23" r="6395" b="22989"/>
          <a:stretch/>
        </p:blipFill>
        <p:spPr>
          <a:xfrm>
            <a:off x="683568" y="3865162"/>
            <a:ext cx="7776864" cy="2444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06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technické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Hlavními  technickými parametry  operační paměti jsou: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kapacita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cs-CZ" dirty="0" smtClean="0"/>
              <a:t>neodborně „</a:t>
            </a:r>
            <a:r>
              <a:rPr lang="en-US" dirty="0" err="1" smtClean="0"/>
              <a:t>velikost</a:t>
            </a:r>
            <a:r>
              <a:rPr lang="en-US" dirty="0" smtClean="0"/>
              <a:t>”)</a:t>
            </a:r>
            <a:r>
              <a:rPr lang="cs-CZ" dirty="0" smtClean="0"/>
              <a:t>, která se udává v</a:t>
            </a:r>
            <a:r>
              <a:rPr lang="en-US" dirty="0" smtClean="0"/>
              <a:t> </a:t>
            </a:r>
            <a:r>
              <a:rPr lang="cs-CZ" dirty="0" smtClean="0"/>
              <a:t>násobných jednotkách bajtů</a:t>
            </a:r>
            <a:r>
              <a:rPr lang="en-US" dirty="0" smtClean="0"/>
              <a:t>, nap</a:t>
            </a:r>
            <a:r>
              <a:rPr lang="cs-CZ" dirty="0" smtClean="0"/>
              <a:t>ř. v </a:t>
            </a:r>
            <a:r>
              <a:rPr lang="en-US" dirty="0" smtClean="0"/>
              <a:t>[</a:t>
            </a:r>
            <a:r>
              <a:rPr lang="cs-CZ" b="1" dirty="0" smtClean="0"/>
              <a:t>MB</a:t>
            </a:r>
            <a:r>
              <a:rPr lang="en-US" dirty="0" smtClean="0"/>
              <a:t>]</a:t>
            </a:r>
            <a:r>
              <a:rPr lang="cs-CZ" dirty="0" smtClean="0"/>
              <a:t> či dnes už spíše v</a:t>
            </a:r>
            <a:r>
              <a:rPr lang="en-US" dirty="0" smtClean="0"/>
              <a:t> [</a:t>
            </a:r>
            <a:r>
              <a:rPr lang="cs-CZ" b="1" dirty="0" smtClean="0"/>
              <a:t>GB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pracovní frekvence</a:t>
            </a:r>
            <a:r>
              <a:rPr lang="cs-CZ" b="1" dirty="0"/>
              <a:t> </a:t>
            </a:r>
            <a:r>
              <a:rPr lang="cs-CZ" dirty="0" smtClean="0"/>
              <a:t>(neodborně „rychlost“), udávaná v násobných </a:t>
            </a:r>
            <a:r>
              <a:rPr lang="cs-CZ" dirty="0" err="1" smtClean="0"/>
              <a:t>jedn</a:t>
            </a:r>
            <a:r>
              <a:rPr lang="en-US" dirty="0" smtClean="0"/>
              <a:t>o</a:t>
            </a:r>
            <a:r>
              <a:rPr lang="cs-CZ" dirty="0" err="1" smtClean="0"/>
              <a:t>tkách</a:t>
            </a:r>
            <a:r>
              <a:rPr lang="cs-CZ" dirty="0" smtClean="0"/>
              <a:t> hertzů, </a:t>
            </a:r>
            <a:r>
              <a:rPr lang="en-US" dirty="0" err="1" smtClean="0"/>
              <a:t>nej</a:t>
            </a:r>
            <a:r>
              <a:rPr lang="cs-CZ" dirty="0" smtClean="0"/>
              <a:t>častěji v </a:t>
            </a:r>
            <a:r>
              <a:rPr lang="en-US" dirty="0" smtClean="0"/>
              <a:t>[</a:t>
            </a:r>
            <a:r>
              <a:rPr lang="en-US" b="1" dirty="0" smtClean="0"/>
              <a:t>MHz</a:t>
            </a:r>
            <a:r>
              <a:rPr lang="en-US" dirty="0" smtClean="0"/>
              <a:t>].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5446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technické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Vedlejším technickým parametrem operačních pamětí je jejich </a:t>
            </a:r>
            <a:r>
              <a:rPr lang="cs-CZ" b="1" dirty="0" smtClean="0"/>
              <a:t>latence</a:t>
            </a:r>
            <a:r>
              <a:rPr lang="cs-CZ" dirty="0" smtClean="0"/>
              <a:t> (zpoždění). To je dáno jejich konstrukcí – jde o dynamické paměťové moduly (DRAM), které využívají tzv. </a:t>
            </a:r>
            <a:r>
              <a:rPr lang="cs-CZ" i="1" dirty="0" err="1" smtClean="0"/>
              <a:t>Refresh</a:t>
            </a:r>
            <a:r>
              <a:rPr lang="cs-CZ" i="1" dirty="0" smtClean="0"/>
              <a:t> cykly</a:t>
            </a:r>
            <a:r>
              <a:rPr lang="cs-CZ" dirty="0"/>
              <a:t> </a:t>
            </a:r>
            <a:r>
              <a:rPr lang="cs-CZ" dirty="0" smtClean="0"/>
              <a:t>(obnovovací cykly), při kterých dochází k „dobití“ kapacit jednotlivých bitů.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Latence se udává v počtu hodinových cyklů </a:t>
            </a:r>
            <a:r>
              <a:rPr lang="en-US" b="1" dirty="0"/>
              <a:t>[</a:t>
            </a:r>
            <a:r>
              <a:rPr lang="cs-CZ" b="1" dirty="0" smtClean="0"/>
              <a:t>T</a:t>
            </a:r>
            <a:r>
              <a:rPr lang="en-US" b="1" dirty="0" smtClean="0"/>
              <a:t>]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767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Typy operačních pamětí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Dříve: </a:t>
            </a:r>
            <a:r>
              <a:rPr lang="cs-CZ" b="1" dirty="0" smtClean="0"/>
              <a:t>SIMM</a:t>
            </a:r>
            <a:r>
              <a:rPr lang="cs-CZ" dirty="0" smtClean="0"/>
              <a:t> = </a:t>
            </a:r>
            <a:r>
              <a:rPr lang="cs-CZ" i="1" dirty="0" smtClean="0"/>
              <a:t>Single </a:t>
            </a:r>
            <a:r>
              <a:rPr lang="cs-CZ" i="1" dirty="0" err="1" smtClean="0"/>
              <a:t>Inline</a:t>
            </a:r>
            <a:r>
              <a:rPr lang="cs-CZ" i="1" dirty="0" smtClean="0"/>
              <a:t> </a:t>
            </a:r>
            <a:r>
              <a:rPr lang="cs-CZ" i="1" dirty="0" err="1" smtClean="0"/>
              <a:t>Memory</a:t>
            </a:r>
            <a:r>
              <a:rPr lang="cs-CZ" i="1" dirty="0" smtClean="0"/>
              <a:t> Module</a:t>
            </a:r>
          </a:p>
          <a:p>
            <a:pPr marL="0" indent="0">
              <a:buNone/>
            </a:pPr>
            <a:r>
              <a:rPr lang="cs-CZ" dirty="0" smtClean="0"/>
              <a:t>Dnes: </a:t>
            </a:r>
            <a:r>
              <a:rPr lang="cs-CZ" b="1" dirty="0" smtClean="0"/>
              <a:t>DIMM</a:t>
            </a:r>
            <a:r>
              <a:rPr lang="cs-CZ" dirty="0" smtClean="0"/>
              <a:t> = </a:t>
            </a:r>
            <a:r>
              <a:rPr lang="cs-CZ" i="1" dirty="0" err="1" smtClean="0"/>
              <a:t>Dual</a:t>
            </a:r>
            <a:r>
              <a:rPr lang="cs-CZ" i="1" dirty="0" smtClean="0"/>
              <a:t> </a:t>
            </a:r>
            <a:r>
              <a:rPr lang="cs-CZ" i="1" dirty="0" err="1" smtClean="0"/>
              <a:t>Inline</a:t>
            </a:r>
            <a:r>
              <a:rPr lang="cs-CZ" i="1" dirty="0" smtClean="0"/>
              <a:t> </a:t>
            </a:r>
            <a:r>
              <a:rPr lang="cs-CZ" i="1" dirty="0" err="1" smtClean="0"/>
              <a:t>Memory</a:t>
            </a:r>
            <a:r>
              <a:rPr lang="cs-CZ" i="1" dirty="0" smtClean="0"/>
              <a:t> Module</a:t>
            </a:r>
          </a:p>
          <a:p>
            <a:pPr marL="0" indent="0">
              <a:buNone/>
            </a:pPr>
            <a:r>
              <a:rPr lang="cs-CZ" dirty="0" smtClean="0"/>
              <a:t>Typy </a:t>
            </a:r>
            <a:r>
              <a:rPr lang="cs-CZ" dirty="0" err="1" smtClean="0"/>
              <a:t>DIMMů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SDRAM</a:t>
            </a:r>
            <a:r>
              <a:rPr lang="cs-CZ" dirty="0" smtClean="0"/>
              <a:t> (do 133 MHz, PC s Pentiem III a starší)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DDR</a:t>
            </a:r>
            <a:r>
              <a:rPr lang="cs-CZ" dirty="0" smtClean="0"/>
              <a:t> = </a:t>
            </a:r>
            <a:r>
              <a:rPr lang="cs-CZ" i="1" dirty="0" smtClean="0"/>
              <a:t>Double Data </a:t>
            </a:r>
            <a:r>
              <a:rPr lang="cs-CZ" i="1" dirty="0" err="1" smtClean="0"/>
              <a:t>Rate</a:t>
            </a:r>
            <a:r>
              <a:rPr lang="cs-CZ" dirty="0" smtClean="0"/>
              <a:t> (např. PC s Pentiem4)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(266 – 333 – 400 MHz)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DDR2</a:t>
            </a:r>
            <a:r>
              <a:rPr lang="cs-CZ" dirty="0" smtClean="0"/>
              <a:t>	(533 – 667 – 800 – 1066 MHz)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DDR3</a:t>
            </a:r>
            <a:r>
              <a:rPr lang="cs-CZ" dirty="0" smtClean="0"/>
              <a:t>	(1066 – 1333 – 1600 – 1866 MHz …)</a:t>
            </a:r>
          </a:p>
        </p:txBody>
      </p:sp>
    </p:spTree>
    <p:extLst>
      <p:ext uri="{BB962C8B-B14F-4D97-AF65-F5344CB8AC3E}">
        <p14:creationId xmlns:p14="http://schemas.microsoft.com/office/powerpoint/2010/main" val="134184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Nejpopulárnější typy DIMM modulů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443664" cy="5112568"/>
          </a:xfrm>
        </p:spPr>
        <p:txBody>
          <a:bodyPr>
            <a:noAutofit/>
          </a:bodyPr>
          <a:lstStyle/>
          <a:p>
            <a:r>
              <a:rPr lang="cs-CZ" dirty="0" smtClean="0"/>
              <a:t>72pinové</a:t>
            </a:r>
            <a:r>
              <a:rPr lang="cs-CZ" dirty="0"/>
              <a:t>, používané v SO-DIMM (32bitové)</a:t>
            </a:r>
          </a:p>
          <a:p>
            <a:r>
              <a:rPr lang="cs-CZ" dirty="0"/>
              <a:t>144pinové, používané v SO-DIMM (64bitové)</a:t>
            </a:r>
          </a:p>
          <a:p>
            <a:r>
              <a:rPr lang="cs-CZ" dirty="0"/>
              <a:t>168pinové, používané v SDR SDRAM</a:t>
            </a:r>
          </a:p>
          <a:p>
            <a:r>
              <a:rPr lang="cs-CZ" dirty="0"/>
              <a:t>184pinové, používané v DDR SDRAM</a:t>
            </a:r>
          </a:p>
          <a:p>
            <a:r>
              <a:rPr lang="cs-CZ" dirty="0"/>
              <a:t>240pinové, používané v DDR2 SDRAM</a:t>
            </a:r>
          </a:p>
          <a:p>
            <a:r>
              <a:rPr lang="cs-CZ" dirty="0"/>
              <a:t>240pinové, používané v DDR3 </a:t>
            </a:r>
            <a:r>
              <a:rPr lang="cs-CZ" dirty="0" smtClean="0"/>
              <a:t>SDRAM </a:t>
            </a:r>
            <a:r>
              <a:rPr lang="en-US" sz="2000" dirty="0" smtClean="0"/>
              <a:t>[1]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SO-DIMM</a:t>
            </a:r>
            <a:r>
              <a:rPr lang="cs-CZ" dirty="0" smtClean="0"/>
              <a:t> … </a:t>
            </a:r>
            <a:r>
              <a:rPr lang="cs-CZ" i="1" dirty="0" err="1" smtClean="0"/>
              <a:t>Small</a:t>
            </a:r>
            <a:r>
              <a:rPr lang="cs-CZ" i="1" dirty="0" smtClean="0"/>
              <a:t> </a:t>
            </a:r>
            <a:r>
              <a:rPr lang="cs-CZ" i="1" dirty="0" err="1" smtClean="0"/>
              <a:t>Outline</a:t>
            </a:r>
            <a:r>
              <a:rPr lang="cs-CZ" i="1" dirty="0" smtClean="0"/>
              <a:t> DIMM</a:t>
            </a:r>
            <a:r>
              <a:rPr lang="cs-CZ" dirty="0" smtClean="0"/>
              <a:t>, označení </a:t>
            </a:r>
            <a:r>
              <a:rPr lang="cs-CZ" dirty="0" err="1" smtClean="0"/>
              <a:t>DIMMů</a:t>
            </a:r>
            <a:r>
              <a:rPr lang="cs-CZ" dirty="0" smtClean="0"/>
              <a:t> pro notebooky a počítače typu </a:t>
            </a:r>
            <a:r>
              <a:rPr lang="cs-CZ" i="1" dirty="0" err="1" smtClean="0"/>
              <a:t>All</a:t>
            </a:r>
            <a:r>
              <a:rPr lang="cs-CZ" i="1" dirty="0" smtClean="0"/>
              <a:t>-in-</a:t>
            </a:r>
            <a:r>
              <a:rPr lang="cs-CZ" i="1" dirty="0" err="1" smtClean="0"/>
              <a:t>One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53085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DIMM modulů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současnosti (r. 2013) jsou nejpoužívanějšími moduly DIMM technologie DDR3. Používají následující značení: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PC3-6400</a:t>
            </a:r>
            <a:r>
              <a:rPr lang="cs-CZ" dirty="0" smtClean="0"/>
              <a:t>	……..	DDR3 800 MHz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PC3-8500</a:t>
            </a:r>
            <a:r>
              <a:rPr lang="cs-CZ" dirty="0"/>
              <a:t>	……..	DDR3 </a:t>
            </a:r>
            <a:r>
              <a:rPr lang="cs-CZ" dirty="0" smtClean="0"/>
              <a:t>1066 </a:t>
            </a:r>
            <a:r>
              <a:rPr lang="cs-CZ" dirty="0"/>
              <a:t>MHz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PC3-10600</a:t>
            </a:r>
            <a:r>
              <a:rPr lang="cs-CZ" dirty="0" smtClean="0"/>
              <a:t>…….	DDR3 1333 </a:t>
            </a:r>
            <a:r>
              <a:rPr lang="cs-CZ" dirty="0"/>
              <a:t>MHz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PC3-12800</a:t>
            </a:r>
            <a:r>
              <a:rPr lang="cs-CZ" dirty="0" smtClean="0"/>
              <a:t>…….</a:t>
            </a:r>
            <a:r>
              <a:rPr lang="cs-CZ" dirty="0"/>
              <a:t>	DDR3 </a:t>
            </a:r>
            <a:r>
              <a:rPr lang="cs-CZ" dirty="0" smtClean="0"/>
              <a:t>1600 </a:t>
            </a:r>
            <a:r>
              <a:rPr lang="cs-CZ" dirty="0"/>
              <a:t>MHz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252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pokročilé: časování pamětí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115475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Paměťové moduly mívají kromě označení také charakteristiky časování, zde jsou vysvětleny:</a:t>
            </a:r>
            <a:endParaRPr lang="cs-CZ" sz="24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2248118"/>
              </p:ext>
            </p:extLst>
          </p:nvPr>
        </p:nvGraphicFramePr>
        <p:xfrm>
          <a:off x="467545" y="2564904"/>
          <a:ext cx="8064895" cy="3782180"/>
        </p:xfrm>
        <a:graphic>
          <a:graphicData uri="http://schemas.openxmlformats.org/drawingml/2006/table">
            <a:tbl>
              <a:tblPr firstRow="1" firstCol="1">
                <a:tableStyleId>{69C7853C-536D-4A76-A0AE-DD22124D55A5}</a:tableStyleId>
              </a:tblPr>
              <a:tblGrid>
                <a:gridCol w="1556927"/>
                <a:gridCol w="1874196"/>
                <a:gridCol w="4633772"/>
              </a:tblGrid>
              <a:tr h="653443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Název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Typické hodnoty (hodinových taktů)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Popis</a:t>
                      </a:r>
                    </a:p>
                  </a:txBody>
                  <a:tcPr anchor="ctr"/>
                </a:tc>
              </a:tr>
              <a:tr h="1040532"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CAS nebo CL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effectLst/>
                        </a:rPr>
                        <a:t>2 - 5</a:t>
                      </a:r>
                      <a:endParaRPr lang="cs-CZ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udává zpoždění dat na výstupu paměti po jejich výběru, nebo zpoždění pro jejich zápis</a:t>
                      </a:r>
                    </a:p>
                  </a:txBody>
                  <a:tcPr anchor="ctr"/>
                </a:tc>
              </a:tr>
              <a:tr h="800409"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RAS to CAS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effectLst/>
                        </a:rPr>
                        <a:t>3 - 5</a:t>
                      </a:r>
                      <a:endParaRPr lang="cs-CZ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udává zpoždění mezi výběrem řádků a adresací sloupce paměti</a:t>
                      </a:r>
                    </a:p>
                  </a:txBody>
                  <a:tcPr anchor="ctr"/>
                </a:tc>
              </a:tr>
              <a:tr h="653443"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RAS precharge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effectLst/>
                        </a:rPr>
                        <a:t>3 - 5</a:t>
                      </a:r>
                      <a:endParaRPr lang="cs-CZ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udává zpoždění po výběru paměti do adresace řádku</a:t>
                      </a:r>
                    </a:p>
                  </a:txBody>
                  <a:tcPr anchor="ctr"/>
                </a:tc>
              </a:tr>
              <a:tr h="373396"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tRAS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effectLst/>
                        </a:rPr>
                        <a:t>5 - 10</a:t>
                      </a:r>
                      <a:endParaRPr lang="cs-CZ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délka trvání adresace řádků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532440" y="60212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[2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45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 smtClean="0"/>
              <a:t>[1</a:t>
            </a:r>
            <a:r>
              <a:rPr lang="en-US" sz="1800" dirty="0"/>
              <a:t>] DIMM. In: </a:t>
            </a:r>
            <a:r>
              <a:rPr lang="en-US" sz="1800" i="1" dirty="0"/>
              <a:t>Wikipedia: the free encyclopedia</a:t>
            </a:r>
            <a:r>
              <a:rPr lang="en-US" sz="1800" dirty="0"/>
              <a:t> [online]. San Francisco (CA): Wikimedia Foundation, 2001, 24. </a:t>
            </a:r>
            <a:r>
              <a:rPr lang="cs-CZ" sz="1800" dirty="0" smtClean="0"/>
              <a:t>10</a:t>
            </a:r>
            <a:r>
              <a:rPr lang="en-US" sz="1800" dirty="0" smtClean="0"/>
              <a:t>. 201</a:t>
            </a:r>
            <a:r>
              <a:rPr lang="cs-CZ" sz="1800" dirty="0" smtClean="0"/>
              <a:t>2</a:t>
            </a:r>
            <a:r>
              <a:rPr lang="en-US" sz="1800" dirty="0" smtClean="0"/>
              <a:t> [</a:t>
            </a:r>
            <a:r>
              <a:rPr lang="en-US" sz="1800" dirty="0"/>
              <a:t>cit. </a:t>
            </a:r>
            <a:r>
              <a:rPr lang="en-US" sz="1800" dirty="0" smtClean="0"/>
              <a:t>201</a:t>
            </a:r>
            <a:r>
              <a:rPr lang="cs-CZ" sz="1800" dirty="0" smtClean="0"/>
              <a:t>2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06</a:t>
            </a:r>
            <a:r>
              <a:rPr lang="en-US" sz="1800" dirty="0" smtClean="0"/>
              <a:t>]. </a:t>
            </a:r>
            <a:r>
              <a:rPr lang="en-US" sz="1800" dirty="0" err="1"/>
              <a:t>Dostupné</a:t>
            </a:r>
            <a:r>
              <a:rPr lang="en-US" sz="1800" dirty="0"/>
              <a:t> z: 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/wiki/DIMM</a:t>
            </a:r>
            <a:endParaRPr lang="en-US" sz="1800" dirty="0"/>
          </a:p>
          <a:p>
            <a:pPr marL="0" indent="0">
              <a:buNone/>
            </a:pPr>
            <a:r>
              <a:rPr lang="en-US" sz="1800" dirty="0" smtClean="0"/>
              <a:t>[2] </a:t>
            </a:r>
            <a:r>
              <a:rPr lang="cs-CZ" sz="1800" dirty="0" smtClean="0"/>
              <a:t>Časování RAM</a:t>
            </a:r>
            <a:r>
              <a:rPr lang="en-US" sz="1800" dirty="0" smtClean="0"/>
              <a:t>. </a:t>
            </a:r>
            <a:r>
              <a:rPr lang="en-US" sz="1800" dirty="0"/>
              <a:t>In: </a:t>
            </a:r>
            <a:r>
              <a:rPr lang="en-US" sz="1800" i="1" dirty="0"/>
              <a:t>Wikipedia: the free encyclopedia</a:t>
            </a:r>
            <a:r>
              <a:rPr lang="en-US" sz="1800" dirty="0"/>
              <a:t> [online]. San Francisco (CA): Wikimedia Foundation, 2001, 24. </a:t>
            </a:r>
            <a:r>
              <a:rPr lang="cs-CZ" sz="1800" dirty="0" smtClean="0"/>
              <a:t>10</a:t>
            </a:r>
            <a:r>
              <a:rPr lang="en-US" sz="1800" dirty="0" smtClean="0"/>
              <a:t>. 201</a:t>
            </a:r>
            <a:r>
              <a:rPr lang="cs-CZ" sz="1800" dirty="0" smtClean="0"/>
              <a:t>2</a:t>
            </a:r>
            <a:r>
              <a:rPr lang="en-US" sz="1800" dirty="0" smtClean="0"/>
              <a:t> </a:t>
            </a:r>
            <a:r>
              <a:rPr lang="en-US" sz="1800" dirty="0"/>
              <a:t>[cit. </a:t>
            </a:r>
            <a:r>
              <a:rPr lang="en-US" sz="1800" dirty="0" smtClean="0"/>
              <a:t>201</a:t>
            </a:r>
            <a:r>
              <a:rPr lang="cs-CZ" sz="1800" dirty="0" smtClean="0"/>
              <a:t>2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06</a:t>
            </a:r>
            <a:r>
              <a:rPr lang="en-US" sz="1800" dirty="0" smtClean="0"/>
              <a:t>]. </a:t>
            </a:r>
            <a:r>
              <a:rPr lang="en-US" sz="1800" dirty="0" err="1"/>
              <a:t>Dostupné</a:t>
            </a:r>
            <a:r>
              <a:rPr lang="en-US" sz="1800" dirty="0"/>
              <a:t> </a:t>
            </a:r>
            <a:r>
              <a:rPr lang="en-US" sz="1800" dirty="0" smtClean="0"/>
              <a:t>z:</a:t>
            </a:r>
            <a:r>
              <a:rPr lang="cs-CZ" sz="1800" dirty="0" smtClean="0"/>
              <a:t> http</a:t>
            </a:r>
            <a:r>
              <a:rPr lang="cs-CZ" sz="1800" dirty="0"/>
              <a:t>://</a:t>
            </a:r>
            <a:r>
              <a:rPr lang="cs-CZ" sz="1800" dirty="0" err="1"/>
              <a:t>cs.wikipedia.org</a:t>
            </a:r>
            <a:r>
              <a:rPr lang="cs-CZ" sz="1800" dirty="0"/>
              <a:t>/wiki/%C4%8Casov%C3%A1n%C3%AD_RAM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1087</TotalTime>
  <Words>484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Cesta</vt:lpstr>
      <vt:lpstr>Prezentace aplikace PowerPoint</vt:lpstr>
      <vt:lpstr>ANOTACE</vt:lpstr>
      <vt:lpstr>Operační paměť</vt:lpstr>
      <vt:lpstr>Operační paměť - charakteristika</vt:lpstr>
      <vt:lpstr>Operační paměť – umístění slotů</vt:lpstr>
      <vt:lpstr>Hlavní technické parametry</vt:lpstr>
      <vt:lpstr>Vedlejší technické parametry</vt:lpstr>
      <vt:lpstr>Typy operačních pamětí</vt:lpstr>
      <vt:lpstr>Nejpopulárnější typy DIMM modulů</vt:lpstr>
      <vt:lpstr>Značení DIMM modulů</vt:lpstr>
      <vt:lpstr>pokročilé: časování pamětí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90</cp:revision>
  <dcterms:created xsi:type="dcterms:W3CDTF">2012-08-02T10:31:28Z</dcterms:created>
  <dcterms:modified xsi:type="dcterms:W3CDTF">2013-02-28T13:14:08Z</dcterms:modified>
</cp:coreProperties>
</file>