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  <p:sldMasterId id="2147483792" r:id="rId2"/>
  </p:sldMasterIdLst>
  <p:sldIdLst>
    <p:sldId id="271" r:id="rId3"/>
    <p:sldId id="258" r:id="rId4"/>
    <p:sldId id="259" r:id="rId5"/>
    <p:sldId id="260" r:id="rId6"/>
    <p:sldId id="273" r:id="rId7"/>
    <p:sldId id="262" r:id="rId8"/>
    <p:sldId id="274" r:id="rId9"/>
    <p:sldId id="275" r:id="rId10"/>
    <p:sldId id="27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722" autoAdjust="0"/>
  </p:normalViewPr>
  <p:slideViewPr>
    <p:cSldViewPr>
      <p:cViewPr>
        <p:scale>
          <a:sx n="90" d="100"/>
          <a:sy n="90" d="100"/>
        </p:scale>
        <p:origin x="-99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>
                <a:solidFill>
                  <a:srgbClr val="94C600"/>
                </a:solidFill>
              </a:rPr>
              <a:pPr/>
              <a:t>‹#›</a:t>
            </a:fld>
            <a:endParaRPr lang="cs-CZ">
              <a:solidFill>
                <a:srgbClr val="94C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3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56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181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078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85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40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21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79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54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39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686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37B229-3315-4450-A05C-459553D0C7DF}" type="slidenum">
              <a:rPr lang="cs-CZ" smtClean="0">
                <a:solidFill>
                  <a:srgbClr val="94C600"/>
                </a:solidFill>
              </a:rPr>
              <a:pPr/>
              <a:t>‹#›</a:t>
            </a:fld>
            <a:endParaRPr lang="cs-CZ">
              <a:solidFill>
                <a:srgbClr val="94C6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0D11D-3FDA-490A-A584-D9D128A67B9C}" type="datetimeFigureOut">
              <a:rPr lang="cs-CZ" smtClean="0"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10FC3-42F0-45BC-BFC3-471E5C1CB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702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20D11D-3FDA-490A-A584-D9D128A67B9C}" type="datetimeFigureOut">
              <a:rPr lang="cs-CZ" smtClean="0"/>
              <a:t>28.2.2013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EA10FC3-42F0-45BC-BFC3-471E5C1CBFD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vidia.com/content/global/global.php" TargetMode="External"/><Relationship Id="rId2" Type="http://schemas.openxmlformats.org/officeDocument/2006/relationships/hyperlink" Target="http://www.amd.com/uk/Pages/AMDHomePage.aspx" TargetMode="Externa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tel.com/support/graphics/sb/CS-033757.htm" TargetMode="External"/><Relationship Id="rId2" Type="http://schemas.openxmlformats.org/officeDocument/2006/relationships/hyperlink" Target="http://www.intel.com/?cz_CZ_01" TargetMode="Externa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1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1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4" y="5877272"/>
            <a:ext cx="83486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 dirty="0">
                <a:solidFill>
                  <a:prstClr val="black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228714"/>
              </p:ext>
            </p:extLst>
          </p:nvPr>
        </p:nvGraphicFramePr>
        <p:xfrm>
          <a:off x="1103784" y="1397000"/>
          <a:ext cx="6936432" cy="437233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321119"/>
                <a:gridCol w="4615313"/>
              </a:tblGrid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SŠ: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SOU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Uherský Brod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Autoři: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Ing. Radim Bublík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6547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prezentace:</a:t>
                      </a:r>
                    </a:p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(DUMu)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Grafická karta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oblast: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Hardware počítače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 ročník oboru Mechanik opravář motorových vozidel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projektu: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CZ.1.07/1.5.00/34.0369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Datum vzniku: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7. 11. 2012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796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dirty="0" smtClean="0"/>
              <a:t>Záměrem této sady výukových materiálů s názvem </a:t>
            </a:r>
            <a:r>
              <a:rPr lang="cs-CZ" sz="2400" b="1" dirty="0" smtClean="0"/>
              <a:t>Hardware počítače </a:t>
            </a:r>
            <a:r>
              <a:rPr lang="cs-CZ" sz="2400" dirty="0" smtClean="0"/>
              <a:t>je poskytnout žákům potřebné informace o technickém vybavení počítačů pro jejich lepší orientaci v informačních a komunikačních technologiích (zejména počítačích), se kterými se budou velmi pravděpodobně setkávat po celý svůj život.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Jednotlivé </a:t>
            </a:r>
            <a:r>
              <a:rPr lang="cs-CZ" sz="2400" dirty="0" err="1" smtClean="0"/>
              <a:t>DUMy</a:t>
            </a:r>
            <a:r>
              <a:rPr lang="cs-CZ" sz="2400" dirty="0" smtClean="0"/>
              <a:t> (prezentace a pracovní listy) v této sadě pokryjí postupně tematické oblasti, které jsou probírány v předmětu Informační a komunikační technologie na naší SŠ.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Tato prezentace je konkrétně zaměřena na tematický celek </a:t>
            </a:r>
            <a:r>
              <a:rPr lang="cs-CZ" sz="2400" b="1" dirty="0" smtClean="0"/>
              <a:t>Grafická karta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4930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Grafická karta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8" t="9122" r="9145" b="6306"/>
          <a:stretch/>
        </p:blipFill>
        <p:spPr>
          <a:xfrm>
            <a:off x="1619672" y="1387980"/>
            <a:ext cx="6192688" cy="4921340"/>
          </a:xfrm>
        </p:spPr>
      </p:pic>
    </p:spTree>
    <p:extLst>
      <p:ext uri="{BB962C8B-B14F-4D97-AF65-F5344CB8AC3E}">
        <p14:creationId xmlns:p14="http://schemas.microsoft.com/office/powerpoint/2010/main" val="193142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Grafická karta - 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97118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Grafická karta zajišťuje zejména obrazový výstup z počítače na monitor (nebo jiný typ zobrazovacího zařízení).</a:t>
            </a:r>
          </a:p>
          <a:p>
            <a:r>
              <a:rPr lang="cs-CZ" dirty="0" smtClean="0"/>
              <a:t>V klasické (přídavném) provedení jde o velmi složitou kartu - „počítač v počítači“.</a:t>
            </a:r>
          </a:p>
          <a:p>
            <a:r>
              <a:rPr lang="cs-CZ" dirty="0"/>
              <a:t>O</a:t>
            </a:r>
            <a:r>
              <a:rPr lang="cs-CZ" dirty="0" smtClean="0"/>
              <a:t>bsahuje vlastní grafický procesor </a:t>
            </a:r>
            <a:r>
              <a:rPr lang="cs-CZ" b="1" dirty="0" smtClean="0"/>
              <a:t>GPU</a:t>
            </a:r>
            <a:r>
              <a:rPr lang="cs-CZ" dirty="0" smtClean="0"/>
              <a:t> (</a:t>
            </a:r>
            <a:r>
              <a:rPr lang="cs-CZ" i="1" dirty="0" err="1" smtClean="0"/>
              <a:t>Graphic</a:t>
            </a:r>
            <a:r>
              <a:rPr lang="cs-CZ" i="1" dirty="0" smtClean="0"/>
              <a:t> </a:t>
            </a:r>
            <a:r>
              <a:rPr lang="cs-CZ" i="1" dirty="0" err="1" smtClean="0"/>
              <a:t>Processing</a:t>
            </a:r>
            <a:r>
              <a:rPr lang="cs-CZ" i="1" dirty="0" smtClean="0"/>
              <a:t> Unit</a:t>
            </a:r>
            <a:r>
              <a:rPr lang="cs-CZ" dirty="0" smtClean="0"/>
              <a:t>) a velmi rychlou </a:t>
            </a:r>
            <a:r>
              <a:rPr lang="cs-CZ" b="1" dirty="0" smtClean="0"/>
              <a:t>VRAM</a:t>
            </a:r>
            <a:r>
              <a:rPr lang="cs-CZ" dirty="0" smtClean="0"/>
              <a:t> (</a:t>
            </a:r>
            <a:r>
              <a:rPr lang="cs-CZ" i="1" dirty="0" smtClean="0"/>
              <a:t>Video RAM</a:t>
            </a:r>
            <a:r>
              <a:rPr lang="cs-CZ" dirty="0" smtClean="0"/>
              <a:t>), která využívá nejpokročilejší moderní technologie – dnes např. GDDR4, GDDR5.</a:t>
            </a:r>
          </a:p>
        </p:txBody>
      </p:sp>
    </p:spTree>
    <p:extLst>
      <p:ext uri="{BB962C8B-B14F-4D97-AF65-F5344CB8AC3E}">
        <p14:creationId xmlns:p14="http://schemas.microsoft.com/office/powerpoint/2010/main" val="337184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GraFická</a:t>
            </a:r>
            <a:r>
              <a:rPr lang="cs-CZ" dirty="0" smtClean="0"/>
              <a:t> karta –</a:t>
            </a:r>
            <a:r>
              <a:rPr lang="cs-CZ" dirty="0" err="1" smtClean="0"/>
              <a:t>slotY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626171"/>
            <a:ext cx="8686800" cy="151479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dirty="0" smtClean="0"/>
              <a:t>Slot(-y) pro grafické karty (jeden nebo dva) jsou umístěny na základní desce. Ve dnešní době jde typicky o sloty </a:t>
            </a:r>
            <a:r>
              <a:rPr lang="cs-CZ" b="1" dirty="0" smtClean="0"/>
              <a:t>PCI Express</a:t>
            </a:r>
            <a:r>
              <a:rPr lang="cs-CZ" dirty="0" smtClean="0"/>
              <a:t> (</a:t>
            </a:r>
            <a:r>
              <a:rPr lang="cs-CZ" dirty="0" err="1" smtClean="0"/>
              <a:t>PCIe</a:t>
            </a:r>
            <a:r>
              <a:rPr lang="cs-CZ" dirty="0" smtClean="0"/>
              <a:t>).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60" t="9134" r="4767" b="51168"/>
          <a:stretch/>
        </p:blipFill>
        <p:spPr>
          <a:xfrm>
            <a:off x="395536" y="3284984"/>
            <a:ext cx="5900322" cy="201622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174920" y="4347101"/>
            <a:ext cx="1728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Starší PCI slot 32bit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151085" y="3269883"/>
            <a:ext cx="17281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PCI Express</a:t>
            </a:r>
            <a:endParaRPr lang="cs-CZ" sz="3200" b="1" dirty="0"/>
          </a:p>
        </p:txBody>
      </p:sp>
      <p:sp>
        <p:nvSpPr>
          <p:cNvPr id="9" name="Šipka doleva 8"/>
          <p:cNvSpPr/>
          <p:nvPr/>
        </p:nvSpPr>
        <p:spPr>
          <a:xfrm>
            <a:off x="6295858" y="3645024"/>
            <a:ext cx="724414" cy="35568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eva 9"/>
          <p:cNvSpPr/>
          <p:nvPr/>
        </p:nvSpPr>
        <p:spPr>
          <a:xfrm>
            <a:off x="5292080" y="4513475"/>
            <a:ext cx="1728192" cy="35568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298466" y="5373216"/>
            <a:ext cx="8555987" cy="1152128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Wingdings 2"/>
              <a:buNone/>
            </a:pPr>
            <a:r>
              <a:rPr lang="cs-CZ" dirty="0" smtClean="0"/>
              <a:t>Před sloty </a:t>
            </a:r>
            <a:r>
              <a:rPr lang="cs-CZ" b="1" dirty="0" smtClean="0"/>
              <a:t>PCI Express </a:t>
            </a:r>
            <a:r>
              <a:rPr lang="cs-CZ" dirty="0" smtClean="0"/>
              <a:t>se používaly sloty </a:t>
            </a:r>
            <a:r>
              <a:rPr lang="cs-CZ" b="1" dirty="0" smtClean="0"/>
              <a:t>AGP</a:t>
            </a:r>
            <a:r>
              <a:rPr lang="cs-CZ" dirty="0" smtClean="0"/>
              <a:t> a ještě před nimi obyčejné (32-bitové) sloty </a:t>
            </a:r>
            <a:r>
              <a:rPr lang="cs-CZ" b="1" dirty="0" smtClean="0"/>
              <a:t>PCI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106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Typy grafických karet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4000" b="1" dirty="0" smtClean="0"/>
              <a:t>Ve stolních PC:</a:t>
            </a:r>
          </a:p>
          <a:p>
            <a:r>
              <a:rPr lang="cs-CZ" sz="3600" b="1" dirty="0" smtClean="0"/>
              <a:t>Integrované</a:t>
            </a:r>
            <a:r>
              <a:rPr lang="cs-CZ" sz="3600" dirty="0" smtClean="0"/>
              <a:t> (na základní desce)</a:t>
            </a:r>
            <a:endParaRPr lang="cs-CZ" sz="3600" b="1" dirty="0" smtClean="0"/>
          </a:p>
          <a:p>
            <a:r>
              <a:rPr lang="cs-CZ" sz="3600" b="1" dirty="0" smtClean="0"/>
              <a:t>Samostatné</a:t>
            </a:r>
            <a:r>
              <a:rPr lang="cs-CZ" sz="3600" dirty="0" smtClean="0"/>
              <a:t> (přídavné, do </a:t>
            </a:r>
            <a:r>
              <a:rPr lang="cs-CZ" sz="3600" dirty="0" err="1" smtClean="0"/>
              <a:t>PCIe</a:t>
            </a:r>
            <a:r>
              <a:rPr lang="cs-CZ" sz="3600" dirty="0" smtClean="0"/>
              <a:t> slotu)</a:t>
            </a:r>
          </a:p>
          <a:p>
            <a:pPr marL="0" indent="0">
              <a:buNone/>
            </a:pPr>
            <a:endParaRPr lang="cs-CZ" sz="3600" dirty="0"/>
          </a:p>
          <a:p>
            <a:pPr marL="0" indent="0">
              <a:buNone/>
            </a:pPr>
            <a:r>
              <a:rPr lang="cs-CZ" sz="4000" b="1" dirty="0" smtClean="0"/>
              <a:t>V noteboocích:</a:t>
            </a:r>
          </a:p>
          <a:p>
            <a:r>
              <a:rPr lang="cs-CZ" sz="3600" b="1" dirty="0" smtClean="0"/>
              <a:t>Se sdílenou pamětí (</a:t>
            </a:r>
            <a:r>
              <a:rPr lang="en-US" sz="3600" b="1" dirty="0" err="1" smtClean="0"/>
              <a:t>nemaj</a:t>
            </a:r>
            <a:r>
              <a:rPr lang="cs-CZ" sz="3600" b="1" dirty="0" smtClean="0"/>
              <a:t>í VRAM, sdílí RAM)</a:t>
            </a:r>
          </a:p>
          <a:p>
            <a:r>
              <a:rPr lang="cs-CZ" sz="3600" b="1" dirty="0" smtClean="0"/>
              <a:t>S vlastní (grafickou) pamětí</a:t>
            </a:r>
          </a:p>
        </p:txBody>
      </p:sp>
    </p:spTree>
    <p:extLst>
      <p:ext uri="{BB962C8B-B14F-4D97-AF65-F5344CB8AC3E}">
        <p14:creationId xmlns:p14="http://schemas.microsoft.com/office/powerpoint/2010/main" val="365446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Výrobci grafických karet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err="1" smtClean="0">
                <a:hlinkClick r:id="rId2"/>
              </a:rPr>
              <a:t>ATi</a:t>
            </a:r>
            <a:r>
              <a:rPr lang="cs-CZ" sz="3600" dirty="0" smtClean="0"/>
              <a:t> (dnes divize společnosti AMD)</a:t>
            </a:r>
          </a:p>
          <a:p>
            <a:r>
              <a:rPr lang="cs-CZ" sz="3600" dirty="0" err="1" smtClean="0">
                <a:hlinkClick r:id="rId3"/>
              </a:rPr>
              <a:t>nVidia</a:t>
            </a:r>
            <a:endParaRPr lang="cs-CZ" sz="3600" dirty="0" smtClean="0"/>
          </a:p>
          <a:p>
            <a:pPr marL="0" indent="0">
              <a:buNone/>
            </a:pPr>
            <a:endParaRPr lang="cs-CZ" sz="3600" dirty="0" smtClean="0"/>
          </a:p>
          <a:p>
            <a:pPr marL="0" indent="0">
              <a:buNone/>
            </a:pPr>
            <a:r>
              <a:rPr lang="cs-CZ" sz="3600" dirty="0" err="1" smtClean="0"/>
              <a:t>ATi</a:t>
            </a:r>
            <a:r>
              <a:rPr lang="cs-CZ" sz="3600" dirty="0" smtClean="0"/>
              <a:t> vyrábí populární řady </a:t>
            </a:r>
            <a:r>
              <a:rPr lang="cs-CZ" sz="3600" b="1" dirty="0" err="1" smtClean="0"/>
              <a:t>Radeon</a:t>
            </a:r>
            <a:r>
              <a:rPr lang="cs-CZ" sz="3600" dirty="0" smtClean="0"/>
              <a:t>, </a:t>
            </a:r>
            <a:r>
              <a:rPr lang="cs-CZ" sz="3600" dirty="0" err="1" smtClean="0"/>
              <a:t>nVidia</a:t>
            </a:r>
            <a:r>
              <a:rPr lang="cs-CZ" sz="3600" dirty="0" smtClean="0"/>
              <a:t> zase </a:t>
            </a:r>
            <a:r>
              <a:rPr lang="cs-CZ" sz="3600" b="1" dirty="0" err="1" smtClean="0"/>
              <a:t>GeForce</a:t>
            </a:r>
            <a:r>
              <a:rPr lang="cs-CZ" sz="3600" dirty="0" smtClean="0"/>
              <a:t>. Konkurenční boj těchto dvou hlavních výrobců grafických čipů akceleruje vývoj grafických karet obecně.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46635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Intel jako další velký výrobce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991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Společnost </a:t>
            </a:r>
            <a:r>
              <a:rPr lang="cs-CZ" dirty="0" smtClean="0">
                <a:hlinkClick r:id="rId2"/>
              </a:rPr>
              <a:t>Intel</a:t>
            </a:r>
            <a:r>
              <a:rPr lang="cs-CZ" dirty="0" smtClean="0"/>
              <a:t>, která je předním výrobcem procesorů (CPU) se v posledních letech stala rovněž jedním z </a:t>
            </a:r>
            <a:r>
              <a:rPr lang="cs-CZ" dirty="0" err="1" smtClean="0"/>
              <a:t>nejzastoupenějších</a:t>
            </a:r>
            <a:r>
              <a:rPr lang="cs-CZ" dirty="0" smtClean="0"/>
              <a:t> dodavatelů i v oblasti grafických karet – je to dáno skutečností, že moderní CPU Intel často obsahují přímo v CPU integrovanou grafickou kartu.</a:t>
            </a:r>
          </a:p>
          <a:p>
            <a:pPr marL="0" indent="0">
              <a:buNone/>
            </a:pPr>
            <a:r>
              <a:rPr lang="cs-CZ" dirty="0" smtClean="0"/>
              <a:t>Např. řada Intel </a:t>
            </a:r>
            <a:r>
              <a:rPr lang="cs-CZ" dirty="0" err="1" smtClean="0"/>
              <a:t>Core</a:t>
            </a:r>
            <a:r>
              <a:rPr lang="cs-CZ" dirty="0" smtClean="0"/>
              <a:t> i5 (i7) obsahuje grafiku, nazvanou </a:t>
            </a:r>
            <a:r>
              <a:rPr lang="cs-CZ" dirty="0" smtClean="0">
                <a:hlinkClick r:id="rId3"/>
              </a:rPr>
              <a:t>Intel HD 3000 (4000)</a:t>
            </a:r>
            <a:r>
              <a:rPr lang="cs-CZ" dirty="0" smtClean="0"/>
              <a:t>. Verze 4000 je již velmi dobře použitelná i pro počítačové hry.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64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/>
              <a:t>Výukový materiál je výhradně dílem autora (včetně fotografií).</a:t>
            </a:r>
          </a:p>
        </p:txBody>
      </p:sp>
    </p:spTree>
    <p:extLst>
      <p:ext uri="{BB962C8B-B14F-4D97-AF65-F5344CB8AC3E}">
        <p14:creationId xmlns:p14="http://schemas.microsoft.com/office/powerpoint/2010/main" val="177812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1203</TotalTime>
  <Words>315</Words>
  <Application>Microsoft Office PowerPoint</Application>
  <PresentationFormat>Předvádění na obrazovce (4:3)</PresentationFormat>
  <Paragraphs>48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Cesta</vt:lpstr>
      <vt:lpstr>Prezentace aplikace PowerPoint</vt:lpstr>
      <vt:lpstr>ANOTACE</vt:lpstr>
      <vt:lpstr>Grafická karta</vt:lpstr>
      <vt:lpstr>Grafická karta - charakteristika</vt:lpstr>
      <vt:lpstr>GraFická karta –slotY</vt:lpstr>
      <vt:lpstr>Typy grafických karet</vt:lpstr>
      <vt:lpstr>Výrobci grafických karet</vt:lpstr>
      <vt:lpstr>Intel jako další velký výrobce</vt:lpstr>
      <vt:lpstr>Použité zdroje</vt:lpstr>
    </vt:vector>
  </TitlesOfParts>
  <Company>SOU Uherský Brod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Radim Bublík</dc:creator>
  <cp:lastModifiedBy>bublikradim</cp:lastModifiedBy>
  <cp:revision>99</cp:revision>
  <dcterms:created xsi:type="dcterms:W3CDTF">2012-08-02T10:31:28Z</dcterms:created>
  <dcterms:modified xsi:type="dcterms:W3CDTF">2013-02-28T13:14:26Z</dcterms:modified>
</cp:coreProperties>
</file>