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2" r:id="rId7"/>
    <p:sldId id="276" r:id="rId8"/>
    <p:sldId id="273" r:id="rId9"/>
    <p:sldId id="274" r:id="rId10"/>
    <p:sldId id="275" r:id="rId11"/>
    <p:sldId id="27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hmiel.chytry.cz/files/ovt_epo_ps/me/cast2_04_zvuk_rozhrani.pdf" TargetMode="External"/><Relationship Id="rId2" Type="http://schemas.openxmlformats.org/officeDocument/2006/relationships/hyperlink" Target="http://www.pf.jcu.cz/stru/katedry/fyzika/prof/Tesar/diplomky/pruvodce_hw/komponenty/multimedia/zvukovka/popis.htm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498636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Zvuková karta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17. 11. 2012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Zvuková karta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Zvuková karta</a:t>
            </a:r>
            <a:endParaRPr lang="cs-CZ" dirty="0"/>
          </a:p>
        </p:txBody>
      </p:sp>
      <p:pic>
        <p:nvPicPr>
          <p:cNvPr id="1028" name="Picture 4" descr="http://connect.creativelabs.com/marcom/Sound%20Blaster/Sound%20Blaster%20-%20Internal/SB%20Audigy%202%20ZS%20Platinum/Product%20Images/SB_Audigy2zs_Platinum_PS_Gr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8220117" cy="48965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44408" y="60840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Zvuková karta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Autofit/>
          </a:bodyPr>
          <a:lstStyle/>
          <a:p>
            <a:r>
              <a:rPr lang="cs-CZ" dirty="0" smtClean="0"/>
              <a:t>Zvuková karta zajišťuje zejména </a:t>
            </a:r>
            <a:r>
              <a:rPr lang="cs-CZ" b="1" dirty="0" smtClean="0"/>
              <a:t>zvukový výstup </a:t>
            </a:r>
            <a:r>
              <a:rPr lang="cs-CZ" dirty="0" smtClean="0"/>
              <a:t>z počítače na reproduktory či jiný typ výstupního audio zařízení (sluchátka apod.)</a:t>
            </a:r>
          </a:p>
          <a:p>
            <a:r>
              <a:rPr lang="cs-CZ" dirty="0" smtClean="0"/>
              <a:t>Doplňkovou funkcí je však i </a:t>
            </a:r>
            <a:r>
              <a:rPr lang="cs-CZ" b="1" dirty="0" smtClean="0"/>
              <a:t>vstup zvuku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Zvukové karty máme:</a:t>
            </a:r>
          </a:p>
          <a:p>
            <a:pPr lvl="1">
              <a:buFont typeface="Wingdings" pitchFamily="2" charset="2"/>
              <a:buChar char="q"/>
            </a:pPr>
            <a:r>
              <a:rPr lang="cs-CZ" sz="3200" b="1" dirty="0" smtClean="0"/>
              <a:t>Integrované</a:t>
            </a:r>
          </a:p>
          <a:p>
            <a:pPr lvl="1">
              <a:buFont typeface="Wingdings" pitchFamily="2" charset="2"/>
              <a:buChar char="q"/>
            </a:pPr>
            <a:r>
              <a:rPr lang="cs-CZ" sz="3200" b="1" dirty="0" smtClean="0"/>
              <a:t>Přídavné</a:t>
            </a:r>
            <a:r>
              <a:rPr lang="cs-CZ" sz="3200" dirty="0" smtClean="0"/>
              <a:t> – ty jsou: * </a:t>
            </a:r>
            <a:r>
              <a:rPr lang="cs-CZ" sz="3200" b="1" dirty="0" smtClean="0"/>
              <a:t>Interní</a:t>
            </a:r>
            <a:r>
              <a:rPr lang="cs-CZ" sz="3200" dirty="0" smtClean="0"/>
              <a:t> (do PCI)</a:t>
            </a:r>
          </a:p>
          <a:p>
            <a:pPr marL="3657600" lvl="8" indent="0">
              <a:buNone/>
            </a:pPr>
            <a:r>
              <a:rPr lang="cs-CZ" sz="3200" dirty="0" smtClean="0"/>
              <a:t>   * </a:t>
            </a:r>
            <a:r>
              <a:rPr lang="cs-CZ" sz="3200" b="1" dirty="0" smtClean="0"/>
              <a:t>Externí</a:t>
            </a:r>
            <a:r>
              <a:rPr lang="cs-CZ" sz="3200" dirty="0" smtClean="0"/>
              <a:t> (USB, </a:t>
            </a:r>
            <a:r>
              <a:rPr lang="cs-CZ" sz="3200" dirty="0" err="1" smtClean="0"/>
              <a:t>FireWire</a:t>
            </a:r>
            <a:r>
              <a:rPr lang="cs-CZ" sz="32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Zvuková karta – technické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Kvalita zvukové karty </a:t>
            </a:r>
            <a:r>
              <a:rPr lang="cs-CZ" sz="2800" dirty="0" smtClean="0"/>
              <a:t>je dána zejména několika měřitelnými parametry, jako jsou zejména:</a:t>
            </a:r>
          </a:p>
          <a:p>
            <a:r>
              <a:rPr lang="cs-CZ" sz="2800" b="1" dirty="0" smtClean="0"/>
              <a:t>Frekvenční rozsah </a:t>
            </a:r>
            <a:r>
              <a:rPr lang="cs-CZ" sz="2800" dirty="0" smtClean="0"/>
              <a:t>(člověk „slyší“ 16 Hz – 20 kHz)</a:t>
            </a:r>
          </a:p>
          <a:p>
            <a:r>
              <a:rPr lang="cs-CZ" sz="2800" b="1" dirty="0" smtClean="0"/>
              <a:t>Počet bitů </a:t>
            </a:r>
            <a:r>
              <a:rPr lang="cs-CZ" sz="2800" dirty="0" smtClean="0"/>
              <a:t>(16 je standard, 24 je studiová kvalita)</a:t>
            </a:r>
          </a:p>
          <a:p>
            <a:r>
              <a:rPr lang="cs-CZ" sz="2800" b="1" dirty="0" smtClean="0"/>
              <a:t>Latence</a:t>
            </a:r>
            <a:r>
              <a:rPr lang="cs-CZ" sz="2800" dirty="0" smtClean="0"/>
              <a:t> (zpoždění) na vstupu – tento parametr je důležitý pro </a:t>
            </a:r>
            <a:r>
              <a:rPr lang="cs-CZ" sz="2800" dirty="0" err="1" smtClean="0"/>
              <a:t>efektování</a:t>
            </a:r>
            <a:r>
              <a:rPr lang="cs-CZ" sz="2800" dirty="0" smtClean="0"/>
              <a:t> zvuku z hudebních nástrojů typu el. kytara apod. v reálném čase – pokud je latence příliš vysoká, dochází ke „slyšitelnému“ zpoždění výstupu proti vstupu. Ideální hodnota je v jednotkách </a:t>
            </a:r>
            <a:r>
              <a:rPr lang="en-US" sz="2800" dirty="0" smtClean="0"/>
              <a:t>[</a:t>
            </a:r>
            <a:r>
              <a:rPr lang="cs-CZ" sz="2800" dirty="0" err="1" smtClean="0"/>
              <a:t>ms</a:t>
            </a:r>
            <a:r>
              <a:rPr lang="en-US" sz="2800" dirty="0" smtClean="0"/>
              <a:t>]</a:t>
            </a:r>
            <a:r>
              <a:rPr lang="cs-CZ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400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Zvuková karta – technické parametry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Další měřitelné technické parametry, které udávají kvalitu (obecného) zvukového adaptéru, jsou následující:</a:t>
            </a:r>
          </a:p>
          <a:p>
            <a:r>
              <a:rPr lang="cs-CZ" b="1" dirty="0" smtClean="0"/>
              <a:t>Celkové harmonické zkreslení </a:t>
            </a:r>
            <a:r>
              <a:rPr lang="cs-CZ" dirty="0" smtClean="0"/>
              <a:t>(TDH)</a:t>
            </a:r>
          </a:p>
          <a:p>
            <a:r>
              <a:rPr lang="cs-CZ" b="1" dirty="0" smtClean="0"/>
              <a:t>Odstup signálu od šumu </a:t>
            </a:r>
            <a:r>
              <a:rPr lang="cs-CZ" dirty="0" smtClean="0"/>
              <a:t>(SNR = </a:t>
            </a:r>
            <a:r>
              <a:rPr lang="cs-CZ" i="1" dirty="0" err="1" smtClean="0"/>
              <a:t>Signal</a:t>
            </a:r>
            <a:r>
              <a:rPr lang="cs-CZ" i="1" dirty="0" smtClean="0"/>
              <a:t> to </a:t>
            </a:r>
            <a:r>
              <a:rPr lang="cs-CZ" i="1" dirty="0" err="1" smtClean="0"/>
              <a:t>Noise</a:t>
            </a:r>
            <a:r>
              <a:rPr lang="cs-CZ" i="1" dirty="0" smtClean="0"/>
              <a:t> Ratio</a:t>
            </a:r>
            <a:r>
              <a:rPr lang="cs-CZ" dirty="0" smtClean="0"/>
              <a:t>), ten se určuje jako poměr síly, resp. výkonu signálu k síle, resp. výkonu šumu. Uvádí se v </a:t>
            </a:r>
            <a:r>
              <a:rPr lang="en-US" dirty="0" smtClean="0"/>
              <a:t>[dB]</a:t>
            </a:r>
            <a:r>
              <a:rPr lang="cs-CZ" dirty="0" smtClean="0"/>
              <a:t>. Vyšší údaj znamená vyšší kvalitu.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90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Kvalita zvukové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18457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Kvalitu </a:t>
            </a:r>
            <a:r>
              <a:rPr lang="cs-CZ" dirty="0" smtClean="0"/>
              <a:t>zvukové karty však </a:t>
            </a:r>
            <a:r>
              <a:rPr lang="cs-CZ" dirty="0"/>
              <a:t>ovlivňují i parametry „neměřitelné</a:t>
            </a:r>
            <a:r>
              <a:rPr lang="cs-CZ" dirty="0" smtClean="0"/>
              <a:t>“, jako je zejména:</a:t>
            </a:r>
          </a:p>
          <a:p>
            <a:r>
              <a:rPr lang="cs-CZ" b="1" dirty="0" smtClean="0"/>
              <a:t>kvalita </a:t>
            </a:r>
            <a:r>
              <a:rPr lang="cs-CZ" b="1" dirty="0"/>
              <a:t>použitých </a:t>
            </a:r>
            <a:r>
              <a:rPr lang="cs-CZ" b="1" dirty="0" smtClean="0"/>
              <a:t>součástek</a:t>
            </a:r>
          </a:p>
          <a:p>
            <a:r>
              <a:rPr lang="cs-CZ" dirty="0" smtClean="0"/>
              <a:t>dílenské zpracování pájených spojů</a:t>
            </a:r>
            <a:endParaRPr lang="cs-CZ" dirty="0"/>
          </a:p>
          <a:p>
            <a:r>
              <a:rPr lang="cs-CZ" b="1" dirty="0"/>
              <a:t>p</a:t>
            </a:r>
            <a:r>
              <a:rPr lang="cs-CZ" b="1" dirty="0" smtClean="0"/>
              <a:t>rovedení konektorů</a:t>
            </a:r>
            <a:r>
              <a:rPr lang="cs-CZ" dirty="0" smtClean="0"/>
              <a:t>, jejich bytelnost a nízký vnitřní odpor (pozlacené konektory, apod.)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Obecně platí, že </a:t>
            </a:r>
            <a:r>
              <a:rPr lang="cs-CZ" b="1" dirty="0" smtClean="0"/>
              <a:t>integrované zvukové karty nejsou příliš vhodné pro jiné použití, než pro základní ozvučení výstupu z PC </a:t>
            </a:r>
            <a:r>
              <a:rPr lang="cs-CZ" dirty="0" smtClean="0"/>
              <a:t>a hudebníci typicky kupují externí karty, které také mívají více funkcí.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speciální zvukové karty</a:t>
            </a:r>
            <a:endParaRPr lang="cs-CZ" dirty="0"/>
          </a:p>
        </p:txBody>
      </p:sp>
      <p:pic>
        <p:nvPicPr>
          <p:cNvPr id="2050" name="Picture 2" descr="http://www.native-instruments.com/typo3temp/pics/fe7dff938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321" y="1340768"/>
            <a:ext cx="5328592" cy="357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native-instruments.com/typo3temp/pics/356d7ae246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321" y="4869160"/>
            <a:ext cx="5328592" cy="173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04448" y="623828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[2]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340768"/>
            <a:ext cx="29523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Guitar Rig </a:t>
            </a:r>
            <a:r>
              <a:rPr lang="en-US" sz="2400" b="1" dirty="0" err="1" smtClean="0"/>
              <a:t>Kontrol</a:t>
            </a:r>
            <a:r>
              <a:rPr lang="en-US" sz="2400" b="1" dirty="0" smtClean="0"/>
              <a:t> </a:t>
            </a:r>
            <a:r>
              <a:rPr lang="en-US" sz="2400" dirty="0" smtClean="0"/>
              <a:t>je </a:t>
            </a:r>
            <a:r>
              <a:rPr lang="cs-CZ" sz="2400" dirty="0" smtClean="0"/>
              <a:t>zvuková karta pro kytaristy: hardwarově jde o kartu, schopnou pracovat v módu </a:t>
            </a:r>
            <a:r>
              <a:rPr lang="cs-CZ" sz="2400" b="1" dirty="0" smtClean="0"/>
              <a:t>192 kHz</a:t>
            </a:r>
            <a:r>
              <a:rPr lang="cs-CZ" sz="2400" dirty="0" smtClean="0"/>
              <a:t>, </a:t>
            </a:r>
            <a:r>
              <a:rPr lang="cs-CZ" sz="2400" b="1" dirty="0" smtClean="0"/>
              <a:t>24bit</a:t>
            </a:r>
            <a:r>
              <a:rPr lang="cs-CZ" sz="2400" dirty="0" smtClean="0"/>
              <a:t>, stereo. Obsahuje </a:t>
            </a:r>
            <a:r>
              <a:rPr lang="cs-CZ" sz="2400" b="1" dirty="0" smtClean="0"/>
              <a:t>8 nožních spínačů </a:t>
            </a:r>
            <a:r>
              <a:rPr lang="cs-CZ" sz="2400" dirty="0" smtClean="0"/>
              <a:t>pro ovládání software a (analogový) </a:t>
            </a:r>
            <a:r>
              <a:rPr lang="cs-CZ" sz="2400" b="1" dirty="0" smtClean="0"/>
              <a:t>pedál</a:t>
            </a:r>
            <a:r>
              <a:rPr lang="cs-CZ" sz="2400" dirty="0" smtClean="0"/>
              <a:t>, kterým se ovládá aktuální </a:t>
            </a:r>
            <a:r>
              <a:rPr lang="cs-CZ" sz="2400" b="1" dirty="0" smtClean="0"/>
              <a:t>efekt</a:t>
            </a:r>
            <a:r>
              <a:rPr lang="cs-CZ" sz="2400" dirty="0" smtClean="0"/>
              <a:t>, např. úroveň </a:t>
            </a:r>
            <a:r>
              <a:rPr lang="cs-CZ" sz="2400" dirty="0" err="1" smtClean="0"/>
              <a:t>reverbu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2175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Konektory typické zvukové karty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06" t="36373" r="3538" b="26744"/>
          <a:stretch/>
        </p:blipFill>
        <p:spPr>
          <a:xfrm rot="5400000">
            <a:off x="213334" y="1594978"/>
            <a:ext cx="2452635" cy="2088232"/>
          </a:xfrm>
        </p:spPr>
      </p:pic>
      <p:sp>
        <p:nvSpPr>
          <p:cNvPr id="5" name="TextovéPole 4"/>
          <p:cNvSpPr txBox="1"/>
          <p:nvPr/>
        </p:nvSpPr>
        <p:spPr>
          <a:xfrm>
            <a:off x="2627784" y="1412776"/>
            <a:ext cx="60486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Spodní řada:</a:t>
            </a:r>
          </a:p>
          <a:p>
            <a:r>
              <a:rPr lang="cs-CZ" sz="3200" b="1" dirty="0" smtClean="0"/>
              <a:t>Růžový</a:t>
            </a:r>
            <a:r>
              <a:rPr lang="cs-CZ" sz="3200" dirty="0" smtClean="0"/>
              <a:t>: mikrofonní vstup</a:t>
            </a:r>
          </a:p>
          <a:p>
            <a:r>
              <a:rPr lang="cs-CZ" sz="3200" b="1" dirty="0" smtClean="0"/>
              <a:t>Zelený</a:t>
            </a:r>
            <a:r>
              <a:rPr lang="cs-CZ" sz="3200" dirty="0" smtClean="0"/>
              <a:t>: (hlavní) stereo výstup</a:t>
            </a:r>
          </a:p>
          <a:p>
            <a:r>
              <a:rPr lang="cs-CZ" sz="3200" b="1" dirty="0" smtClean="0"/>
              <a:t>Modrý</a:t>
            </a:r>
            <a:r>
              <a:rPr lang="cs-CZ" sz="3200" dirty="0" smtClean="0"/>
              <a:t>: linkový stereo vstup</a:t>
            </a:r>
          </a:p>
          <a:p>
            <a:r>
              <a:rPr lang="cs-CZ" sz="3200" dirty="0" smtClean="0"/>
              <a:t>(některé karty mají pouze tyto)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970218"/>
            <a:ext cx="83529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Horní řada (zvukové karty 5.1):</a:t>
            </a:r>
          </a:p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Stříbrný/šedý</a:t>
            </a:r>
            <a:r>
              <a:rPr lang="cs-CZ" sz="3200" dirty="0">
                <a:solidFill>
                  <a:prstClr val="black"/>
                </a:solidFill>
              </a:rPr>
              <a:t>: přední </a:t>
            </a:r>
            <a:r>
              <a:rPr lang="cs-CZ" sz="3200" dirty="0" smtClean="0">
                <a:solidFill>
                  <a:prstClr val="black"/>
                </a:solidFill>
              </a:rPr>
              <a:t>reproduktory</a:t>
            </a:r>
          </a:p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Černý</a:t>
            </a:r>
            <a:r>
              <a:rPr lang="cs-CZ" sz="3200" dirty="0" smtClean="0">
                <a:solidFill>
                  <a:prstClr val="black"/>
                </a:solidFill>
              </a:rPr>
              <a:t>: zadní reproduktory</a:t>
            </a:r>
          </a:p>
          <a:p>
            <a:pPr lvl="0"/>
            <a:r>
              <a:rPr lang="cs-CZ" sz="3200" i="1" dirty="0" smtClean="0">
                <a:solidFill>
                  <a:prstClr val="black"/>
                </a:solidFill>
              </a:rPr>
              <a:t>Některé zvukové karty mají pak ještě konektory pro </a:t>
            </a:r>
            <a:r>
              <a:rPr lang="cs-CZ" sz="3200" b="1" i="1" dirty="0" smtClean="0">
                <a:solidFill>
                  <a:prstClr val="black"/>
                </a:solidFill>
              </a:rPr>
              <a:t>TOSLINK</a:t>
            </a:r>
            <a:r>
              <a:rPr lang="cs-CZ" sz="3200" i="1" dirty="0" smtClean="0">
                <a:solidFill>
                  <a:prstClr val="black"/>
                </a:solidFill>
              </a:rPr>
              <a:t> (optiku) nebo </a:t>
            </a:r>
            <a:r>
              <a:rPr lang="cs-CZ" sz="3200" b="1" i="1" dirty="0" smtClean="0">
                <a:solidFill>
                  <a:prstClr val="black"/>
                </a:solidFill>
              </a:rPr>
              <a:t>SPDIF</a:t>
            </a:r>
            <a:r>
              <a:rPr lang="cs-CZ" sz="3200" i="1" dirty="0" smtClean="0">
                <a:solidFill>
                  <a:prstClr val="black"/>
                </a:solidFill>
              </a:rPr>
              <a:t> (</a:t>
            </a:r>
            <a:r>
              <a:rPr lang="cs-CZ" sz="3200" i="1" dirty="0" err="1" smtClean="0">
                <a:solidFill>
                  <a:prstClr val="black"/>
                </a:solidFill>
              </a:rPr>
              <a:t>cinch</a:t>
            </a:r>
            <a:r>
              <a:rPr lang="cs-CZ" sz="3200" i="1" dirty="0" smtClean="0">
                <a:solidFill>
                  <a:prstClr val="black"/>
                </a:solidFill>
              </a:rPr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57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zdroje informací o zvuk. kartách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Zde jsou uvedeny některé zajímavé externí zdroje: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www.pf.jcu.cz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stru</a:t>
            </a:r>
            <a:r>
              <a:rPr lang="cs-CZ" dirty="0" smtClean="0">
                <a:hlinkClick r:id="rId2"/>
              </a:rPr>
              <a:t>/katedry/fyzika/</a:t>
            </a:r>
            <a:r>
              <a:rPr lang="cs-CZ" dirty="0" err="1" smtClean="0">
                <a:hlinkClick r:id="rId2"/>
              </a:rPr>
              <a:t>prof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Tesar</a:t>
            </a:r>
            <a:r>
              <a:rPr lang="cs-CZ" dirty="0" smtClean="0">
                <a:hlinkClick r:id="rId2"/>
              </a:rPr>
              <a:t>/diplomky/</a:t>
            </a:r>
            <a:r>
              <a:rPr lang="cs-CZ" dirty="0" err="1" smtClean="0">
                <a:hlinkClick r:id="rId2"/>
              </a:rPr>
              <a:t>pruvodce_hw</a:t>
            </a:r>
            <a:r>
              <a:rPr lang="cs-CZ" dirty="0" smtClean="0">
                <a:hlinkClick r:id="rId2"/>
              </a:rPr>
              <a:t>/komponenty/</a:t>
            </a:r>
            <a:r>
              <a:rPr lang="cs-CZ" dirty="0" err="1" smtClean="0">
                <a:hlinkClick r:id="rId2"/>
              </a:rPr>
              <a:t>multimedia</a:t>
            </a:r>
            <a:r>
              <a:rPr lang="cs-CZ" dirty="0" smtClean="0">
                <a:hlinkClick r:id="rId2"/>
              </a:rPr>
              <a:t>/zvukovka/</a:t>
            </a:r>
            <a:r>
              <a:rPr lang="cs-CZ" dirty="0" err="1" smtClean="0">
                <a:hlinkClick r:id="rId2"/>
              </a:rPr>
              <a:t>popis.htm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nebo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chmiel.chytry.cz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files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ovt_epo_ps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me</a:t>
            </a:r>
            <a:r>
              <a:rPr lang="cs-CZ" dirty="0">
                <a:hlinkClick r:id="rId3"/>
              </a:rPr>
              <a:t>/cast2_04_zvuk_rozhrani.pdf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 smtClean="0"/>
              <a:t>[1</a:t>
            </a:r>
            <a:r>
              <a:rPr lang="en-US" sz="1800" dirty="0"/>
              <a:t>] CREATIVE MARKETING COMMUNICATIONS. </a:t>
            </a:r>
            <a:r>
              <a:rPr lang="en-US" sz="1800" i="1" dirty="0" err="1"/>
              <a:t>connect.creativelabs.com</a:t>
            </a:r>
            <a:r>
              <a:rPr lang="en-US" sz="1800" dirty="0"/>
              <a:t> [online</a:t>
            </a:r>
            <a:r>
              <a:rPr lang="en-US" sz="1800" dirty="0" smtClean="0"/>
              <a:t>].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 smtClean="0"/>
              <a:t>[</a:t>
            </a:r>
            <a:r>
              <a:rPr lang="en-US" sz="1800" dirty="0"/>
              <a:t>cit. </a:t>
            </a:r>
            <a:r>
              <a:rPr lang="en-US" sz="1800" dirty="0" smtClean="0"/>
              <a:t>1</a:t>
            </a:r>
            <a:r>
              <a:rPr lang="cs-CZ" sz="1800" dirty="0" smtClean="0"/>
              <a:t>7</a:t>
            </a:r>
            <a:r>
              <a:rPr lang="en-US" sz="1800" dirty="0" smtClean="0"/>
              <a:t>.</a:t>
            </a:r>
            <a:r>
              <a:rPr lang="cs-CZ" sz="1800" dirty="0" smtClean="0"/>
              <a:t>11</a:t>
            </a:r>
            <a:r>
              <a:rPr lang="en-US" sz="1800" dirty="0" smtClean="0"/>
              <a:t>.201</a:t>
            </a:r>
            <a:r>
              <a:rPr lang="cs-CZ" sz="1800" dirty="0" smtClean="0"/>
              <a:t>2</a:t>
            </a:r>
            <a:r>
              <a:rPr lang="en-US" sz="1800" dirty="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http://</a:t>
            </a:r>
            <a:r>
              <a:rPr lang="en-US" sz="1800" dirty="0" err="1"/>
              <a:t>connect.creativelabs.com</a:t>
            </a:r>
            <a:r>
              <a:rPr lang="en-US" sz="1800" dirty="0"/>
              <a:t>/</a:t>
            </a:r>
            <a:r>
              <a:rPr lang="en-US" sz="1800" dirty="0" err="1"/>
              <a:t>marcom</a:t>
            </a:r>
            <a:r>
              <a:rPr lang="en-US" sz="1800" dirty="0"/>
              <a:t>/Sound%20Blaster/Sound%20Blaster%20-%20Internal/SB%20Audigy%202%20ZS%20Platinum/Product%20Images/SB_Audigy2zs_Platinum_PS_Grp.jpg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 smtClean="0"/>
              <a:t>[2]</a:t>
            </a:r>
            <a:r>
              <a:rPr lang="cs-CZ" sz="1800" dirty="0" smtClean="0"/>
              <a:t> NATIVE </a:t>
            </a:r>
            <a:r>
              <a:rPr lang="cs-CZ" sz="1800" dirty="0"/>
              <a:t>INSTRUMENTS. </a:t>
            </a:r>
            <a:r>
              <a:rPr lang="cs-CZ" sz="1800" i="1" dirty="0" err="1"/>
              <a:t>Guitar</a:t>
            </a:r>
            <a:r>
              <a:rPr lang="cs-CZ" sz="1800" i="1" dirty="0"/>
              <a:t> Rig Kontrol</a:t>
            </a:r>
            <a:r>
              <a:rPr lang="cs-CZ" sz="1800" dirty="0"/>
              <a:t> [online]. [cit. </a:t>
            </a:r>
            <a:r>
              <a:rPr lang="cs-CZ" sz="1800" dirty="0" smtClean="0"/>
              <a:t>17.11.2012]. </a:t>
            </a:r>
            <a:r>
              <a:rPr lang="cs-CZ" sz="1800" dirty="0"/>
              <a:t>Dostupný na WWW: http://</a:t>
            </a:r>
            <a:r>
              <a:rPr lang="cs-CZ" sz="1800" dirty="0" err="1" smtClean="0"/>
              <a:t>www.native-instruments.com</a:t>
            </a:r>
            <a:r>
              <a:rPr lang="cs-CZ" sz="1800" dirty="0" smtClean="0"/>
              <a:t>/typo3temp/</a:t>
            </a:r>
            <a:r>
              <a:rPr lang="cs-CZ" sz="1800" dirty="0" err="1" smtClean="0"/>
              <a:t>pics</a:t>
            </a:r>
            <a:r>
              <a:rPr lang="cs-CZ" sz="1800" dirty="0" smtClean="0"/>
              <a:t>/fe7dff938d.png</a:t>
            </a:r>
            <a:r>
              <a:rPr lang="en-US" sz="1800" dirty="0" smtClean="0"/>
              <a:t> 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1311</TotalTime>
  <Words>444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Cesta</vt:lpstr>
      <vt:lpstr>Prezentace aplikace PowerPoint</vt:lpstr>
      <vt:lpstr>ANOTACE</vt:lpstr>
      <vt:lpstr>Zvuková karta</vt:lpstr>
      <vt:lpstr>Zvuková karta - charakteristika</vt:lpstr>
      <vt:lpstr>Zvuková karta – technické parametry</vt:lpstr>
      <vt:lpstr>Zvuková karta – technické parametry</vt:lpstr>
      <vt:lpstr>Kvalita zvukové karty</vt:lpstr>
      <vt:lpstr>Příklad speciální zvukové karty</vt:lpstr>
      <vt:lpstr>Konektory typické zvukové karty</vt:lpstr>
      <vt:lpstr>Další zdroje informací o zvuk. kartách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113</cp:revision>
  <dcterms:created xsi:type="dcterms:W3CDTF">2012-08-02T10:31:28Z</dcterms:created>
  <dcterms:modified xsi:type="dcterms:W3CDTF">2013-02-28T13:14:41Z</dcterms:modified>
</cp:coreProperties>
</file>