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8" r:id="rId2"/>
    <p:sldId id="269" r:id="rId3"/>
    <p:sldId id="256" r:id="rId4"/>
    <p:sldId id="257" r:id="rId5"/>
    <p:sldId id="258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840E22-E70F-478D-A021-1421C2D8A38B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AEC246-B24B-4782-BBC5-AFC6C63A8D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43050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3B244-03EA-469E-ABA7-9309659FF0AD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8241B-FC87-4D5A-90B2-FF9B19252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3B244-03EA-469E-ABA7-9309659FF0AD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8241B-FC87-4D5A-90B2-FF9B19252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3B244-03EA-469E-ABA7-9309659FF0AD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8241B-FC87-4D5A-90B2-FF9B19252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3B244-03EA-469E-ABA7-9309659FF0AD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8241B-FC87-4D5A-90B2-FF9B19252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3B244-03EA-469E-ABA7-9309659FF0AD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8241B-FC87-4D5A-90B2-FF9B19252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3B244-03EA-469E-ABA7-9309659FF0AD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8241B-FC87-4D5A-90B2-FF9B19252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3B244-03EA-469E-ABA7-9309659FF0AD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8241B-FC87-4D5A-90B2-FF9B19252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3B244-03EA-469E-ABA7-9309659FF0AD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8241B-FC87-4D5A-90B2-FF9B19252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3B244-03EA-469E-ABA7-9309659FF0AD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8241B-FC87-4D5A-90B2-FF9B19252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3B244-03EA-469E-ABA7-9309659FF0AD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8241B-FC87-4D5A-90B2-FF9B19252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3B244-03EA-469E-ABA7-9309659FF0AD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8241B-FC87-4D5A-90B2-FF9B19252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D3B244-03EA-469E-ABA7-9309659FF0AD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A8241B-FC87-4D5A-90B2-FF9B19252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rnest_Hemingway" TargetMode="External"/><Relationship Id="rId2" Type="http://schemas.openxmlformats.org/officeDocument/2006/relationships/hyperlink" Target="http://cs.wikipedia.org/wiki/Ztracen%C3%A1_generace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rnest_Hemingway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Ztracen%C3%A1_genera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4994876"/>
              </p:ext>
            </p:extLst>
          </p:nvPr>
        </p:nvGraphicFramePr>
        <p:xfrm>
          <a:off x="614836" y="2816085"/>
          <a:ext cx="8136904" cy="27751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Tichotová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/>
                          <a:ea typeface="Times New Roman"/>
                          <a:cs typeface="Arial"/>
                        </a:rPr>
                        <a:t>VY_12_INOVACE_01A_08_Ernest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/>
                          <a:ea typeface="Times New Roman"/>
                          <a:cs typeface="Arial"/>
                        </a:rPr>
                        <a:t>Hemingway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/>
                          <a:ea typeface="Times New Roman"/>
                          <a:cs typeface="Arial"/>
                        </a:rPr>
                        <a:t>: Vojákův návrat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latin typeface="Calibri" pitchFamily="34" charset="0"/>
                          <a:ea typeface="Calibri"/>
                          <a:cs typeface="Times New Roman"/>
                        </a:rPr>
                        <a:t>Světová literatura 20. století</a:t>
                      </a:r>
                      <a:endParaRPr lang="cs-CZ" sz="1800" b="1" dirty="0"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10. července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1400" dirty="0" smtClean="0"/>
              <a:t>Tento materiál slouží k výuce v hodinách české literatury ve 4. ročníku 4letého studia a    6. ročníku 6letého studia, časově je koncipován na jednu vyučovací hodinu. </a:t>
            </a:r>
          </a:p>
          <a:p>
            <a:r>
              <a:rPr lang="cs-CZ" sz="1400" dirty="0" smtClean="0"/>
              <a:t>Cílem je seznámit žáky s charakteristikou ztracené generace prostřednictvím </a:t>
            </a:r>
            <a:r>
              <a:rPr lang="cs-CZ" sz="1400" dirty="0" err="1" smtClean="0"/>
              <a:t>Hemingwayovy</a:t>
            </a:r>
            <a:r>
              <a:rPr lang="cs-CZ" sz="1400" dirty="0" smtClean="0"/>
              <a:t> povídky Vojákův návrat.</a:t>
            </a:r>
          </a:p>
          <a:p>
            <a:pPr lvl="0"/>
            <a:r>
              <a:rPr lang="cs-CZ" sz="1400" dirty="0" smtClean="0"/>
              <a:t>Materiál </a:t>
            </a:r>
            <a:r>
              <a:rPr lang="cs-CZ" sz="1400" dirty="0"/>
              <a:t>slouží k procvičování čtenářské gramotnosti - porozumění čtenému textu, přemýšlení o něm, vyhledávání informací. </a:t>
            </a:r>
          </a:p>
          <a:p>
            <a:pPr lvl="0"/>
            <a:r>
              <a:rPr lang="cs-CZ" sz="1400" dirty="0" smtClean="0"/>
              <a:t>Svá </a:t>
            </a:r>
            <a:r>
              <a:rPr lang="cs-CZ" sz="1400" dirty="0"/>
              <a:t>řešení žáci zapisují na interaktivní tabuli digitálním perem, označují  části textu, které jsou klíčové pro řešení jednotlivých úkolů, potřebné doplňující informace vyhledávají na internetu.</a:t>
            </a:r>
          </a:p>
          <a:p>
            <a:pPr lvl="0"/>
            <a:r>
              <a:rPr lang="cs-CZ" sz="1400" dirty="0"/>
              <a:t>Materiál je určen k interaktivní výuce.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VOJÁKŮV  NÁVRAT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Ernest </a:t>
            </a:r>
            <a:r>
              <a:rPr lang="cs-CZ" dirty="0" err="1" smtClean="0"/>
              <a:t>Hemingway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 stránkách </a:t>
            </a:r>
            <a:r>
              <a:rPr lang="cs-CZ" dirty="0" err="1" smtClean="0"/>
              <a:t>Wikipedie</a:t>
            </a:r>
            <a:r>
              <a:rPr lang="cs-CZ" dirty="0" smtClean="0"/>
              <a:t> vyhledejte odpovědi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to „ztracená generace“? Co je charakteristické pro její příslušníky?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cs.wikipedia.org/wiki/Ztracen%C3%A1_generace</a:t>
            </a:r>
            <a:endParaRPr lang="cs-CZ" dirty="0" smtClean="0"/>
          </a:p>
          <a:p>
            <a:r>
              <a:rPr lang="cs-CZ" dirty="0" smtClean="0"/>
              <a:t>Proč řadíme k této generaci i </a:t>
            </a:r>
            <a:r>
              <a:rPr lang="cs-CZ" dirty="0" err="1" smtClean="0"/>
              <a:t>Hemingwaye</a:t>
            </a:r>
            <a:r>
              <a:rPr lang="cs-CZ" dirty="0" smtClean="0"/>
              <a:t>?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cs.wikipedia.org/wiki/Ernest_Hemingway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32656"/>
            <a:ext cx="8640960" cy="6336704"/>
          </a:xfrm>
        </p:spPr>
        <p:txBody>
          <a:bodyPr>
            <a:normAutofit fontScale="32500" lnSpcReduction="20000"/>
          </a:bodyPr>
          <a:lstStyle/>
          <a:p>
            <a:pPr>
              <a:buNone/>
            </a:pPr>
            <a:r>
              <a:rPr lang="cs-CZ" sz="6000" dirty="0" smtClean="0"/>
              <a:t>I.</a:t>
            </a:r>
          </a:p>
          <a:p>
            <a:pPr>
              <a:buNone/>
            </a:pPr>
            <a:r>
              <a:rPr lang="cs-CZ" sz="6000" dirty="0" smtClean="0"/>
              <a:t>Vojákův </a:t>
            </a:r>
            <a:r>
              <a:rPr lang="cs-CZ" sz="6000" dirty="0"/>
              <a:t>návrat</a:t>
            </a:r>
          </a:p>
          <a:p>
            <a:pPr>
              <a:buNone/>
            </a:pPr>
            <a:endParaRPr lang="cs-CZ" sz="6000" dirty="0" smtClean="0"/>
          </a:p>
          <a:p>
            <a:pPr algn="just">
              <a:buNone/>
            </a:pPr>
            <a:r>
              <a:rPr lang="cs-CZ" sz="6000" dirty="0" smtClean="0"/>
              <a:t>	    Položila vajíčka se slaninou před něho a přinesla džbán s javorovým sirupem na pohankové vdolky. Pak si sedla za stůl naproti </a:t>
            </a:r>
            <a:r>
              <a:rPr lang="cs-CZ" sz="6000" dirty="0" err="1" smtClean="0"/>
              <a:t>Krebsovi</a:t>
            </a:r>
            <a:r>
              <a:rPr lang="cs-CZ" sz="6000" dirty="0" smtClean="0"/>
              <a:t>.</a:t>
            </a:r>
          </a:p>
          <a:p>
            <a:pPr algn="just">
              <a:buNone/>
            </a:pPr>
            <a:r>
              <a:rPr lang="cs-CZ" sz="6000" dirty="0" smtClean="0"/>
              <a:t>     	    „Mohl bys, prosím tě, na chvilku ty noviny odložit, </a:t>
            </a:r>
            <a:r>
              <a:rPr lang="cs-CZ" sz="6000" dirty="0" err="1" smtClean="0"/>
              <a:t>Harolde</a:t>
            </a:r>
            <a:r>
              <a:rPr lang="cs-CZ" sz="6000" dirty="0" smtClean="0"/>
              <a:t>?“ řekla.</a:t>
            </a:r>
          </a:p>
          <a:p>
            <a:pPr algn="just">
              <a:buNone/>
            </a:pPr>
            <a:r>
              <a:rPr lang="cs-CZ" sz="6000" dirty="0" smtClean="0"/>
              <a:t>     	    </a:t>
            </a:r>
            <a:r>
              <a:rPr lang="cs-CZ" sz="6000" dirty="0" err="1" smtClean="0"/>
              <a:t>Krebs</a:t>
            </a:r>
            <a:r>
              <a:rPr lang="cs-CZ" sz="6000" dirty="0" smtClean="0"/>
              <a:t> vzal noviny a složil je.</a:t>
            </a:r>
          </a:p>
          <a:p>
            <a:pPr algn="just">
              <a:buNone/>
            </a:pPr>
            <a:r>
              <a:rPr lang="cs-CZ" sz="6000" dirty="0" smtClean="0"/>
              <a:t>     	    „Už ses rozhodl, co budeš dělat, </a:t>
            </a:r>
            <a:r>
              <a:rPr lang="cs-CZ" sz="6000" dirty="0" err="1" smtClean="0"/>
              <a:t>Harolde</a:t>
            </a:r>
            <a:r>
              <a:rPr lang="cs-CZ" sz="6000" dirty="0" smtClean="0"/>
              <a:t>?“ řekla matka, sundávajíc si brýle.</a:t>
            </a:r>
          </a:p>
          <a:p>
            <a:pPr algn="just">
              <a:buNone/>
            </a:pPr>
            <a:r>
              <a:rPr lang="cs-CZ" sz="6000" dirty="0" smtClean="0"/>
              <a:t>     	    „Ne,“ odpověděl </a:t>
            </a:r>
            <a:r>
              <a:rPr lang="cs-CZ" sz="6000" dirty="0" err="1" smtClean="0"/>
              <a:t>Krebs</a:t>
            </a:r>
            <a:r>
              <a:rPr lang="cs-CZ" sz="6000" dirty="0" smtClean="0"/>
              <a:t>.</a:t>
            </a:r>
          </a:p>
          <a:p>
            <a:pPr algn="just">
              <a:buNone/>
            </a:pPr>
            <a:r>
              <a:rPr lang="cs-CZ" sz="6000" dirty="0" smtClean="0"/>
              <a:t>     	    „Nemyslíš, že už je právě načase?“ Matka to nechtěla říci v nějakém špatném úmyslu. Zřejmě jí to dělalo starosti. </a:t>
            </a:r>
          </a:p>
          <a:p>
            <a:pPr algn="just">
              <a:buNone/>
            </a:pPr>
            <a:r>
              <a:rPr lang="cs-CZ" sz="6000" dirty="0" smtClean="0"/>
              <a:t>     	    „Ještě jsem o tom nepřemýšlel,“ řekl </a:t>
            </a:r>
            <a:r>
              <a:rPr lang="cs-CZ" sz="6000" dirty="0" err="1" smtClean="0"/>
              <a:t>Krebs</a:t>
            </a:r>
            <a:r>
              <a:rPr lang="cs-CZ" sz="6000" dirty="0" smtClean="0"/>
              <a:t>.</a:t>
            </a:r>
          </a:p>
          <a:p>
            <a:pPr algn="just">
              <a:buNone/>
            </a:pPr>
            <a:r>
              <a:rPr lang="cs-CZ" sz="6000" dirty="0" smtClean="0"/>
              <a:t>     	    „Bůh má pro každého nějakou práci,“ řekla mu matka. „V jeho království není místo pro zahálčivé ruce.“</a:t>
            </a:r>
          </a:p>
          <a:p>
            <a:pPr algn="just">
              <a:buNone/>
            </a:pPr>
            <a:r>
              <a:rPr lang="cs-CZ" sz="6000" dirty="0" smtClean="0"/>
              <a:t>     	    </a:t>
            </a:r>
            <a:r>
              <a:rPr lang="cs-CZ" sz="6000" b="1" u="sng" dirty="0" smtClean="0"/>
              <a:t>„Já nejsem v jeho království,“ řekl </a:t>
            </a:r>
            <a:r>
              <a:rPr lang="cs-CZ" sz="6000" b="1" u="sng" dirty="0" err="1" smtClean="0"/>
              <a:t>Krebs</a:t>
            </a:r>
            <a:r>
              <a:rPr lang="cs-CZ" sz="6000" b="1" u="sng" dirty="0" smtClean="0"/>
              <a:t>.</a:t>
            </a:r>
          </a:p>
          <a:p>
            <a:pPr algn="just">
              <a:buNone/>
            </a:pPr>
            <a:r>
              <a:rPr lang="cs-CZ" sz="6000" dirty="0" smtClean="0"/>
              <a:t>     	    „Všichni jsme v jeho království.“</a:t>
            </a:r>
          </a:p>
          <a:p>
            <a:pPr algn="just">
              <a:buNone/>
            </a:pPr>
            <a:r>
              <a:rPr lang="cs-CZ" sz="6000" dirty="0" smtClean="0"/>
              <a:t>     	    Krebs z toho byl jako vždycky nesvůj a rozmrzelý.</a:t>
            </a:r>
            <a:r>
              <a:rPr lang="cs-CZ" sz="6000" baseline="30000" dirty="0" smtClean="0"/>
              <a:t>1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k prvnímu úryvku: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Vysvětlete název povídky.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 můžeme </a:t>
            </a:r>
            <a:r>
              <a:rPr lang="cs-CZ" dirty="0" err="1" smtClean="0"/>
              <a:t>Harolda</a:t>
            </a:r>
            <a:r>
              <a:rPr lang="cs-CZ" dirty="0" smtClean="0"/>
              <a:t> </a:t>
            </a:r>
            <a:r>
              <a:rPr lang="cs-CZ" dirty="0" err="1" smtClean="0"/>
              <a:t>Krebse</a:t>
            </a:r>
            <a:r>
              <a:rPr lang="cs-CZ" dirty="0" smtClean="0"/>
              <a:t> zatím charakterizovat?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Co asi prožil v první světové válce a jak ho to poznamenalo?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Podtrhněte v úryvku tu část, která odkazuje na nechuť a neschopnost zařadit se zpět do „normálního“ života.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Pokuste se vysvětlit zvýrazněnou část.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II.</a:t>
            </a:r>
          </a:p>
          <a:p>
            <a:pPr algn="just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</a:t>
            </a:r>
          </a:p>
          <a:p>
            <a:pPr algn="just">
              <a:buNone/>
            </a:pPr>
            <a:r>
              <a:rPr lang="cs-CZ" sz="2000" dirty="0" smtClean="0"/>
              <a:t>    „</a:t>
            </a:r>
            <a:r>
              <a:rPr lang="cs-CZ" sz="2000" dirty="0"/>
              <a:t>Mám o tebe pořád tolik starostí, </a:t>
            </a:r>
            <a:r>
              <a:rPr lang="cs-CZ" sz="2000" dirty="0" err="1"/>
              <a:t>Harolde</a:t>
            </a:r>
            <a:r>
              <a:rPr lang="cs-CZ" sz="2000" dirty="0"/>
              <a:t>,“ pokračovala matka. „Vím, jakým pokušením jsi musel být vystaven. Vím, jak jsou muži slabí. Pamatuji, co nám vyprávěl tvůj drahý dědeček, můj vlastní otec, o občanské válce, a pořád se za tebe ještě modlím. Modlím se za tebe, jak je den dlouhý, </a:t>
            </a:r>
            <a:r>
              <a:rPr lang="cs-CZ" sz="2000" dirty="0" err="1"/>
              <a:t>Harolde</a:t>
            </a:r>
            <a:r>
              <a:rPr lang="cs-CZ" sz="2000" dirty="0"/>
              <a:t>.“</a:t>
            </a:r>
          </a:p>
          <a:p>
            <a:pPr algn="just">
              <a:buNone/>
            </a:pPr>
            <a:r>
              <a:rPr lang="cs-CZ" sz="2000" dirty="0"/>
              <a:t>     </a:t>
            </a:r>
            <a:r>
              <a:rPr lang="cs-CZ" sz="2000" dirty="0" smtClean="0"/>
              <a:t>     </a:t>
            </a:r>
            <a:r>
              <a:rPr lang="cs-CZ" sz="2000" dirty="0" err="1" smtClean="0"/>
              <a:t>Krebs</a:t>
            </a:r>
            <a:r>
              <a:rPr lang="cs-CZ" sz="2000" dirty="0" smtClean="0"/>
              <a:t> </a:t>
            </a:r>
            <a:r>
              <a:rPr lang="cs-CZ" sz="2000" dirty="0"/>
              <a:t>hleděl, jak před ním na talíři tuhne slanina.</a:t>
            </a:r>
          </a:p>
          <a:p>
            <a:pPr algn="just">
              <a:buNone/>
            </a:pPr>
            <a:r>
              <a:rPr lang="cs-CZ" sz="2000" dirty="0"/>
              <a:t>     </a:t>
            </a:r>
            <a:r>
              <a:rPr lang="cs-CZ" sz="2000" dirty="0" smtClean="0"/>
              <a:t>    „</a:t>
            </a:r>
            <a:r>
              <a:rPr lang="cs-CZ" sz="2000" dirty="0"/>
              <a:t>A tvému otci to také dělá starosti,“ pokračovala matka. „Myslí, </a:t>
            </a:r>
            <a:r>
              <a:rPr lang="cs-CZ" sz="2000" dirty="0" err="1"/>
              <a:t>žes</a:t>
            </a:r>
            <a:r>
              <a:rPr lang="cs-CZ" sz="2000" dirty="0"/>
              <a:t> ztratil ctižádost, že nemáš žádný životní cíl. </a:t>
            </a:r>
            <a:r>
              <a:rPr lang="cs-CZ" sz="2000" dirty="0" err="1"/>
              <a:t>Charley</a:t>
            </a:r>
            <a:r>
              <a:rPr lang="cs-CZ" sz="2000" dirty="0"/>
              <a:t> </a:t>
            </a:r>
            <a:r>
              <a:rPr lang="cs-CZ" sz="2000" dirty="0" err="1"/>
              <a:t>Simmons</a:t>
            </a:r>
            <a:r>
              <a:rPr lang="cs-CZ" sz="2000" dirty="0"/>
              <a:t>, a ten je zrovna ve tvém věku, má už pěkné místo a bude se ženit. Všichni chlapci se už pomalu usazují; všichni jsou rozhodnuti to někam dotáhnout; však to můžeš sám vidět, že takoví chlapci, jako je </a:t>
            </a:r>
            <a:r>
              <a:rPr lang="cs-CZ" sz="2000" dirty="0" err="1"/>
              <a:t>Charley</a:t>
            </a:r>
            <a:r>
              <a:rPr lang="cs-CZ" sz="2000" dirty="0"/>
              <a:t> </a:t>
            </a:r>
            <a:r>
              <a:rPr lang="cs-CZ" sz="2000" dirty="0" err="1"/>
              <a:t>Simmons</a:t>
            </a:r>
            <a:r>
              <a:rPr lang="cs-CZ" sz="2000" dirty="0"/>
              <a:t>, jsou na nejlepší cestě být skutečně ozdobou společnosti.“</a:t>
            </a:r>
          </a:p>
          <a:p>
            <a:pPr algn="just">
              <a:buNone/>
            </a:pPr>
            <a:r>
              <a:rPr lang="cs-CZ" sz="2000" dirty="0"/>
              <a:t>     </a:t>
            </a:r>
            <a:r>
              <a:rPr lang="cs-CZ" sz="2000" dirty="0" smtClean="0"/>
              <a:t>      Krebs </a:t>
            </a:r>
            <a:r>
              <a:rPr lang="cs-CZ" sz="2000" dirty="0"/>
              <a:t>nic </a:t>
            </a:r>
            <a:r>
              <a:rPr lang="cs-CZ" sz="2000" dirty="0" smtClean="0"/>
              <a:t>neříkal.</a:t>
            </a:r>
            <a:r>
              <a:rPr lang="cs-CZ" sz="2000" baseline="30000" dirty="0" smtClean="0"/>
              <a:t>2</a:t>
            </a:r>
            <a:endParaRPr lang="cs-CZ" sz="2000" dirty="0"/>
          </a:p>
          <a:p>
            <a:pPr algn="just"/>
            <a:endParaRPr lang="cs-CZ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ke druhému úryvku: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6)   Chápe matka, co </a:t>
            </a:r>
            <a:r>
              <a:rPr lang="cs-CZ" dirty="0" err="1" smtClean="0"/>
              <a:t>Krebs</a:t>
            </a:r>
            <a:r>
              <a:rPr lang="cs-CZ" dirty="0" smtClean="0"/>
              <a:t> cítí?</a:t>
            </a:r>
          </a:p>
          <a:p>
            <a:pPr>
              <a:buNone/>
            </a:pPr>
            <a:r>
              <a:rPr lang="cs-CZ" dirty="0" smtClean="0"/>
              <a:t>7)   Proč autor zmiňuje </a:t>
            </a:r>
            <a:r>
              <a:rPr lang="cs-CZ" dirty="0" err="1" smtClean="0"/>
              <a:t>Charleyho</a:t>
            </a:r>
            <a:r>
              <a:rPr lang="cs-CZ" dirty="0" smtClean="0"/>
              <a:t> </a:t>
            </a:r>
            <a:r>
              <a:rPr lang="cs-CZ" dirty="0" err="1" smtClean="0"/>
              <a:t>Simmonse</a:t>
            </a:r>
            <a:r>
              <a:rPr lang="cs-CZ" dirty="0" smtClean="0"/>
              <a:t>, který je v </a:t>
            </a:r>
            <a:r>
              <a:rPr lang="cs-CZ" dirty="0" err="1" smtClean="0"/>
              <a:t>Krebsově</a:t>
            </a:r>
            <a:r>
              <a:rPr lang="cs-CZ" dirty="0" smtClean="0"/>
              <a:t> věku? Proč je nechává matku porovnávat?</a:t>
            </a:r>
          </a:p>
          <a:p>
            <a:pPr>
              <a:buNone/>
            </a:pPr>
            <a:r>
              <a:rPr lang="cs-CZ" dirty="0" smtClean="0"/>
              <a:t>8)	   Zamyslete se nad slovy  o ozdobě společnosti.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200" dirty="0" smtClean="0"/>
              <a:t>III.	</a:t>
            </a:r>
            <a:r>
              <a:rPr lang="cs-CZ" sz="2000" dirty="0" smtClean="0"/>
              <a:t>    </a:t>
            </a:r>
          </a:p>
          <a:p>
            <a:pPr algn="just">
              <a:buNone/>
            </a:pPr>
            <a:endParaRPr lang="cs-CZ" sz="2000" dirty="0" smtClean="0"/>
          </a:p>
          <a:p>
            <a:pPr algn="just">
              <a:buNone/>
            </a:pPr>
            <a:r>
              <a:rPr lang="cs-CZ" sz="2000" dirty="0" smtClean="0"/>
              <a:t>           „</a:t>
            </a:r>
            <a:r>
              <a:rPr lang="cs-CZ" sz="2000" dirty="0"/>
              <a:t>Netvař se takhle, </a:t>
            </a:r>
            <a:r>
              <a:rPr lang="cs-CZ" sz="2000" dirty="0" err="1"/>
              <a:t>Harolde</a:t>
            </a:r>
            <a:r>
              <a:rPr lang="cs-CZ" sz="2000" dirty="0"/>
              <a:t>,“ řekla mu matka. „Víš, jak tě máme rádi, a já ti chci pro tvoje vlastní dobro říct. jak se věci mají. Otec ti nijak nechce omezovat svobodu. Myslí, že bychom ti měli dovolit jezdit v autě. Jestli budeš chtít vzít s sebou na projížďku nějaké hezké děvče někde tady odtud, tak nás to bude jenom těšit. Chceme, aby ses bavil. Ale budeš muset konečně začít s nějakou prací, </a:t>
            </a:r>
            <a:r>
              <a:rPr lang="cs-CZ" sz="2000" dirty="0" err="1"/>
              <a:t>Harolde</a:t>
            </a:r>
            <a:r>
              <a:rPr lang="cs-CZ" sz="2000" dirty="0"/>
              <a:t>. Otci je jedno, do čeho se pustíš. Každá práce je čestná, jak tatínek říká. Ale s něčím začít musíš. Požádal mě, abych s tebou dnes ráno promluvila, a pak se u něho můžeš na chvíli stavit v kanceláři</a:t>
            </a:r>
            <a:r>
              <a:rPr lang="cs-CZ" sz="2000" dirty="0" smtClean="0"/>
              <a:t>.“</a:t>
            </a:r>
            <a:r>
              <a:rPr lang="cs-CZ" sz="2000" baseline="30000" dirty="0" smtClean="0"/>
              <a:t>3</a:t>
            </a:r>
            <a:endParaRPr lang="cs-CZ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ke třetí části povídky: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9)   Na základě tohoto úryvku charakterizujte vztahy v rodině.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404664"/>
            <a:ext cx="8856984" cy="6192688"/>
          </a:xfrm>
        </p:spPr>
        <p:txBody>
          <a:bodyPr lIns="0">
            <a:noAutofit/>
          </a:bodyPr>
          <a:lstStyle/>
          <a:p>
            <a:pPr>
              <a:buNone/>
            </a:pPr>
            <a:r>
              <a:rPr lang="cs-CZ" sz="1800" dirty="0" smtClean="0"/>
              <a:t>    IV.</a:t>
            </a:r>
          </a:p>
          <a:p>
            <a:pPr>
              <a:buNone/>
            </a:pPr>
            <a:r>
              <a:rPr lang="cs-CZ" sz="1800" dirty="0" smtClean="0"/>
              <a:t>    „To </a:t>
            </a:r>
            <a:r>
              <a:rPr lang="cs-CZ" sz="1800" dirty="0"/>
              <a:t>je všechno?“ zeptal se </a:t>
            </a:r>
            <a:r>
              <a:rPr lang="cs-CZ" sz="1800" dirty="0" err="1"/>
              <a:t>Krebs</a:t>
            </a:r>
            <a:r>
              <a:rPr lang="cs-CZ" sz="1800" dirty="0"/>
              <a:t>.</a:t>
            </a:r>
          </a:p>
          <a:p>
            <a:pPr>
              <a:buNone/>
            </a:pPr>
            <a:r>
              <a:rPr lang="cs-CZ" sz="1800" dirty="0"/>
              <a:t>    </a:t>
            </a:r>
            <a:r>
              <a:rPr lang="cs-CZ" sz="1800" dirty="0" smtClean="0"/>
              <a:t>„</a:t>
            </a:r>
            <a:r>
              <a:rPr lang="cs-CZ" sz="1800" dirty="0"/>
              <a:t>Copak nemáš rád svou matku, hochu můj nejdražší?“</a:t>
            </a:r>
          </a:p>
          <a:p>
            <a:pPr>
              <a:buNone/>
            </a:pPr>
            <a:r>
              <a:rPr lang="cs-CZ" sz="1800" dirty="0"/>
              <a:t>    </a:t>
            </a:r>
            <a:r>
              <a:rPr lang="cs-CZ" sz="1800" dirty="0" smtClean="0"/>
              <a:t>„</a:t>
            </a:r>
            <a:r>
              <a:rPr lang="cs-CZ" sz="1800" dirty="0"/>
              <a:t>Ne,“ řekl </a:t>
            </a:r>
            <a:r>
              <a:rPr lang="cs-CZ" sz="1800" dirty="0" err="1"/>
              <a:t>Krebs</a:t>
            </a:r>
            <a:r>
              <a:rPr lang="cs-CZ" sz="1800" dirty="0"/>
              <a:t>.</a:t>
            </a:r>
          </a:p>
          <a:p>
            <a:pPr>
              <a:buNone/>
            </a:pPr>
            <a:r>
              <a:rPr lang="cs-CZ" sz="1800" dirty="0"/>
              <a:t>    </a:t>
            </a:r>
            <a:r>
              <a:rPr lang="cs-CZ" sz="1800" dirty="0" smtClean="0"/>
              <a:t>Matka </a:t>
            </a:r>
            <a:r>
              <a:rPr lang="cs-CZ" sz="1800" dirty="0"/>
              <a:t>na něho pohlédla přes stůl. Oči se jí leskly. Začínala plakat.</a:t>
            </a:r>
          </a:p>
          <a:p>
            <a:pPr>
              <a:buNone/>
            </a:pPr>
            <a:r>
              <a:rPr lang="cs-CZ" sz="1800" dirty="0"/>
              <a:t>    </a:t>
            </a:r>
            <a:r>
              <a:rPr lang="cs-CZ" sz="1800" dirty="0" smtClean="0"/>
              <a:t>„</a:t>
            </a:r>
            <a:r>
              <a:rPr lang="cs-CZ" sz="1800" dirty="0"/>
              <a:t>Nemám rád nikoho,“  řekl </a:t>
            </a:r>
            <a:r>
              <a:rPr lang="cs-CZ" sz="1800" dirty="0" err="1"/>
              <a:t>Krebs</a:t>
            </a:r>
            <a:r>
              <a:rPr lang="cs-CZ" sz="1800" dirty="0"/>
              <a:t>.</a:t>
            </a:r>
          </a:p>
          <a:p>
            <a:pPr>
              <a:buNone/>
            </a:pPr>
            <a:r>
              <a:rPr lang="cs-CZ" sz="1800" dirty="0"/>
              <a:t>    </a:t>
            </a:r>
            <a:r>
              <a:rPr lang="cs-CZ" sz="1800" dirty="0" smtClean="0"/>
              <a:t>Tohle </a:t>
            </a:r>
            <a:r>
              <a:rPr lang="cs-CZ" sz="1800" dirty="0"/>
              <a:t>nebylo k ničemu dobré. To jí nemohl vypovědět, nemohl dokázat, aby to </a:t>
            </a:r>
            <a:r>
              <a:rPr lang="cs-CZ" sz="1800" dirty="0" smtClean="0"/>
              <a:t>pochopila</a:t>
            </a:r>
            <a:r>
              <a:rPr lang="cs-CZ" sz="1800" dirty="0"/>
              <a:t>. To byla pošetilost, že jí to řekl. Jenom ji zranil. Šel k ní a vzal ji za ruku. Plakala, s hlavou složenou v dlaních.</a:t>
            </a:r>
          </a:p>
          <a:p>
            <a:pPr>
              <a:buNone/>
            </a:pPr>
            <a:r>
              <a:rPr lang="cs-CZ" sz="1800" dirty="0"/>
              <a:t>     „Já jsem to tak nemyslel,“ řekl. „Měl jsem jenom na něco zlost. Já jsem to nemyslel vážně, že tě nemám rád.“</a:t>
            </a:r>
          </a:p>
          <a:p>
            <a:pPr>
              <a:buNone/>
            </a:pPr>
            <a:r>
              <a:rPr lang="cs-CZ" sz="1800" dirty="0"/>
              <a:t>     Matka pořád plakala. </a:t>
            </a:r>
            <a:r>
              <a:rPr lang="cs-CZ" sz="1800" dirty="0" err="1"/>
              <a:t>Krebs</a:t>
            </a:r>
            <a:r>
              <a:rPr lang="cs-CZ" sz="1800" dirty="0"/>
              <a:t> jí položil ruku na rameno.</a:t>
            </a:r>
          </a:p>
          <a:p>
            <a:pPr>
              <a:buNone/>
            </a:pPr>
            <a:r>
              <a:rPr lang="cs-CZ" sz="1800" dirty="0"/>
              <a:t>     „Nevěříš mi to, mami?“</a:t>
            </a:r>
          </a:p>
          <a:p>
            <a:pPr>
              <a:buNone/>
            </a:pPr>
            <a:r>
              <a:rPr lang="cs-CZ" sz="1800" dirty="0"/>
              <a:t>     Matka zavrtěla hlavou.</a:t>
            </a:r>
          </a:p>
          <a:p>
            <a:pPr>
              <a:buNone/>
            </a:pPr>
            <a:r>
              <a:rPr lang="cs-CZ" sz="1800" dirty="0"/>
              <a:t>     „Prosím tě, prosím tě, mami. Prosím tě, věř mi to.“</a:t>
            </a:r>
          </a:p>
          <a:p>
            <a:pPr>
              <a:buNone/>
            </a:pPr>
            <a:r>
              <a:rPr lang="cs-CZ" sz="1800" dirty="0"/>
              <a:t>     „Tak dobře,“ řekla matka zajíkavým hlasem. Vzhlédla k němu. „Já ti věřím, </a:t>
            </a:r>
            <a:r>
              <a:rPr lang="cs-CZ" sz="1800" dirty="0" err="1"/>
              <a:t>Harolde</a:t>
            </a:r>
            <a:r>
              <a:rPr lang="cs-CZ" sz="1800" dirty="0"/>
              <a:t>.“</a:t>
            </a:r>
          </a:p>
          <a:p>
            <a:pPr>
              <a:buNone/>
            </a:pPr>
            <a:r>
              <a:rPr lang="cs-CZ" sz="1800" dirty="0"/>
              <a:t>     </a:t>
            </a:r>
            <a:r>
              <a:rPr lang="cs-CZ" sz="1800" dirty="0" err="1"/>
              <a:t>Krebs</a:t>
            </a:r>
            <a:r>
              <a:rPr lang="cs-CZ" sz="1800" dirty="0"/>
              <a:t> ji políbil do vlasů. Nastavila mu tvář.</a:t>
            </a:r>
          </a:p>
          <a:p>
            <a:pPr>
              <a:buNone/>
            </a:pPr>
            <a:r>
              <a:rPr lang="cs-CZ" sz="1800" dirty="0"/>
              <a:t>     „Jsem tvoje matka,“ řekla. „Když jsi byl takové malinké děťátko, tak jsem tě nosila na srdci.“</a:t>
            </a:r>
          </a:p>
          <a:p>
            <a:pPr>
              <a:buNone/>
            </a:pPr>
            <a:r>
              <a:rPr lang="cs-CZ" sz="1800" dirty="0"/>
              <a:t>     Krebsovi bylo nevolno a trochu se mu zvedal </a:t>
            </a:r>
            <a:r>
              <a:rPr lang="cs-CZ" sz="1800" dirty="0" smtClean="0"/>
              <a:t>žaludek.</a:t>
            </a:r>
            <a:r>
              <a:rPr lang="cs-CZ" sz="1800" baseline="30000" dirty="0" smtClean="0"/>
              <a:t>4</a:t>
            </a:r>
            <a:endParaRPr lang="cs-CZ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ke čtvrtému úryvku: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10)   Podtrhněte části, které ilustrují pocity příslušníků ztracené generace, okomentujte. 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51193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aseline="30000" dirty="0" smtClean="0"/>
              <a:t>1</a:t>
            </a:r>
            <a:r>
              <a:rPr lang="cs-CZ" sz="1400" dirty="0" smtClean="0"/>
              <a:t>HEMINGWAY</a:t>
            </a:r>
            <a:r>
              <a:rPr lang="cs-CZ" sz="1400" dirty="0"/>
              <a:t>, Ernest. Povídky. Praha: Odeon, 1974, </a:t>
            </a:r>
            <a:r>
              <a:rPr lang="cs-CZ" sz="1400" dirty="0" smtClean="0"/>
              <a:t>str.145. </a:t>
            </a:r>
            <a:r>
              <a:rPr lang="cs-CZ" sz="1400" dirty="0"/>
              <a:t>ISBN </a:t>
            </a:r>
            <a:r>
              <a:rPr lang="cs-CZ" sz="1400" dirty="0" smtClean="0"/>
              <a:t>01-037-74</a:t>
            </a:r>
            <a:r>
              <a:rPr lang="cs-CZ" sz="1400" dirty="0" smtClean="0"/>
              <a:t>.</a:t>
            </a:r>
            <a:endParaRPr lang="cs-CZ" sz="1400" baseline="30000" dirty="0" smtClean="0"/>
          </a:p>
          <a:p>
            <a:endParaRPr lang="cs-CZ" sz="1400" baseline="30000" dirty="0"/>
          </a:p>
          <a:p>
            <a:r>
              <a:rPr lang="cs-CZ" sz="1400" baseline="30000" dirty="0" smtClean="0"/>
              <a:t>2</a:t>
            </a:r>
            <a:r>
              <a:rPr lang="cs-CZ" sz="1400" dirty="0" smtClean="0"/>
              <a:t>HEMINGWAY</a:t>
            </a:r>
            <a:r>
              <a:rPr lang="cs-CZ" sz="1400" dirty="0"/>
              <a:t>, Ernest. Povídky. Praha: Odeon, 1974, </a:t>
            </a:r>
            <a:r>
              <a:rPr lang="cs-CZ" sz="1400" dirty="0" smtClean="0"/>
              <a:t>str.146. </a:t>
            </a:r>
            <a:r>
              <a:rPr lang="cs-CZ" sz="1400" dirty="0"/>
              <a:t>ISBN </a:t>
            </a:r>
            <a:r>
              <a:rPr lang="cs-CZ" sz="1400" dirty="0" smtClean="0"/>
              <a:t>01-037-74</a:t>
            </a:r>
            <a:r>
              <a:rPr lang="cs-CZ" sz="1400" dirty="0" smtClean="0"/>
              <a:t>.</a:t>
            </a:r>
            <a:endParaRPr lang="cs-CZ" sz="1400" dirty="0"/>
          </a:p>
          <a:p>
            <a:endParaRPr lang="cs-CZ" sz="1400" dirty="0"/>
          </a:p>
          <a:p>
            <a:r>
              <a:rPr lang="cs-CZ" sz="1400" baseline="30000" dirty="0" smtClean="0"/>
              <a:t>3</a:t>
            </a:r>
            <a:r>
              <a:rPr lang="cs-CZ" sz="1400" dirty="0" smtClean="0"/>
              <a:t>HEMINGWAY</a:t>
            </a:r>
            <a:r>
              <a:rPr lang="cs-CZ" sz="1400" dirty="0"/>
              <a:t>, Ernest. Povídky. Praha: Odeon, 1974, str</a:t>
            </a:r>
            <a:r>
              <a:rPr lang="cs-CZ" sz="1400" dirty="0" smtClean="0"/>
              <a:t>. 147. </a:t>
            </a:r>
            <a:r>
              <a:rPr lang="cs-CZ" sz="1400" dirty="0"/>
              <a:t>ISBN </a:t>
            </a:r>
            <a:r>
              <a:rPr lang="cs-CZ" sz="1400" dirty="0" smtClean="0"/>
              <a:t>01-037-74</a:t>
            </a:r>
            <a:r>
              <a:rPr lang="cs-CZ" sz="1400" dirty="0" smtClean="0"/>
              <a:t>.</a:t>
            </a:r>
            <a:endParaRPr lang="cs-CZ" sz="1400" baseline="30000" dirty="0" smtClean="0"/>
          </a:p>
          <a:p>
            <a:endParaRPr lang="cs-CZ" sz="1400" baseline="30000" dirty="0"/>
          </a:p>
          <a:p>
            <a:r>
              <a:rPr lang="cs-CZ" sz="1400" baseline="30000" dirty="0" smtClean="0"/>
              <a:t>4</a:t>
            </a:r>
            <a:r>
              <a:rPr lang="cs-CZ" sz="1400" dirty="0" smtClean="0"/>
              <a:t>HEMINGWAY</a:t>
            </a:r>
            <a:r>
              <a:rPr lang="cs-CZ" sz="1400" dirty="0"/>
              <a:t>, Ernest. Povídky. Praha: Odeon, 1974, str. 147. ISBN </a:t>
            </a:r>
            <a:r>
              <a:rPr lang="cs-CZ" sz="1400" smtClean="0"/>
              <a:t>01-037-74</a:t>
            </a:r>
            <a:r>
              <a:rPr lang="cs-CZ" sz="1400" smtClean="0"/>
              <a:t>.</a:t>
            </a:r>
            <a:endParaRPr lang="cs-CZ" sz="1400" dirty="0"/>
          </a:p>
          <a:p>
            <a:endParaRPr lang="cs-CZ" sz="1400" dirty="0"/>
          </a:p>
          <a:p>
            <a:r>
              <a:rPr lang="cs-CZ" sz="1400" dirty="0" smtClean="0"/>
              <a:t>AUTOR NEUVEDEN. </a:t>
            </a:r>
            <a:r>
              <a:rPr lang="cs-CZ" sz="1400" i="1" dirty="0" smtClean="0"/>
              <a:t>Ernest </a:t>
            </a:r>
            <a:r>
              <a:rPr lang="cs-CZ" sz="1400" i="1" dirty="0" err="1" smtClean="0"/>
              <a:t>Hemingway</a:t>
            </a:r>
            <a:r>
              <a:rPr lang="cs-CZ" sz="1400" dirty="0" smtClean="0"/>
              <a:t> [online]. [cit. 16.7.2013]. Dostupný na WWW: </a:t>
            </a:r>
            <a:r>
              <a:rPr lang="cs-CZ" sz="1400" dirty="0" smtClean="0">
                <a:hlinkClick r:id="rId3"/>
              </a:rPr>
              <a:t>http://cs.wikipedia.org/wiki/Ernest_Hemingway</a:t>
            </a:r>
            <a:endParaRPr lang="cs-CZ" sz="1400" dirty="0" smtClean="0"/>
          </a:p>
          <a:p>
            <a:r>
              <a:rPr lang="cs-CZ" sz="1400" dirty="0" smtClean="0"/>
              <a:t> </a:t>
            </a:r>
          </a:p>
          <a:p>
            <a:r>
              <a:rPr lang="cs-CZ" sz="1400" dirty="0" smtClean="0"/>
              <a:t>AUTOR NEUVEDEN. </a:t>
            </a:r>
            <a:r>
              <a:rPr lang="cs-CZ" sz="1400" i="1" dirty="0" smtClean="0"/>
              <a:t>Ztracená generace</a:t>
            </a:r>
            <a:r>
              <a:rPr lang="cs-CZ" sz="1400" dirty="0" smtClean="0"/>
              <a:t> [online]. [cit. 16.7.2013]. Dostupný na WWW: </a:t>
            </a:r>
            <a:r>
              <a:rPr lang="cs-CZ" sz="1400" dirty="0" smtClean="0">
                <a:hlinkClick r:id="rId4"/>
              </a:rPr>
              <a:t>http://cs.wikipedia.org/wiki/Ztracen%C3%A1_generace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 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571</Words>
  <Application>Microsoft Office PowerPoint</Application>
  <PresentationFormat>Předvádění na obrazovce (4:3)</PresentationFormat>
  <Paragraphs>102</Paragraphs>
  <Slides>13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ANOTACE</vt:lpstr>
      <vt:lpstr>VOJÁKŮV  NÁVRAT</vt:lpstr>
      <vt:lpstr>Na stránkách Wikipedie vyhledejte odpovědi na otázky:</vt:lpstr>
      <vt:lpstr>Prezentace aplikace PowerPoint</vt:lpstr>
      <vt:lpstr>Úkoly k prvnímu úryvku:</vt:lpstr>
      <vt:lpstr>Prezentace aplikace PowerPoint</vt:lpstr>
      <vt:lpstr>Úkoly ke druhému úryvku:</vt:lpstr>
      <vt:lpstr>Prezentace aplikace PowerPoint</vt:lpstr>
      <vt:lpstr>Úkol ke třetí části povídky:</vt:lpstr>
      <vt:lpstr>Prezentace aplikace PowerPoint</vt:lpstr>
      <vt:lpstr>Úkol ke čtvrtému úryvku: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VOJÁKŮV  NÁVRAT</dc:title>
  <dc:creator>Standa</dc:creator>
  <cp:lastModifiedBy>Marcela Tichotová</cp:lastModifiedBy>
  <cp:revision>14</cp:revision>
  <dcterms:created xsi:type="dcterms:W3CDTF">2013-07-10T09:46:02Z</dcterms:created>
  <dcterms:modified xsi:type="dcterms:W3CDTF">2013-08-07T09:45:41Z</dcterms:modified>
</cp:coreProperties>
</file>