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6" r:id="rId4"/>
    <p:sldId id="257" r:id="rId5"/>
    <p:sldId id="258" r:id="rId6"/>
    <p:sldId id="261" r:id="rId7"/>
    <p:sldId id="259" r:id="rId8"/>
    <p:sldId id="260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C2CD90-20FB-4E86-B70F-84A62F73BEDB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F3C95-8F67-4FD5-BA12-7F4571B53B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D4F6-2F34-4B80-AD27-B36FD4AAF1EC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F645-A5FD-4263-9AF5-24E3F2DAB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D4F6-2F34-4B80-AD27-B36FD4AAF1EC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F645-A5FD-4263-9AF5-24E3F2DAB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D4F6-2F34-4B80-AD27-B36FD4AAF1EC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F645-A5FD-4263-9AF5-24E3F2DAB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D4F6-2F34-4B80-AD27-B36FD4AAF1EC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F645-A5FD-4263-9AF5-24E3F2DAB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D4F6-2F34-4B80-AD27-B36FD4AAF1EC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F645-A5FD-4263-9AF5-24E3F2DAB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D4F6-2F34-4B80-AD27-B36FD4AAF1EC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F645-A5FD-4263-9AF5-24E3F2DAB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D4F6-2F34-4B80-AD27-B36FD4AAF1EC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F645-A5FD-4263-9AF5-24E3F2DAB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D4F6-2F34-4B80-AD27-B36FD4AAF1EC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F645-A5FD-4263-9AF5-24E3F2DAB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D4F6-2F34-4B80-AD27-B36FD4AAF1EC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F645-A5FD-4263-9AF5-24E3F2DAB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D4F6-2F34-4B80-AD27-B36FD4AAF1EC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F645-A5FD-4263-9AF5-24E3F2DAB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ED4F6-2F34-4B80-AD27-B36FD4AAF1EC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C4F645-A5FD-4263-9AF5-24E3F2DAB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0ED4F6-2F34-4B80-AD27-B36FD4AAF1EC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C4F645-A5FD-4263-9AF5-24E3F2DABD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prirucka.ujc.cas.cz/?id=181&amp;dotaz=jid%C3%A1%C5%A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prirucka.ujc.cas.cz/?id=181&amp;dotaz=jid%C3%A1%C5%A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prirucka.ujc.cas.cz/?id=181&amp;dotaz=jid%C3%A1%C5%A1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sposs.webnode.cz/e-boo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VY_12_INOVACE_01A_32_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Vladimir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Nabokov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: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Lolita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Světová literatura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14. července 2013 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Tento materiál slouží k výuce v hodinách české literatury ve 4. ročníku 4letého studia a    6. ročníku 6letého studia, časově je koncipován na jednu vyučovací hodinu. </a:t>
            </a:r>
          </a:p>
          <a:p>
            <a:r>
              <a:rPr lang="cs-CZ" sz="1400" dirty="0" smtClean="0"/>
              <a:t>Cílem je seznámit žáky s románem </a:t>
            </a:r>
            <a:r>
              <a:rPr lang="cs-CZ" sz="1400" dirty="0" err="1" smtClean="0"/>
              <a:t>Lolita</a:t>
            </a:r>
            <a:r>
              <a:rPr lang="cs-CZ" sz="1400" dirty="0" smtClean="0"/>
              <a:t> </a:t>
            </a:r>
            <a:r>
              <a:rPr lang="cs-CZ" sz="1400" dirty="0" err="1" smtClean="0"/>
              <a:t>Vladimira</a:t>
            </a:r>
            <a:r>
              <a:rPr lang="cs-CZ" sz="1400" dirty="0" smtClean="0"/>
              <a:t> </a:t>
            </a:r>
            <a:r>
              <a:rPr lang="cs-CZ" sz="1400" dirty="0" err="1" smtClean="0"/>
              <a:t>Nabokova</a:t>
            </a:r>
            <a:r>
              <a:rPr lang="cs-CZ" sz="1400" dirty="0" smtClean="0"/>
              <a:t>  a motivovat je k jeho přečtení.</a:t>
            </a:r>
          </a:p>
          <a:p>
            <a:pPr lvl="0"/>
            <a:r>
              <a:rPr lang="cs-CZ" sz="1400" dirty="0" smtClean="0"/>
              <a:t>Materiál slouží k procvičování čtenářské gramotnosti - porozumění čtenému textu, přemýšlení o něm, vyhledávání informací. </a:t>
            </a:r>
          </a:p>
          <a:p>
            <a:pPr lvl="0"/>
            <a:r>
              <a:rPr lang="cs-CZ" sz="1400" dirty="0" smtClean="0"/>
              <a:t>Žáci se seznámí s možností používat </a:t>
            </a:r>
            <a:r>
              <a:rPr lang="cs-CZ" sz="1400" dirty="0" smtClean="0">
                <a:hlinkClick r:id="rId3"/>
              </a:rPr>
              <a:t>http://prirucka.ujc.cas.cz</a:t>
            </a:r>
            <a:r>
              <a:rPr lang="cs-CZ" sz="1400" dirty="0" smtClean="0"/>
              <a:t>.</a:t>
            </a:r>
          </a:p>
          <a:p>
            <a:pPr lvl="0"/>
            <a:r>
              <a:rPr lang="cs-CZ" sz="1400" dirty="0" smtClean="0"/>
              <a:t>Svá řešení žáci zapisují na interaktivní tabuli digitálním perem, označují  části textu, které jsou klíčové pro řešení jednotlivých úkolů, potřebné doplňující informace vyhledávají na internetu.</a:t>
            </a:r>
          </a:p>
          <a:p>
            <a:pPr lvl="0"/>
            <a:r>
              <a:rPr lang="cs-CZ" sz="1400" dirty="0" smtClean="0"/>
              <a:t>Materiál je určen k interaktivní výuce.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LOLITA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Vladimir</a:t>
            </a:r>
            <a:r>
              <a:rPr lang="cs-CZ" dirty="0" smtClean="0"/>
              <a:t> </a:t>
            </a:r>
            <a:r>
              <a:rPr lang="cs-CZ" dirty="0" err="1" smtClean="0"/>
              <a:t>Nabokov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04056"/>
            <a:ext cx="8964488" cy="6525344"/>
          </a:xfrm>
        </p:spPr>
        <p:txBody>
          <a:bodyPr>
            <a:normAutofit fontScale="70000" lnSpcReduction="20000"/>
          </a:bodyPr>
          <a:lstStyle/>
          <a:p>
            <a:pPr algn="just">
              <a:buNone/>
            </a:pPr>
            <a:r>
              <a:rPr lang="cs-CZ" dirty="0"/>
              <a:t> </a:t>
            </a:r>
            <a:r>
              <a:rPr lang="cs-CZ" dirty="0" smtClean="0"/>
              <a:t>     A/  </a:t>
            </a:r>
            <a:r>
              <a:rPr lang="cs-CZ" sz="3400" dirty="0" smtClean="0"/>
              <a:t>Krátce </a:t>
            </a:r>
            <a:r>
              <a:rPr lang="cs-CZ" sz="3400" dirty="0"/>
              <a:t>předtím jsem se nastěhoval k </a:t>
            </a:r>
            <a:r>
              <a:rPr lang="cs-CZ" sz="3400" dirty="0" err="1"/>
              <a:t>Hazeovým</a:t>
            </a:r>
            <a:r>
              <a:rPr lang="cs-CZ" sz="3400" dirty="0"/>
              <a:t> a deníček, s nímž se právě chystám čtenáře seznámit (tak jako špión vychrlí zpaměti obsah zprávy, kterou spolkl), pokrývá takřka celý červen.</a:t>
            </a:r>
          </a:p>
          <a:p>
            <a:pPr algn="just">
              <a:buNone/>
            </a:pPr>
            <a:r>
              <a:rPr lang="cs-CZ" sz="3400" dirty="0" smtClean="0"/>
              <a:t>            </a:t>
            </a:r>
            <a:r>
              <a:rPr lang="cs-CZ" sz="3400" i="1" dirty="0" smtClean="0"/>
              <a:t>Čtvrtek</a:t>
            </a:r>
            <a:r>
              <a:rPr lang="cs-CZ" sz="3400" dirty="0"/>
              <a:t>. Horko. Z výhodně položeného místa (okno koupelny) jsem viděl, jak </a:t>
            </a:r>
            <a:r>
              <a:rPr lang="cs-CZ" sz="3400" dirty="0" err="1"/>
              <a:t>Dolores</a:t>
            </a:r>
            <a:r>
              <a:rPr lang="cs-CZ" sz="3400" dirty="0"/>
              <a:t> sbírá v jablečně zeleném přísvitu za domem prádlo ze šňůry. Vyšel jsem ven jakoby na procházku. Měla na sobě kostkovanou košili, modré texasky a tenisky. Každičkým pohybem v melírovaném slunečním svitu brnkala na nejskrytější a nejcitlivější strunu mého zkoušeného těla. Po chvíli se posadila vedle mě na spodní schůdek verandy a začala sbírat na zemi u nohou kamínky - </a:t>
            </a:r>
            <a:r>
              <a:rPr lang="cs-CZ" sz="3400" dirty="0" err="1"/>
              <a:t>kamínky</a:t>
            </a:r>
            <a:r>
              <a:rPr lang="cs-CZ" sz="3400" dirty="0"/>
              <a:t>, panebože!, potom zahnutý střípek láhve od mléka připomínající </a:t>
            </a:r>
            <a:r>
              <a:rPr lang="cs-CZ" sz="3400" dirty="0" err="1"/>
              <a:t>nafrněný</a:t>
            </a:r>
            <a:r>
              <a:rPr lang="cs-CZ" sz="3400" dirty="0"/>
              <a:t> ret - a házela je do plechovky. </a:t>
            </a:r>
            <a:r>
              <a:rPr lang="cs-CZ" sz="3400" i="1" dirty="0"/>
              <a:t>Pink</a:t>
            </a:r>
            <a:r>
              <a:rPr lang="cs-CZ" sz="3400" dirty="0"/>
              <a:t>. Podruhé se nemůžeš – přece se nemůžeš trefit - já to nepřežiju - podruhé. </a:t>
            </a:r>
            <a:r>
              <a:rPr lang="cs-CZ" sz="3400" i="1" dirty="0"/>
              <a:t>Pink</a:t>
            </a:r>
            <a:r>
              <a:rPr lang="cs-CZ" sz="3400" dirty="0"/>
              <a:t>. Nádherná pleť, prostě nádherná: hebká a snědá, bez poskvrnky. Zmrzlina se sirupem způsobuje vyrážku. Nadbytek olejnatých substancí nazývaný </a:t>
            </a:r>
            <a:r>
              <a:rPr lang="cs-CZ" sz="3400" dirty="0" err="1"/>
              <a:t>sebum</a:t>
            </a:r>
            <a:r>
              <a:rPr lang="cs-CZ" sz="3400" dirty="0"/>
              <a:t>, vyživující vlasové folikuly v kůži, je příčinou podráždění, které otevírá cestu infekci. Ale nymfičky vyrážku nemívají, i když se ládují horami tučného jídla. </a:t>
            </a:r>
            <a:r>
              <a:rPr lang="cs-CZ" sz="3400" dirty="0" err="1"/>
              <a:t>Kristepane</a:t>
            </a:r>
            <a:r>
              <a:rPr lang="cs-CZ" sz="3400" dirty="0"/>
              <a:t>, tohle nemůžu přežít, ten hedvábný třpyt nad jejím spánkem, pozvolna přecházející do světlé hnědi </a:t>
            </a:r>
            <a:r>
              <a:rPr lang="cs-CZ" sz="3400" dirty="0" smtClean="0"/>
              <a:t>vlasů.</a:t>
            </a:r>
            <a:r>
              <a:rPr lang="cs-CZ" sz="3400" baseline="30000" dirty="0" smtClean="0"/>
              <a:t>1</a:t>
            </a:r>
            <a:r>
              <a:rPr lang="cs-CZ" sz="3400" dirty="0" smtClean="0"/>
              <a:t> </a:t>
            </a:r>
            <a:endParaRPr lang="cs-CZ" sz="3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Úryvek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buFont typeface="+mj-lt"/>
              <a:buAutoNum type="arabicParenR"/>
            </a:pPr>
            <a:r>
              <a:rPr lang="cs-CZ" dirty="0" smtClean="0"/>
              <a:t>Jakou </a:t>
            </a:r>
            <a:r>
              <a:rPr lang="cs-CZ" dirty="0"/>
              <a:t>zdrobnělinu používá autor pro </a:t>
            </a:r>
            <a:r>
              <a:rPr lang="cs-CZ" dirty="0" err="1"/>
              <a:t>Dolores</a:t>
            </a:r>
            <a:r>
              <a:rPr lang="cs-CZ" dirty="0"/>
              <a:t>?</a:t>
            </a:r>
          </a:p>
          <a:p>
            <a:pPr lvl="0">
              <a:buNone/>
            </a:pPr>
            <a:r>
              <a:rPr lang="cs-CZ" dirty="0" smtClean="0"/>
              <a:t>2)   Pokuste </a:t>
            </a:r>
            <a:r>
              <a:rPr lang="cs-CZ" dirty="0"/>
              <a:t>se na základě úryvku definovat </a:t>
            </a:r>
            <a:r>
              <a:rPr lang="cs-CZ" dirty="0" smtClean="0"/>
              <a:t>pojmy </a:t>
            </a:r>
            <a:r>
              <a:rPr lang="cs-CZ" dirty="0"/>
              <a:t>nymfička a </a:t>
            </a:r>
            <a:r>
              <a:rPr lang="cs-CZ" dirty="0" err="1"/>
              <a:t>lolitka</a:t>
            </a:r>
            <a:r>
              <a:rPr lang="cs-CZ" dirty="0"/>
              <a:t>.</a:t>
            </a:r>
          </a:p>
          <a:p>
            <a:pPr lvl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://prirucka.ujc.cas.cz/?</a:t>
            </a:r>
            <a:r>
              <a:rPr lang="cs-CZ" dirty="0" smtClean="0">
                <a:hlinkClick r:id="rId2"/>
              </a:rPr>
              <a:t>id=181&amp;dotaz=jid%C3%A1%C5%A1</a:t>
            </a:r>
            <a:r>
              <a:rPr lang="cs-CZ" dirty="0" smtClean="0"/>
              <a:t> - ověřte si, jaká jsou pravidla psaní velkých a malých písmen u </a:t>
            </a:r>
            <a:r>
              <a:rPr lang="cs-CZ" dirty="0"/>
              <a:t>tohoto typu pojmenování. Dokážete vymyslet nějaká další?</a:t>
            </a:r>
          </a:p>
          <a:p>
            <a:pPr lvl="0">
              <a:buNone/>
            </a:pPr>
            <a:r>
              <a:rPr lang="cs-CZ" dirty="0" smtClean="0"/>
              <a:t>3)   Charakterizujte vypravěče a kompozici.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úkolu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20000"/>
          </a:bodyPr>
          <a:lstStyle/>
          <a:p>
            <a:pPr algn="just">
              <a:buFont typeface="Wingdings" pitchFamily="2" charset="2"/>
              <a:buChar char="ü"/>
            </a:pPr>
            <a:r>
              <a:rPr lang="cs-CZ" dirty="0" smtClean="0"/>
              <a:t>Jména </a:t>
            </a:r>
            <a:r>
              <a:rPr lang="cs-CZ" dirty="0"/>
              <a:t>jako J/</a:t>
            </a:r>
            <a:r>
              <a:rPr lang="cs-CZ" dirty="0" err="1"/>
              <a:t>jidáš</a:t>
            </a:r>
            <a:r>
              <a:rPr lang="cs-CZ" dirty="0"/>
              <a:t>, L/lazar, X/xantipa, H/</a:t>
            </a:r>
            <a:r>
              <a:rPr lang="cs-CZ" dirty="0" err="1"/>
              <a:t>harpagon</a:t>
            </a:r>
            <a:r>
              <a:rPr lang="cs-CZ" dirty="0"/>
              <a:t>, </a:t>
            </a:r>
            <a:r>
              <a:rPr lang="cs-CZ" dirty="0" smtClean="0"/>
              <a:t> </a:t>
            </a:r>
            <a:r>
              <a:rPr lang="cs-CZ" dirty="0"/>
              <a:t>S/salchow, L/lutz, A/</a:t>
            </a:r>
            <a:r>
              <a:rPr lang="cs-CZ" dirty="0" err="1"/>
              <a:t>alzheimer</a:t>
            </a:r>
            <a:r>
              <a:rPr lang="cs-CZ" dirty="0"/>
              <a:t>. S velkým písmenem se píšou v původním významu: Jidáš = jeden z apoštolů, který zradil Ježíše, Lazar = přítel Ježíšův, Xantipa = Sokratova žena, údajně zlá; </a:t>
            </a:r>
            <a:r>
              <a:rPr lang="cs-CZ" dirty="0" err="1"/>
              <a:t>Harpagon</a:t>
            </a:r>
            <a:r>
              <a:rPr lang="cs-CZ" dirty="0"/>
              <a:t>  = jméno hlavního hrdiny </a:t>
            </a:r>
            <a:r>
              <a:rPr lang="cs-CZ" dirty="0" err="1"/>
              <a:t>Molièrova</a:t>
            </a:r>
            <a:r>
              <a:rPr lang="cs-CZ" dirty="0"/>
              <a:t> dramatu Lakomec, </a:t>
            </a:r>
            <a:r>
              <a:rPr lang="cs-CZ" dirty="0" smtClean="0"/>
              <a:t>Salchow</a:t>
            </a:r>
            <a:r>
              <a:rPr lang="cs-CZ" dirty="0"/>
              <a:t>, Lutz = krasobruslaři, Alzheimer = lékař. </a:t>
            </a:r>
            <a:endParaRPr lang="cs-CZ" dirty="0" smtClean="0"/>
          </a:p>
          <a:p>
            <a:pPr algn="just">
              <a:buFont typeface="Wingdings" pitchFamily="2" charset="2"/>
              <a:buChar char="ü"/>
            </a:pPr>
            <a:r>
              <a:rPr lang="cs-CZ" dirty="0" smtClean="0"/>
              <a:t>S </a:t>
            </a:r>
            <a:r>
              <a:rPr lang="cs-CZ" dirty="0"/>
              <a:t>malým písmenem se píšou v přeneseném významu: </a:t>
            </a:r>
            <a:r>
              <a:rPr lang="cs-CZ" dirty="0" err="1"/>
              <a:t>jidáš</a:t>
            </a:r>
            <a:r>
              <a:rPr lang="cs-CZ" dirty="0"/>
              <a:t> = zrádce, lazar = nemocný, ubohý člověk, xantipa = zlá žena, </a:t>
            </a:r>
            <a:r>
              <a:rPr lang="cs-CZ" dirty="0" err="1"/>
              <a:t>harpagon</a:t>
            </a:r>
            <a:r>
              <a:rPr lang="cs-CZ" dirty="0"/>
              <a:t> = lakomec, </a:t>
            </a:r>
            <a:r>
              <a:rPr lang="cs-CZ" dirty="0" smtClean="0"/>
              <a:t>salchow</a:t>
            </a:r>
            <a:r>
              <a:rPr lang="cs-CZ" dirty="0"/>
              <a:t>, lutz = skoky, </a:t>
            </a:r>
            <a:r>
              <a:rPr lang="cs-CZ" dirty="0" err="1"/>
              <a:t>alzheimer</a:t>
            </a:r>
            <a:r>
              <a:rPr lang="cs-CZ" dirty="0"/>
              <a:t> = </a:t>
            </a:r>
            <a:r>
              <a:rPr lang="cs-CZ" dirty="0" err="1"/>
              <a:t>nespis</a:t>
            </a:r>
            <a:r>
              <a:rPr lang="cs-CZ" dirty="0"/>
              <a:t>. druh nemoci. </a:t>
            </a:r>
            <a:endParaRPr lang="cs-CZ" dirty="0" smtClean="0"/>
          </a:p>
          <a:p>
            <a:pPr algn="just">
              <a:buFont typeface="Wingdings" pitchFamily="2" charset="2"/>
              <a:buChar char="ü"/>
            </a:pPr>
            <a:r>
              <a:rPr lang="cs-CZ" dirty="0" smtClean="0"/>
              <a:t>U </a:t>
            </a:r>
            <a:r>
              <a:rPr lang="cs-CZ" dirty="0"/>
              <a:t>přejatých jmen, která se užívají v přeneseném významu, často dochází i k jejich počeštění: Don Juan – donchuán = svůdce, Don Quijote – donkichot = </a:t>
            </a:r>
            <a:r>
              <a:rPr lang="cs-CZ" dirty="0" smtClean="0"/>
              <a:t>snílek;</a:t>
            </a:r>
            <a:r>
              <a:rPr lang="cs-CZ" baseline="30000" dirty="0" smtClean="0"/>
              <a:t>2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800" dirty="0" smtClean="0"/>
              <a:t>    B/ </a:t>
            </a:r>
            <a:r>
              <a:rPr lang="cs-CZ" sz="2400" dirty="0" smtClean="0"/>
              <a:t>PÁNOVÉ POROTCI! </a:t>
            </a:r>
            <a:r>
              <a:rPr lang="cs-CZ" sz="2400" dirty="0"/>
              <a:t>Nemohu odpřisáhnout, že určité pocity týkající se toho - promiňte mi ten výraz - nabízejícího se </a:t>
            </a:r>
            <a:r>
              <a:rPr lang="cs-CZ" sz="2400" dirty="0" err="1"/>
              <a:t>kšeftu</a:t>
            </a:r>
            <a:r>
              <a:rPr lang="cs-CZ" sz="2400" dirty="0"/>
              <a:t> se mi předtím hlavou nemihly. Moje mysl je neuchovala v žádné logické formě ani v žádném vztahu k neomylně se vybavujícím událostem; ale - dovolte, abych ještě jednou zopakoval - nemohu odpřisáhnout, že jsem si s nimi nepohrával (smím-li použít i tento výraz) v šeru svých myšlenek, v temnotě své vášně. Mohlo se stávat - muselo se stávat (znám přece svého </a:t>
            </a:r>
            <a:r>
              <a:rPr lang="cs-CZ" sz="2400" dirty="0" err="1"/>
              <a:t>Humberta</a:t>
            </a:r>
            <a:r>
              <a:rPr lang="cs-CZ" sz="2400" dirty="0"/>
              <a:t>!) -, že jsem se nestranně, jakoby zvnějšku zabýval myšlenkou vzít si za manželku zralou vdovu (dejme tomu Charlottu </a:t>
            </a:r>
            <a:r>
              <a:rPr lang="cs-CZ" sz="2400" dirty="0" err="1"/>
              <a:t>Hazeovou</a:t>
            </a:r>
            <a:r>
              <a:rPr lang="cs-CZ" sz="2400" dirty="0"/>
              <a:t>), jež by na široširém šedivém světě neměla žádné příbuzné, jenom abych si otevřel cestu k její dcerce (</a:t>
            </a:r>
            <a:r>
              <a:rPr lang="cs-CZ" sz="2400" dirty="0" err="1"/>
              <a:t>Lo</a:t>
            </a:r>
            <a:r>
              <a:rPr lang="cs-CZ" sz="2400" dirty="0"/>
              <a:t>, </a:t>
            </a:r>
            <a:r>
              <a:rPr lang="cs-CZ" sz="2400" dirty="0" err="1"/>
              <a:t>Lole</a:t>
            </a:r>
            <a:r>
              <a:rPr lang="cs-CZ" sz="2400" dirty="0"/>
              <a:t>, </a:t>
            </a:r>
            <a:r>
              <a:rPr lang="cs-CZ" sz="2400" dirty="0" err="1"/>
              <a:t>Lolitě</a:t>
            </a:r>
            <a:r>
              <a:rPr lang="cs-CZ" sz="2400" dirty="0" smtClean="0"/>
              <a:t>).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</a:t>
            </a:r>
            <a:endParaRPr lang="cs-CZ" sz="24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Úryvek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4)  </a:t>
            </a:r>
            <a:r>
              <a:rPr lang="cs-CZ" dirty="0"/>
              <a:t>Vysvětlete, o jaký </a:t>
            </a:r>
            <a:r>
              <a:rPr lang="cs-CZ" dirty="0" err="1"/>
              <a:t>kšeft</a:t>
            </a:r>
            <a:r>
              <a:rPr lang="cs-CZ" dirty="0"/>
              <a:t> se jedná.</a:t>
            </a:r>
          </a:p>
          <a:p>
            <a:pPr lvl="0">
              <a:buNone/>
            </a:pPr>
            <a:r>
              <a:rPr lang="cs-CZ" dirty="0" smtClean="0"/>
              <a:t>5)  Zopakujte </a:t>
            </a:r>
            <a:r>
              <a:rPr lang="cs-CZ" dirty="0"/>
              <a:t>si znaky postmodernismu – dokážete nějaké v úryvku najít?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8964488" cy="6453336"/>
          </a:xfrm>
        </p:spPr>
        <p:txBody>
          <a:bodyPr lIns="0">
            <a:normAutofit fontScale="70000" lnSpcReduction="20000"/>
          </a:bodyPr>
          <a:lstStyle/>
          <a:p>
            <a:pPr algn="just">
              <a:buNone/>
            </a:pPr>
            <a:r>
              <a:rPr lang="cs-CZ" dirty="0" smtClean="0"/>
              <a:t>      C/  Charlotta </a:t>
            </a:r>
            <a:r>
              <a:rPr lang="cs-CZ" dirty="0"/>
              <a:t>seděla v rohu u psacího stolu, tvarohově bílý zátylek a nazrzlý </a:t>
            </a:r>
            <a:r>
              <a:rPr lang="cs-CZ" dirty="0" err="1"/>
              <a:t>chignon</a:t>
            </a:r>
            <a:r>
              <a:rPr lang="cs-CZ" dirty="0"/>
              <a:t> otočené ke mně, ve žluté blůze a kaštanových kalhotách, které měla na sobě, když jsme se poznali, a psala dopis. S rukou stále ještě na klice jsem zopakoval svůj srdečný hlahol. Píšící ruka zkoprněla. Charlotta na okamžik znehybněla, potom se na židli pomalu otočila a opřela loket o zakulacené opěradlo. Na její emocemi znetvořenou tvář nebyl hezký pohled, když upřela zrak na mé nohy a promluvila: </a:t>
            </a:r>
            <a:endParaRPr lang="cs-CZ" dirty="0" smtClean="0"/>
          </a:p>
          <a:p>
            <a:pPr algn="just">
              <a:buNone/>
            </a:pPr>
            <a:r>
              <a:rPr lang="cs-CZ" dirty="0" smtClean="0"/>
              <a:t>            „</a:t>
            </a:r>
            <a:r>
              <a:rPr lang="cs-CZ" dirty="0"/>
              <a:t>Ta hnusná </a:t>
            </a:r>
            <a:r>
              <a:rPr lang="cs-CZ" dirty="0" err="1"/>
              <a:t>Hazeová</a:t>
            </a:r>
            <a:r>
              <a:rPr lang="cs-CZ" dirty="0"/>
              <a:t>, ta hrozná coura, ta stará důra, ta otravná baba, ta - </a:t>
            </a:r>
            <a:r>
              <a:rPr lang="cs-CZ" dirty="0" err="1"/>
              <a:t>ta</a:t>
            </a:r>
            <a:r>
              <a:rPr lang="cs-CZ" dirty="0"/>
              <a:t> stará blbá </a:t>
            </a:r>
            <a:r>
              <a:rPr lang="cs-CZ" dirty="0" err="1"/>
              <a:t>Hazeová</a:t>
            </a:r>
            <a:r>
              <a:rPr lang="cs-CZ" dirty="0"/>
              <a:t> ti už vola dělat nebude. </a:t>
            </a:r>
            <a:r>
              <a:rPr lang="cs-CZ" dirty="0" smtClean="0"/>
              <a:t>Má - má</a:t>
            </a:r>
            <a:r>
              <a:rPr lang="cs-CZ" dirty="0"/>
              <a:t>..."</a:t>
            </a:r>
          </a:p>
          <a:p>
            <a:pPr algn="just">
              <a:buNone/>
            </a:pPr>
            <a:r>
              <a:rPr lang="cs-CZ" dirty="0"/>
              <a:t>      </a:t>
            </a:r>
            <a:r>
              <a:rPr lang="cs-CZ" dirty="0" smtClean="0"/>
              <a:t>       Můj </a:t>
            </a:r>
            <a:r>
              <a:rPr lang="cs-CZ" dirty="0"/>
              <a:t>sličný žalobce se zarazil, polykaje zlobu i slzy. Ať už řekl </a:t>
            </a:r>
            <a:r>
              <a:rPr lang="cs-CZ" dirty="0" err="1"/>
              <a:t>Humbert</a:t>
            </a:r>
            <a:r>
              <a:rPr lang="cs-CZ" dirty="0"/>
              <a:t> co chtěl - nebo co se pokoušel říci -, není to podstatné. Pokračovala: </a:t>
            </a:r>
            <a:endParaRPr lang="cs-CZ" dirty="0" smtClean="0"/>
          </a:p>
          <a:p>
            <a:pPr algn="just">
              <a:buNone/>
            </a:pPr>
            <a:r>
              <a:rPr lang="cs-CZ" dirty="0" smtClean="0"/>
              <a:t>             „</a:t>
            </a:r>
            <a:r>
              <a:rPr lang="cs-CZ" dirty="0"/>
              <a:t>Jsi netvor. Jsi ohavná, hnusná, </a:t>
            </a:r>
            <a:r>
              <a:rPr lang="cs-CZ" dirty="0" err="1"/>
              <a:t>kriminálnická</a:t>
            </a:r>
            <a:r>
              <a:rPr lang="cs-CZ" dirty="0"/>
              <a:t> svině. Ještě krok, a začnu křičet z okna. Nepřibližuj se ke mně!"</a:t>
            </a:r>
          </a:p>
          <a:p>
            <a:pPr algn="just">
              <a:buNone/>
            </a:pPr>
            <a:r>
              <a:rPr lang="cs-CZ" dirty="0" smtClean="0"/>
              <a:t>             Ať </a:t>
            </a:r>
            <a:r>
              <a:rPr lang="cs-CZ" dirty="0"/>
              <a:t>zamumlal </a:t>
            </a:r>
            <a:r>
              <a:rPr lang="cs-CZ" dirty="0" err="1"/>
              <a:t>Humbert</a:t>
            </a:r>
            <a:r>
              <a:rPr lang="cs-CZ" dirty="0"/>
              <a:t> cokoli, myslím, že to opět můžeme pominout.</a:t>
            </a:r>
          </a:p>
          <a:p>
            <a:pPr algn="just">
              <a:buNone/>
            </a:pPr>
            <a:r>
              <a:rPr lang="cs-CZ" dirty="0" smtClean="0"/>
              <a:t>             „</a:t>
            </a:r>
            <a:r>
              <a:rPr lang="cs-CZ" dirty="0"/>
              <a:t>Dnes večer odjíždím. Tohle všecko si můžeš nechat. Ale toho mizerného spratka už nikdy v životě neuvidíš! Vypadni z toho pokoje!"</a:t>
            </a:r>
          </a:p>
          <a:p>
            <a:pPr algn="just">
              <a:buNone/>
            </a:pPr>
            <a:r>
              <a:rPr lang="cs-CZ" dirty="0"/>
              <a:t>      </a:t>
            </a:r>
            <a:r>
              <a:rPr lang="cs-CZ" dirty="0" smtClean="0"/>
              <a:t>       Čtenáři </a:t>
            </a:r>
            <a:r>
              <a:rPr lang="cs-CZ" dirty="0"/>
              <a:t>- vypadl jsem. Šel jsem nahoru do bývalé malé pracovny. S rukama v bok jsem na okamžik naprosto klidně a soustředěně zůstal stát na prahu a přehlížel jsem znásilněný stolek s otevřenou zásuvkou - jeden klíč trčel v zámku a další čtyři od bůhvíčeho ležely na horní desce. Přešel jsem přes galerii do ložnice </a:t>
            </a:r>
            <a:r>
              <a:rPr lang="cs-CZ" dirty="0" err="1"/>
              <a:t>Humbertových</a:t>
            </a:r>
            <a:r>
              <a:rPr lang="cs-CZ" dirty="0"/>
              <a:t> a pokojně jsem svůj deník přemístil zpod jejího polštáře do své </a:t>
            </a:r>
            <a:r>
              <a:rPr lang="cs-CZ" dirty="0" smtClean="0"/>
              <a:t>kapsy.</a:t>
            </a:r>
            <a:r>
              <a:rPr lang="cs-CZ" baseline="30000" dirty="0" smtClean="0"/>
              <a:t>4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Úryvek 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lIns="180000">
            <a:normAutofit/>
          </a:bodyPr>
          <a:lstStyle/>
          <a:p>
            <a:pPr marL="914400" lvl="1" indent="-514350">
              <a:buAutoNum type="arabicParenR" startAt="6"/>
            </a:pPr>
            <a:r>
              <a:rPr lang="cs-CZ" dirty="0" smtClean="0"/>
              <a:t>Co </a:t>
            </a:r>
            <a:r>
              <a:rPr lang="cs-CZ" dirty="0"/>
              <a:t>a jak zjistila Charlotta?</a:t>
            </a:r>
          </a:p>
          <a:p>
            <a:pPr marL="914400" lvl="1" indent="-514350">
              <a:buAutoNum type="arabicParenR" startAt="6"/>
            </a:pPr>
            <a:r>
              <a:rPr lang="cs-CZ" dirty="0" smtClean="0"/>
              <a:t>Najděte </a:t>
            </a:r>
            <a:r>
              <a:rPr lang="cs-CZ" dirty="0"/>
              <a:t>alespoň tři obrazná pojmenování</a:t>
            </a:r>
            <a:r>
              <a:rPr lang="cs-CZ" dirty="0" smtClean="0"/>
              <a:t>.</a:t>
            </a:r>
          </a:p>
          <a:p>
            <a:pPr marL="914400" lvl="1" indent="-514350">
              <a:buAutoNum type="arabicParenR" startAt="6"/>
            </a:pPr>
            <a:r>
              <a:rPr lang="cs-CZ" dirty="0" smtClean="0"/>
              <a:t>Z jakých jazykových vrstev autor čerpá?</a:t>
            </a:r>
          </a:p>
          <a:p>
            <a:pPr marL="914400" lvl="1" indent="-514350">
              <a:buAutoNum type="arabicParenR" startAt="6"/>
            </a:pPr>
            <a:r>
              <a:rPr lang="cs-CZ" dirty="0" smtClean="0"/>
              <a:t>Odhadněte další vývoj událostí.</a:t>
            </a:r>
          </a:p>
          <a:p>
            <a:pPr marL="514350" lvl="0" indent="-514350">
              <a:buAutoNum type="arabicParenR" startAt="9"/>
            </a:pPr>
            <a:endParaRPr lang="cs-CZ" dirty="0"/>
          </a:p>
          <a:p>
            <a:pPr marL="514350" lvl="0" indent="-514350">
              <a:buNone/>
            </a:pPr>
            <a:r>
              <a:rPr lang="cs-CZ" dirty="0" smtClean="0"/>
              <a:t>  10)  Vyhledejte informace o autorovi, knize, filmových zpracováních. 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hlinkClick r:id="rId3"/>
            </a:endParaRPr>
          </a:p>
          <a:p>
            <a:r>
              <a:rPr lang="cs-CZ" sz="1400" baseline="30000" dirty="0" smtClean="0"/>
              <a:t>1</a:t>
            </a:r>
            <a:r>
              <a:rPr lang="cs-CZ" sz="1400" dirty="0" smtClean="0"/>
              <a:t>VLADIMIR </a:t>
            </a:r>
            <a:r>
              <a:rPr lang="cs-CZ" sz="1400" dirty="0" smtClean="0"/>
              <a:t>NABOKOV. </a:t>
            </a:r>
            <a:r>
              <a:rPr lang="cs-CZ" sz="1400" i="1" dirty="0" err="1" smtClean="0"/>
              <a:t>Lolita</a:t>
            </a:r>
            <a:r>
              <a:rPr lang="cs-CZ" sz="1400" dirty="0" smtClean="0"/>
              <a:t> [online</a:t>
            </a:r>
            <a:r>
              <a:rPr lang="cs-CZ" sz="1400" dirty="0" smtClean="0"/>
              <a:t>], str. 17 </a:t>
            </a:r>
            <a:r>
              <a:rPr lang="cs-CZ" sz="1400" dirty="0" smtClean="0"/>
              <a:t>[cit. 16.7.2013]. Dostupný na WWW: </a:t>
            </a:r>
            <a:r>
              <a:rPr lang="cs-CZ" sz="1400" dirty="0" smtClean="0">
                <a:hlinkClick r:id="rId4"/>
              </a:rPr>
              <a:t>http://sposs.webnode.cz/e-book</a:t>
            </a:r>
            <a:r>
              <a:rPr lang="cs-CZ" sz="1400" dirty="0" smtClean="0">
                <a:hlinkClick r:id="rId4"/>
              </a:rPr>
              <a:t>/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aseline="30000" dirty="0" smtClean="0"/>
              <a:t>2</a:t>
            </a:r>
            <a:r>
              <a:rPr lang="cs-CZ" sz="1400" dirty="0" smtClean="0"/>
              <a:t>JAZYKOVÁ </a:t>
            </a:r>
            <a:r>
              <a:rPr lang="cs-CZ" sz="1400" dirty="0" smtClean="0"/>
              <a:t>PORADNA ÚJČ AV ČR, V. V. I.. </a:t>
            </a:r>
            <a:r>
              <a:rPr lang="cs-CZ" sz="1400" i="1" dirty="0" smtClean="0"/>
              <a:t>Velká písmena</a:t>
            </a:r>
            <a:r>
              <a:rPr lang="cs-CZ" sz="1400" dirty="0" smtClean="0"/>
              <a:t> [online]. [cit. 7.8.2013]. Dostupný na WWW: </a:t>
            </a:r>
            <a:r>
              <a:rPr lang="cs-CZ" sz="1400" dirty="0" smtClean="0">
                <a:hlinkClick r:id="rId3"/>
              </a:rPr>
              <a:t>http://prirucka.ujc.cas.cz/?</a:t>
            </a:r>
            <a:r>
              <a:rPr lang="cs-CZ" sz="1400" dirty="0" smtClean="0">
                <a:hlinkClick r:id="rId3"/>
              </a:rPr>
              <a:t>id=181&amp;dotaz=jid%C3%A1%C5%A1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aseline="30000" dirty="0" smtClean="0"/>
              <a:t>3</a:t>
            </a:r>
            <a:r>
              <a:rPr lang="cs-CZ" sz="1400" dirty="0" smtClean="0"/>
              <a:t>VLADIMIR </a:t>
            </a:r>
            <a:r>
              <a:rPr lang="cs-CZ" sz="1400" dirty="0" smtClean="0"/>
              <a:t>NABOKOV. </a:t>
            </a:r>
            <a:r>
              <a:rPr lang="cs-CZ" sz="1400" i="1" dirty="0" err="1" smtClean="0"/>
              <a:t>Lolita</a:t>
            </a:r>
            <a:r>
              <a:rPr lang="cs-CZ" sz="1400" dirty="0" smtClean="0"/>
              <a:t> [online], str. </a:t>
            </a:r>
            <a:r>
              <a:rPr lang="cs-CZ" sz="1400" dirty="0" smtClean="0"/>
              <a:t>30 </a:t>
            </a:r>
            <a:r>
              <a:rPr lang="cs-CZ" sz="1400" dirty="0" smtClean="0"/>
              <a:t>[cit. 16.7.2013]. Dostupný na WWW: </a:t>
            </a:r>
            <a:r>
              <a:rPr lang="cs-CZ" sz="1400" dirty="0" smtClean="0">
                <a:hlinkClick r:id="rId4"/>
              </a:rPr>
              <a:t>http://sposs.webnode.cz/e-book</a:t>
            </a:r>
            <a:r>
              <a:rPr lang="cs-CZ" sz="1400" dirty="0" smtClean="0">
                <a:hlinkClick r:id="rId4"/>
              </a:rPr>
              <a:t>/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aseline="30000" dirty="0" smtClean="0"/>
              <a:t>4</a:t>
            </a:r>
            <a:r>
              <a:rPr lang="cs-CZ" sz="1400" dirty="0" smtClean="0"/>
              <a:t>VLADIMIR </a:t>
            </a:r>
            <a:r>
              <a:rPr lang="cs-CZ" sz="1400" dirty="0" smtClean="0"/>
              <a:t>NABOKOV. </a:t>
            </a:r>
            <a:r>
              <a:rPr lang="cs-CZ" sz="1400" i="1" dirty="0" err="1" smtClean="0"/>
              <a:t>Lolita</a:t>
            </a:r>
            <a:r>
              <a:rPr lang="cs-CZ" sz="1400" dirty="0" smtClean="0"/>
              <a:t> [online], str. </a:t>
            </a:r>
            <a:r>
              <a:rPr lang="cs-CZ" sz="1400" dirty="0" smtClean="0"/>
              <a:t>41, 42 </a:t>
            </a:r>
            <a:r>
              <a:rPr lang="cs-CZ" sz="1400" dirty="0" smtClean="0"/>
              <a:t>[cit. 16.7.2013]. Dostupný na WWW: </a:t>
            </a:r>
            <a:r>
              <a:rPr lang="cs-CZ" sz="1400" dirty="0" smtClean="0">
                <a:hlinkClick r:id="rId4"/>
              </a:rPr>
              <a:t>http://sposs.webnode.cz/e-book/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  <a:endParaRPr lang="cs-CZ" sz="1400" dirty="0" smtClean="0"/>
          </a:p>
          <a:p>
            <a:r>
              <a:rPr lang="cs-CZ" sz="1400" dirty="0" smtClean="0"/>
              <a:t>  </a:t>
            </a:r>
            <a:endParaRPr lang="cs-CZ" sz="1400" dirty="0" smtClean="0"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1011</Words>
  <Application>Microsoft Office PowerPoint</Application>
  <PresentationFormat>Předvádění na obrazovce (4:3)</PresentationFormat>
  <Paragraphs>74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LOLITA</vt:lpstr>
      <vt:lpstr>Snímek 4</vt:lpstr>
      <vt:lpstr>Úryvek A</vt:lpstr>
      <vt:lpstr>Řešení úkolu 2</vt:lpstr>
      <vt:lpstr>Snímek 7</vt:lpstr>
      <vt:lpstr>Úryvek B</vt:lpstr>
      <vt:lpstr>Snímek 9</vt:lpstr>
      <vt:lpstr>Úryvek C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</dc:creator>
  <cp:lastModifiedBy>Standa</cp:lastModifiedBy>
  <cp:revision>15</cp:revision>
  <dcterms:created xsi:type="dcterms:W3CDTF">2013-07-14T09:24:52Z</dcterms:created>
  <dcterms:modified xsi:type="dcterms:W3CDTF">2013-08-07T15:42:01Z</dcterms:modified>
</cp:coreProperties>
</file>