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68" r:id="rId3"/>
    <p:sldId id="256" r:id="rId4"/>
    <p:sldId id="259" r:id="rId5"/>
    <p:sldId id="263" r:id="rId6"/>
    <p:sldId id="261" r:id="rId7"/>
    <p:sldId id="262" r:id="rId8"/>
    <p:sldId id="264" r:id="rId9"/>
    <p:sldId id="265" r:id="rId10"/>
    <p:sldId id="266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596AF-4EF9-443C-8A42-6FB23EE7CF4A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4ED52-5009-4DCA-B34B-9306454250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331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91B9D-A01A-4E2D-B341-A3A1FCB5EFA2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3F579-29E8-47FF-9EC6-41D49E2E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clavhavel-library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klks.upce.cz/attachments/article/118/Audience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h730CPZMtk" TargetMode="External"/><Relationship Id="rId2" Type="http://schemas.openxmlformats.org/officeDocument/2006/relationships/hyperlink" Target="http://www.youtube.com/watch?v=EnefoLZ9ns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clavhavel-library.org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clavhavel-library.org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nh730CPZMtk" TargetMode="External"/><Relationship Id="rId5" Type="http://schemas.openxmlformats.org/officeDocument/2006/relationships/hyperlink" Target="http://www.youtube.com/watch?v=EnefoLZ9nsg" TargetMode="External"/><Relationship Id="rId4" Type="http://schemas.openxmlformats.org/officeDocument/2006/relationships/hyperlink" Target="http://klks.upce.cz/attachments/article/118/Audie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VY_12_INOVACE_01B_32_Václav Havel: Audience</a:t>
                      </a:r>
                    </a:p>
                  </a:txBody>
                  <a:tcPr anchor="ctr" horzOverflow="overflow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anchor="ctr" horzOverflow="overflow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22. ‎dubna ‎2013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Tento materiál slouží k výuce v hodinách české literatury ve 4. ročníku 4letého studia a    6. ročníku 6letého studia, časově je koncipován na jednu vyučovací hodinu. </a:t>
            </a:r>
          </a:p>
          <a:p>
            <a:r>
              <a:rPr lang="cs-CZ" sz="1400" dirty="0" smtClean="0"/>
              <a:t>Cílem je seznámit žáky s absurdním dramatem Václava Havla a motivovat je k vyhledávání dalších informací, např. na stránkách Knihovny Václava Havla.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vaclavhavel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library.org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r>
              <a:rPr lang="cs-CZ" sz="1400" dirty="0" smtClean="0"/>
              <a:t>Podmínkou je práce v půlené hodině v učebně vybavené počítačem pro každého žáka.</a:t>
            </a:r>
          </a:p>
          <a:p>
            <a:r>
              <a:rPr lang="cs-CZ" sz="1400" dirty="0" smtClean="0"/>
              <a:t>Žáci plní úkoly po přečtení  celé jednoaktovky Audience, čtení trvá  patnáct minut.  </a:t>
            </a:r>
          </a:p>
          <a:p>
            <a:r>
              <a:rPr lang="cs-CZ" sz="1400" dirty="0" smtClean="0"/>
              <a:t>Práce s materiálem  je variabilní, je také možné zadat čtení  a případně zhlédnutí celé hry předem jako přípravu na hodinu, nebo úkoly na snímcích 6, 7, 8 uložit jako domácí práci, případně je využít při opakování některou z následujících hodin.</a:t>
            </a:r>
          </a:p>
          <a:p>
            <a:r>
              <a:rPr lang="cs-CZ" sz="1400" dirty="0" smtClean="0"/>
              <a:t>Materiál je určen k interaktivní výuce.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AUDIENCE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stránkách </a:t>
            </a:r>
            <a:r>
              <a:rPr lang="cs-CZ" dirty="0" err="1" smtClean="0"/>
              <a:t>Wikipedie</a:t>
            </a:r>
            <a:r>
              <a:rPr lang="cs-CZ" dirty="0" smtClean="0"/>
              <a:t> vyhledejte: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absurdní</a:t>
            </a:r>
          </a:p>
          <a:p>
            <a:r>
              <a:rPr lang="cs-CZ" dirty="0" smtClean="0"/>
              <a:t>absurdní drama</a:t>
            </a:r>
          </a:p>
          <a:p>
            <a:r>
              <a:rPr lang="cs-CZ" dirty="0" smtClean="0"/>
              <a:t>audience</a:t>
            </a:r>
          </a:p>
          <a:p>
            <a:r>
              <a:rPr lang="cs-CZ" dirty="0" smtClean="0"/>
              <a:t>alter ego</a:t>
            </a:r>
          </a:p>
          <a:p>
            <a:r>
              <a:rPr lang="cs-CZ" dirty="0" smtClean="0"/>
              <a:t>sládek</a:t>
            </a:r>
          </a:p>
          <a:p>
            <a:r>
              <a:rPr lang="cs-CZ" dirty="0" smtClean="0"/>
              <a:t>jednoaktovka</a:t>
            </a:r>
          </a:p>
          <a:p>
            <a:r>
              <a:rPr lang="cs-CZ" dirty="0" smtClean="0"/>
              <a:t>Pavel Kohout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Přečtěte si celou divadelní hru 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ebook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http://klks.upce.cz/attachments/article/118/Audience.pdf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četbě: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1) Proč je Ferdinand Vaněk na audienci u sládka?</a:t>
            </a:r>
          </a:p>
          <a:p>
            <a:pPr>
              <a:buNone/>
            </a:pPr>
            <a:r>
              <a:rPr lang="cs-CZ" dirty="0" smtClean="0"/>
              <a:t>2) Autor charakterizuje obě hlavní (a jediné) postavy nepřímo – vysvětlete jak.</a:t>
            </a:r>
          </a:p>
          <a:p>
            <a:pPr>
              <a:buNone/>
            </a:pPr>
            <a:r>
              <a:rPr lang="cs-CZ" dirty="0" smtClean="0"/>
              <a:t>3) Charakterizujte sládka a Vaňka přímo.</a:t>
            </a:r>
          </a:p>
          <a:p>
            <a:pPr>
              <a:buNone/>
            </a:pPr>
            <a:r>
              <a:rPr lang="cs-CZ" dirty="0" smtClean="0"/>
              <a:t>4) Jakou roli hraji jazyk v absurdním dramatu?</a:t>
            </a:r>
          </a:p>
          <a:p>
            <a:pPr>
              <a:buNone/>
            </a:pPr>
            <a:r>
              <a:rPr lang="cs-CZ" dirty="0" smtClean="0"/>
              <a:t>5) V čem je Havlovo absurdní drama specifické ve srovnání například s </a:t>
            </a:r>
            <a:r>
              <a:rPr lang="cs-CZ" dirty="0" err="1" smtClean="0"/>
              <a:t>Beckettem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6) Vyhledejte příklady absurdity v dramatu.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Motivační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„To jsou paradoxy.“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Audience 1990 </a:t>
            </a:r>
            <a:r>
              <a:rPr lang="cs-CZ" dirty="0" smtClean="0"/>
              <a:t>– celá hra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stránkách </a:t>
            </a:r>
            <a:r>
              <a:rPr lang="cs-CZ" dirty="0" smtClean="0">
                <a:hlinkClick r:id="rId2"/>
              </a:rPr>
              <a:t>Knihovny Václava Havla </a:t>
            </a:r>
            <a:r>
              <a:rPr lang="cs-CZ" dirty="0" smtClean="0"/>
              <a:t>vyhledejte informace o jeho práci a životě </a:t>
            </a:r>
            <a:r>
              <a:rPr lang="cs-CZ" dirty="0" smtClean="0"/>
              <a:t>              v </a:t>
            </a:r>
            <a:r>
              <a:rPr lang="cs-CZ" dirty="0" smtClean="0"/>
              <a:t>70. letech.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Najděte ve hře autobiografické prvky, dokažte, že Ferdinand Vaněk je autorovo alter ego.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následujících dvou úryvcích shrňte, co jste se dozvěděli o Audienci.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 numCol="2"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A/ 	SLÁDEK </a:t>
            </a:r>
            <a:r>
              <a:rPr lang="cs-CZ" dirty="0"/>
              <a:t>Ty, Ferdinande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Ano?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Kdybys věděl, jak mě to všechno sere!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Chápu to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Prdlajs chápeš! Ty si jen říkáš: je </a:t>
            </a:r>
            <a:r>
              <a:rPr lang="cs-CZ" dirty="0" err="1"/>
              <a:t>blbej</a:t>
            </a:r>
            <a:r>
              <a:rPr lang="cs-CZ" dirty="0"/>
              <a:t> – ať se </a:t>
            </a:r>
            <a:r>
              <a:rPr lang="cs-CZ" dirty="0" err="1"/>
              <a:t>vykecá</a:t>
            </a:r>
            <a:r>
              <a:rPr lang="cs-CZ" dirty="0"/>
              <a:t>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To si neříkám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Proč nepiješ?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Já piju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Byl jsi na svačině?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Ještě ne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Vykašli se na svačinu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Já stejně nemám hlad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Snad jsem </a:t>
            </a:r>
            <a:r>
              <a:rPr lang="cs-CZ" dirty="0" err="1"/>
              <a:t>blbej</a:t>
            </a:r>
            <a:r>
              <a:rPr lang="cs-CZ" dirty="0"/>
              <a:t>, ale jsem </a:t>
            </a:r>
            <a:r>
              <a:rPr lang="cs-CZ" dirty="0" err="1"/>
              <a:t>férovej</a:t>
            </a:r>
            <a:r>
              <a:rPr lang="cs-CZ" dirty="0"/>
              <a:t>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To jste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Chtěl jsem s tebou mluvit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Já vím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Lidi jsou velký svině! Velký! Proč nepiješ?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Já piju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Byl jsi na svačině?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Ještě ne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Copak ty – tobě je hej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Jsem vám velice zavázán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Je to všechno na hovno –</a:t>
            </a:r>
          </a:p>
          <a:p>
            <a:pPr>
              <a:buNone/>
            </a:pPr>
            <a:r>
              <a:rPr lang="cs-CZ" dirty="0" smtClean="0"/>
              <a:t>	(</a:t>
            </a:r>
            <a:r>
              <a:rPr lang="cs-CZ" dirty="0"/>
              <a:t>Sládek otevře další láhev a naleje si. Pauza)</a:t>
            </a:r>
          </a:p>
          <a:p>
            <a:pPr>
              <a:buNone/>
            </a:pPr>
            <a:r>
              <a:rPr lang="cs-CZ" dirty="0" smtClean="0"/>
              <a:t>	Poslyš </a:t>
            </a:r>
            <a:r>
              <a:rPr lang="cs-CZ" dirty="0"/>
              <a:t>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Ano?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Nevadí ti, že ti tykám?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Ne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Jestli ti to vadí, tak to řekni –</a:t>
            </a:r>
          </a:p>
          <a:p>
            <a:pPr>
              <a:buNone/>
            </a:pPr>
            <a:r>
              <a:rPr lang="cs-CZ" dirty="0" smtClean="0"/>
              <a:t>	VANĚK </a:t>
            </a:r>
            <a:r>
              <a:rPr lang="cs-CZ" dirty="0"/>
              <a:t>Nevadí mi to –</a:t>
            </a:r>
          </a:p>
          <a:p>
            <a:pPr>
              <a:buNone/>
            </a:pPr>
            <a:r>
              <a:rPr lang="cs-CZ" dirty="0" smtClean="0"/>
              <a:t>	SLÁDEK </a:t>
            </a:r>
            <a:r>
              <a:rPr lang="cs-CZ" dirty="0"/>
              <a:t>Aspoň teda, že ti to nevadí –</a:t>
            </a:r>
          </a:p>
          <a:p>
            <a:pPr>
              <a:buNone/>
            </a:pPr>
            <a:r>
              <a:rPr lang="cs-CZ" dirty="0"/>
              <a:t>VANĚK Naopak: jsem rád, že jsme se sblížili –</a:t>
            </a:r>
          </a:p>
          <a:p>
            <a:pPr>
              <a:buNone/>
            </a:pPr>
            <a:r>
              <a:rPr lang="cs-CZ" dirty="0"/>
              <a:t>SLÁDEK „Jsem rád, že jsme se sblížili“ – „oceňuji vaši upřímnost“ – proč vlastně mluvíš tak – to – tak –</a:t>
            </a:r>
          </a:p>
          <a:p>
            <a:pPr>
              <a:buNone/>
            </a:pPr>
            <a:r>
              <a:rPr lang="cs-CZ" dirty="0"/>
              <a:t>VANĚK Knižně?</a:t>
            </a:r>
          </a:p>
          <a:p>
            <a:pPr>
              <a:buNone/>
            </a:pPr>
            <a:r>
              <a:rPr lang="cs-CZ" dirty="0"/>
              <a:t>SLÁDEK Jo –</a:t>
            </a:r>
          </a:p>
          <a:p>
            <a:pPr>
              <a:buNone/>
            </a:pPr>
            <a:r>
              <a:rPr lang="cs-CZ" dirty="0"/>
              <a:t>VANĚK Jestli vás to irituje, tak –</a:t>
            </a:r>
          </a:p>
          <a:p>
            <a:pPr>
              <a:buNone/>
            </a:pPr>
            <a:r>
              <a:rPr lang="cs-CZ" dirty="0"/>
              <a:t>SLÁDEK Mě nic neirituje – oceňuji, že jsme se sblížili – </a:t>
            </a:r>
            <a:r>
              <a:rPr lang="cs-CZ" dirty="0" err="1"/>
              <a:t>prd</a:t>
            </a:r>
            <a:r>
              <a:rPr lang="cs-CZ" dirty="0"/>
              <a:t>!</a:t>
            </a:r>
          </a:p>
          <a:p>
            <a:pPr>
              <a:buNone/>
            </a:pPr>
            <a:r>
              <a:rPr lang="cs-CZ" dirty="0"/>
              <a:t>VANĚK Prosím?</a:t>
            </a:r>
          </a:p>
          <a:p>
            <a:pPr>
              <a:buNone/>
            </a:pPr>
            <a:r>
              <a:rPr lang="cs-CZ" dirty="0"/>
              <a:t>SLÁDEK </a:t>
            </a:r>
            <a:r>
              <a:rPr lang="cs-CZ" dirty="0" err="1"/>
              <a:t>Prd</a:t>
            </a:r>
            <a:r>
              <a:rPr lang="cs-CZ" dirty="0"/>
              <a:t>!</a:t>
            </a:r>
          </a:p>
          <a:p>
            <a:pPr>
              <a:buNone/>
            </a:pPr>
            <a:r>
              <a:rPr lang="cs-CZ" dirty="0"/>
              <a:t>(Pauza)</a:t>
            </a:r>
          </a:p>
          <a:p>
            <a:pPr>
              <a:buNone/>
            </a:pPr>
            <a:r>
              <a:rPr lang="cs-CZ" dirty="0"/>
              <a:t>VANĚK Pane sládku –</a:t>
            </a:r>
          </a:p>
          <a:p>
            <a:pPr>
              <a:buNone/>
            </a:pPr>
            <a:r>
              <a:rPr lang="cs-CZ" dirty="0"/>
              <a:t>SLÁDEK Co je?</a:t>
            </a:r>
          </a:p>
          <a:p>
            <a:pPr>
              <a:buNone/>
            </a:pPr>
            <a:r>
              <a:rPr lang="cs-CZ" dirty="0"/>
              <a:t>VANĚK Musím už jít –</a:t>
            </a:r>
          </a:p>
          <a:p>
            <a:pPr>
              <a:buNone/>
            </a:pPr>
            <a:r>
              <a:rPr lang="cs-CZ" dirty="0"/>
              <a:t>SLÁDEK Kam bys chodil?</a:t>
            </a:r>
          </a:p>
          <a:p>
            <a:pPr>
              <a:buNone/>
            </a:pPr>
            <a:r>
              <a:rPr lang="cs-CZ" dirty="0"/>
              <a:t>VANĚK Budou mě ve sklepě shánět –</a:t>
            </a:r>
          </a:p>
          <a:p>
            <a:pPr>
              <a:buNone/>
            </a:pPr>
            <a:r>
              <a:rPr lang="cs-CZ" dirty="0"/>
              <a:t>SLÁDEK Však oni se neposerou! Je tam přece </a:t>
            </a:r>
            <a:r>
              <a:rPr lang="cs-CZ" dirty="0" err="1"/>
              <a:t>Šerkézy</a:t>
            </a:r>
            <a:r>
              <a:rPr lang="cs-CZ" dirty="0"/>
              <a:t>! Seď tady a pij!</a:t>
            </a:r>
          </a:p>
          <a:p>
            <a:pPr>
              <a:buNone/>
            </a:pPr>
            <a:r>
              <a:rPr lang="cs-CZ" dirty="0"/>
              <a:t>VANĚK Vážně – budou se zlobit –</a:t>
            </a:r>
          </a:p>
          <a:p>
            <a:pPr>
              <a:buNone/>
            </a:pPr>
            <a:r>
              <a:rPr lang="cs-CZ" dirty="0"/>
              <a:t>SLÁDEK Aha, už tě otravuju, viď? No já vím – s </a:t>
            </a:r>
            <a:r>
              <a:rPr lang="cs-CZ" dirty="0" err="1"/>
              <a:t>Gottem</a:t>
            </a:r>
            <a:r>
              <a:rPr lang="cs-CZ" dirty="0"/>
              <a:t> a Bohdalovou, to jste mívali jiný večírky!</a:t>
            </a:r>
          </a:p>
          <a:p>
            <a:pPr>
              <a:buNone/>
            </a:pPr>
            <a:r>
              <a:rPr lang="cs-CZ" dirty="0"/>
              <a:t>VANĚK Je mi tu s vámi dobře, nechci jen, aby z toho byly nějaké řeči – nemělo by to</a:t>
            </a:r>
          </a:p>
          <a:p>
            <a:pPr>
              <a:buNone/>
            </a:pPr>
            <a:r>
              <a:rPr lang="cs-CZ" dirty="0"/>
              <a:t>smysl – zvlášť teď, kdy tu je perspektiva té práce ve skladu –</a:t>
            </a:r>
          </a:p>
          <a:p>
            <a:pPr>
              <a:buNone/>
            </a:pPr>
            <a:r>
              <a:rPr lang="cs-CZ" dirty="0"/>
              <a:t>SLÁDEK Fakt je ti tu dobře?</a:t>
            </a:r>
          </a:p>
          <a:p>
            <a:pPr>
              <a:buNone/>
            </a:pPr>
            <a:r>
              <a:rPr lang="cs-CZ" dirty="0"/>
              <a:t>VANĚK Fakt –</a:t>
            </a:r>
          </a:p>
          <a:p>
            <a:pPr>
              <a:buNone/>
            </a:pPr>
            <a:r>
              <a:rPr lang="cs-CZ" dirty="0"/>
              <a:t>SLÁDEK Neříkáš to jen tak?</a:t>
            </a:r>
          </a:p>
          <a:p>
            <a:pPr>
              <a:buNone/>
            </a:pPr>
            <a:r>
              <a:rPr lang="cs-CZ" dirty="0"/>
              <a:t>VANĚK Ne –</a:t>
            </a:r>
          </a:p>
          <a:p>
            <a:pPr>
              <a:buNone/>
            </a:pPr>
            <a:r>
              <a:rPr lang="cs-CZ" dirty="0"/>
              <a:t>(Sládek otevře další láhev a naleje si. </a:t>
            </a:r>
            <a:r>
              <a:rPr lang="cs-CZ" dirty="0" smtClean="0"/>
              <a:t>Pauza)</a:t>
            </a:r>
            <a:r>
              <a:rPr lang="cs-CZ" baseline="30000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525344"/>
          </a:xfrm>
        </p:spPr>
        <p:txBody>
          <a:bodyPr lIns="108000"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B/ </a:t>
            </a:r>
          </a:p>
          <a:p>
            <a:pPr>
              <a:buNone/>
            </a:pPr>
            <a:r>
              <a:rPr lang="cs-CZ" dirty="0" smtClean="0"/>
              <a:t>SLÁDEK </a:t>
            </a:r>
            <a:r>
              <a:rPr lang="cs-CZ" dirty="0"/>
              <a:t>Ferdinande –</a:t>
            </a:r>
          </a:p>
          <a:p>
            <a:pPr>
              <a:buNone/>
            </a:pPr>
            <a:r>
              <a:rPr lang="cs-CZ" dirty="0"/>
              <a:t>VANĚK Ano?</a:t>
            </a:r>
          </a:p>
          <a:p>
            <a:pPr>
              <a:buNone/>
            </a:pPr>
            <a:r>
              <a:rPr lang="cs-CZ" dirty="0"/>
              <a:t>SLÁDEK Víš, co je na tom nejhorší?</a:t>
            </a:r>
          </a:p>
          <a:p>
            <a:pPr>
              <a:buNone/>
            </a:pPr>
            <a:r>
              <a:rPr lang="cs-CZ" dirty="0"/>
              <a:t>VANĚK Co?</a:t>
            </a:r>
          </a:p>
          <a:p>
            <a:pPr>
              <a:buNone/>
            </a:pPr>
            <a:r>
              <a:rPr lang="cs-CZ" dirty="0"/>
              <a:t>SLÁDEK Že já za boha nevím, co jim mám </a:t>
            </a:r>
            <a:r>
              <a:rPr lang="cs-CZ" dirty="0" err="1"/>
              <a:t>každej</a:t>
            </a:r>
            <a:r>
              <a:rPr lang="cs-CZ" dirty="0"/>
              <a:t> </a:t>
            </a:r>
            <a:r>
              <a:rPr lang="cs-CZ" dirty="0" err="1"/>
              <a:t>tejden</a:t>
            </a:r>
            <a:r>
              <a:rPr lang="cs-CZ" dirty="0"/>
              <a:t> říkat – vždyť já o tobě dohromady nic nevím – do styku s tebou vlastně skoro nepřijdu – a těch pár blbostí, co zachytím – že se chodíš zašívat do laboratoře – že tě viděli párkrát ve městě s Maruškou z </a:t>
            </a:r>
            <a:r>
              <a:rPr lang="cs-CZ" dirty="0" err="1"/>
              <a:t>flaškovny</a:t>
            </a:r>
            <a:r>
              <a:rPr lang="cs-CZ" dirty="0"/>
              <a:t> – že ti kluci z údržby dělali doma něco na topení – co s tím? No</a:t>
            </a:r>
          </a:p>
          <a:p>
            <a:pPr>
              <a:buNone/>
            </a:pPr>
            <a:r>
              <a:rPr lang="cs-CZ" dirty="0"/>
              <a:t>řekni – co jim mám </a:t>
            </a:r>
            <a:r>
              <a:rPr lang="cs-CZ" dirty="0" err="1"/>
              <a:t>furt</a:t>
            </a:r>
            <a:r>
              <a:rPr lang="cs-CZ" dirty="0"/>
              <a:t> říkat? Co?</a:t>
            </a:r>
          </a:p>
          <a:p>
            <a:pPr>
              <a:buNone/>
            </a:pPr>
            <a:r>
              <a:rPr lang="cs-CZ" dirty="0"/>
              <a:t>VANĚK Nezlobte se, ale v tom já vám můžu těžko pomoct –</a:t>
            </a:r>
          </a:p>
          <a:p>
            <a:pPr>
              <a:buNone/>
            </a:pPr>
            <a:r>
              <a:rPr lang="cs-CZ" dirty="0"/>
              <a:t>SLÁDEK Ale můžeš! Jen kdybys chtěl –</a:t>
            </a:r>
          </a:p>
          <a:p>
            <a:pPr>
              <a:buNone/>
            </a:pPr>
            <a:r>
              <a:rPr lang="cs-CZ" dirty="0"/>
              <a:t>VANĚK Já? Jak to?</a:t>
            </a:r>
          </a:p>
          <a:p>
            <a:pPr>
              <a:buNone/>
            </a:pPr>
            <a:r>
              <a:rPr lang="cs-CZ" dirty="0"/>
              <a:t>SLÁDEK Jsi přece inteligent, ne? Máš přece </a:t>
            </a:r>
            <a:r>
              <a:rPr lang="cs-CZ" dirty="0" err="1"/>
              <a:t>politickej</a:t>
            </a:r>
            <a:r>
              <a:rPr lang="cs-CZ" dirty="0"/>
              <a:t> přehled, ne? Píšeš, ne? Kdo </a:t>
            </a:r>
            <a:r>
              <a:rPr lang="cs-CZ" dirty="0" err="1"/>
              <a:t>jinej</a:t>
            </a:r>
            <a:r>
              <a:rPr lang="cs-CZ" dirty="0"/>
              <a:t> má vědět, co vlastně chtějí vědět, než ty?</a:t>
            </a:r>
          </a:p>
          <a:p>
            <a:pPr>
              <a:buNone/>
            </a:pPr>
            <a:r>
              <a:rPr lang="cs-CZ" dirty="0"/>
              <a:t>VANĚK Promiňte, ale to snad –</a:t>
            </a:r>
          </a:p>
          <a:p>
            <a:pPr>
              <a:buNone/>
            </a:pPr>
            <a:r>
              <a:rPr lang="cs-CZ" dirty="0"/>
              <a:t>SLÁDEK Koukej, v tom skladě bys měl fůru času – co by ti to udělalo, kdybys mi to jednou </a:t>
            </a:r>
            <a:r>
              <a:rPr lang="cs-CZ" dirty="0" err="1"/>
              <a:t>tejdně</a:t>
            </a:r>
            <a:r>
              <a:rPr lang="cs-CZ" dirty="0"/>
              <a:t> hodil na papír? Za to ti snad stojím, ne? Budu nad tebou držet ochrannou ruku! Budeš se tam mít jak prase v žitě! I pivo si tam budeš moct nosit – kolik budeš chtít! Pro tebe to přece musí </a:t>
            </a:r>
            <a:r>
              <a:rPr lang="cs-CZ" dirty="0" err="1"/>
              <a:t>bejt</a:t>
            </a:r>
            <a:r>
              <a:rPr lang="cs-CZ" dirty="0"/>
              <a:t> hračka! Jsi přece, sakra, spisovatel! Ten Tonda Mašků je fakt </a:t>
            </a:r>
            <a:r>
              <a:rPr lang="cs-CZ" dirty="0" err="1"/>
              <a:t>slušnej</a:t>
            </a:r>
            <a:r>
              <a:rPr lang="cs-CZ" dirty="0"/>
              <a:t> kluk a fakt to potřebuje – tak ho </a:t>
            </a:r>
            <a:r>
              <a:rPr lang="cs-CZ" dirty="0" err="1"/>
              <a:t>nemůžem</a:t>
            </a:r>
            <a:r>
              <a:rPr lang="cs-CZ" dirty="0"/>
              <a:t> přece nechat ve štychu! Anebo jsme si, sakra, neřekli, že </a:t>
            </a:r>
            <a:r>
              <a:rPr lang="cs-CZ" dirty="0" err="1"/>
              <a:t>budem</a:t>
            </a:r>
            <a:r>
              <a:rPr lang="cs-CZ" dirty="0"/>
              <a:t> táhnout za jeden provaz? Že si </a:t>
            </a:r>
            <a:r>
              <a:rPr lang="cs-CZ" dirty="0" err="1"/>
              <a:t>budem</a:t>
            </a:r>
            <a:r>
              <a:rPr lang="cs-CZ" dirty="0"/>
              <a:t> pomáhat? Že </a:t>
            </a:r>
            <a:r>
              <a:rPr lang="cs-CZ" dirty="0" err="1"/>
              <a:t>budem</a:t>
            </a:r>
            <a:r>
              <a:rPr lang="cs-CZ" dirty="0"/>
              <a:t> zkrátka parta? Neťukli jsme si snad na to? No řekni –</a:t>
            </a:r>
          </a:p>
          <a:p>
            <a:pPr>
              <a:buNone/>
            </a:pPr>
            <a:r>
              <a:rPr lang="cs-CZ" dirty="0"/>
              <a:t>ťukli jsme si na to, nebo neťukli?</a:t>
            </a:r>
          </a:p>
          <a:p>
            <a:pPr>
              <a:buNone/>
            </a:pPr>
            <a:r>
              <a:rPr lang="cs-CZ" dirty="0"/>
              <a:t>VANĚK No dobře, ale –</a:t>
            </a:r>
          </a:p>
          <a:p>
            <a:pPr>
              <a:buNone/>
            </a:pPr>
            <a:r>
              <a:rPr lang="cs-CZ" dirty="0"/>
              <a:t>SLÁDEK Všechno teď, Ferdinande, záleží na tobě! Když nám píchneš, bude všechno dobrý! Ty pomůžeš mně, já jemu, on mně a já zas tobě – takže </a:t>
            </a:r>
            <a:r>
              <a:rPr lang="cs-CZ" dirty="0" err="1"/>
              <a:t>žádnej</a:t>
            </a:r>
            <a:r>
              <a:rPr lang="cs-CZ" dirty="0"/>
              <a:t> přitom </a:t>
            </a:r>
            <a:r>
              <a:rPr lang="cs-CZ" dirty="0" err="1"/>
              <a:t>nepřijdem</a:t>
            </a:r>
            <a:r>
              <a:rPr lang="cs-CZ" dirty="0"/>
              <a:t> zkrátka! </a:t>
            </a:r>
            <a:r>
              <a:rPr lang="cs-CZ" dirty="0" err="1"/>
              <a:t>Nebudem</a:t>
            </a:r>
            <a:r>
              <a:rPr lang="cs-CZ" dirty="0"/>
              <a:t> si přece dělat z života peklo! (Pauza) No – co koukáš?</a:t>
            </a:r>
          </a:p>
          <a:p>
            <a:pPr>
              <a:buNone/>
            </a:pPr>
            <a:r>
              <a:rPr lang="cs-CZ" dirty="0"/>
              <a:t>SLÁDEK Já nekoukám –</a:t>
            </a:r>
          </a:p>
          <a:p>
            <a:pPr>
              <a:buNone/>
            </a:pPr>
            <a:r>
              <a:rPr lang="cs-CZ" dirty="0"/>
              <a:t>(Pauza)</a:t>
            </a:r>
          </a:p>
          <a:p>
            <a:pPr>
              <a:buNone/>
            </a:pPr>
            <a:r>
              <a:rPr lang="cs-CZ" dirty="0"/>
              <a:t>SLÁDEK Měl bys </a:t>
            </a:r>
            <a:r>
              <a:rPr lang="cs-CZ" dirty="0" err="1"/>
              <a:t>přímej</a:t>
            </a:r>
            <a:r>
              <a:rPr lang="cs-CZ" dirty="0"/>
              <a:t> vliv na to, co o tobě budou vědět – to přece není k zahození –</a:t>
            </a:r>
          </a:p>
          <a:p>
            <a:pPr>
              <a:buNone/>
            </a:pPr>
            <a:r>
              <a:rPr lang="cs-CZ" dirty="0"/>
              <a:t>VANĚK Já vím –</a:t>
            </a:r>
          </a:p>
          <a:p>
            <a:pPr>
              <a:buNone/>
            </a:pPr>
            <a:r>
              <a:rPr lang="cs-CZ" dirty="0"/>
              <a:t>(Pauza)</a:t>
            </a:r>
          </a:p>
          <a:p>
            <a:pPr>
              <a:buNone/>
            </a:pPr>
            <a:r>
              <a:rPr lang="cs-CZ" dirty="0"/>
              <a:t>SLÁDEK A v tom skladu by to bylo přece taky dobrý, ne? Teplo – fůra času –</a:t>
            </a:r>
          </a:p>
          <a:p>
            <a:pPr>
              <a:buNone/>
            </a:pPr>
            <a:r>
              <a:rPr lang="cs-CZ" dirty="0"/>
              <a:t>VANĚK Bylo by to výborné </a:t>
            </a:r>
            <a:r>
              <a:rPr lang="cs-CZ" dirty="0" smtClean="0"/>
              <a:t>–</a:t>
            </a:r>
            <a:r>
              <a:rPr lang="cs-CZ" baseline="30000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AUTOR NEZNÁMÝ. </a:t>
            </a:r>
            <a:r>
              <a:rPr lang="cs-CZ" sz="1400" i="1" dirty="0" smtClean="0"/>
              <a:t>Knihovna Václava Havla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vaclavhavel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library.org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baseline="30000" dirty="0" smtClean="0"/>
              <a:t>1</a:t>
            </a:r>
            <a:r>
              <a:rPr lang="cs-CZ" sz="1400" dirty="0" smtClean="0"/>
              <a:t>HAVEL, Václav. </a:t>
            </a:r>
            <a:r>
              <a:rPr lang="cs-CZ" sz="1400" i="1" dirty="0" smtClean="0"/>
              <a:t>Audience</a:t>
            </a:r>
            <a:r>
              <a:rPr lang="cs-CZ" sz="1400" dirty="0" smtClean="0"/>
              <a:t> [online]. </a:t>
            </a:r>
            <a:r>
              <a:rPr lang="cs-CZ" sz="1400" dirty="0"/>
              <a:t>Str. 14. [</a:t>
            </a:r>
            <a:r>
              <a:rPr lang="cs-CZ" sz="1400" dirty="0" smtClean="0"/>
              <a:t>cit. 16.7.2013]. Dostupný na WWW: </a:t>
            </a:r>
            <a:r>
              <a:rPr lang="cs-CZ" sz="1400" dirty="0" smtClean="0">
                <a:hlinkClick r:id="rId4"/>
              </a:rPr>
              <a:t>http://klks.upce.cz/attachments/article/118/Audience.pdf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aseline="30000" dirty="0" smtClean="0"/>
              <a:t>2</a:t>
            </a:r>
            <a:r>
              <a:rPr lang="cs-CZ" sz="1400" dirty="0" smtClean="0"/>
              <a:t>HAVEL</a:t>
            </a:r>
            <a:r>
              <a:rPr lang="cs-CZ" sz="1400" dirty="0"/>
              <a:t>, Václav. </a:t>
            </a:r>
            <a:r>
              <a:rPr lang="cs-CZ" sz="1400" i="1" dirty="0"/>
              <a:t>Audience</a:t>
            </a:r>
            <a:r>
              <a:rPr lang="cs-CZ" sz="1400" dirty="0"/>
              <a:t> [online]. </a:t>
            </a:r>
            <a:r>
              <a:rPr lang="cs-CZ" sz="1400" dirty="0" smtClean="0"/>
              <a:t>Str. 15. [cit</a:t>
            </a:r>
            <a:r>
              <a:rPr lang="cs-CZ" sz="1400" dirty="0"/>
              <a:t>. 16.7.2013].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klks.upce.cz/attachments/article/118/Audience.pdf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 smtClean="0"/>
              <a:t>AUTOR NEZNÁMÝ. </a:t>
            </a:r>
            <a:r>
              <a:rPr lang="cs-CZ" sz="1400" i="1" dirty="0" err="1" smtClean="0"/>
              <a:t>youtube.com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youtube.com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watch</a:t>
            </a:r>
            <a:r>
              <a:rPr lang="cs-CZ" sz="1400" dirty="0" smtClean="0">
                <a:hlinkClick r:id="rId5"/>
              </a:rPr>
              <a:t>?v=EnefoLZ9nsg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AUTOR NEZNÁMÝ. </a:t>
            </a:r>
            <a:r>
              <a:rPr lang="cs-CZ" sz="1400" i="1" dirty="0" err="1" smtClean="0"/>
              <a:t>youtube.com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youtube.com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watch</a:t>
            </a:r>
            <a:r>
              <a:rPr lang="cs-CZ" sz="1400" dirty="0" smtClean="0">
                <a:hlinkClick r:id="rId6"/>
              </a:rPr>
              <a:t>?v=nh730CPZMtk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r>
              <a:rPr lang="cs-CZ" sz="1400" dirty="0" smtClean="0"/>
              <a:t>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754</Words>
  <Application>Microsoft Office PowerPoint</Application>
  <PresentationFormat>Předvádění na obrazovce (4:3)</PresentationFormat>
  <Paragraphs>139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AUDIENCE</vt:lpstr>
      <vt:lpstr>Na stránkách Wikipedie vyhledejte:</vt:lpstr>
      <vt:lpstr>Přečtěte si celou divadelní hru na</vt:lpstr>
      <vt:lpstr>Úkoly k četbě:</vt:lpstr>
      <vt:lpstr>Motivační ukázky</vt:lpstr>
      <vt:lpstr>Další úkoly: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AUDIENCE</dc:title>
  <dc:creator>Standa</dc:creator>
  <cp:lastModifiedBy>Dum</cp:lastModifiedBy>
  <cp:revision>26</cp:revision>
  <dcterms:created xsi:type="dcterms:W3CDTF">2013-04-22T15:05:33Z</dcterms:created>
  <dcterms:modified xsi:type="dcterms:W3CDTF">2013-09-03T13:09:30Z</dcterms:modified>
</cp:coreProperties>
</file>