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64" r:id="rId2"/>
    <p:sldId id="265" r:id="rId3"/>
    <p:sldId id="256" r:id="rId4"/>
    <p:sldId id="257" r:id="rId5"/>
    <p:sldId id="258" r:id="rId6"/>
    <p:sldId id="259" r:id="rId7"/>
    <p:sldId id="260" r:id="rId8"/>
    <p:sldId id="261" r:id="rId9"/>
    <p:sldId id="262" r:id="rId10"/>
    <p:sldId id="263" r:id="rId11"/>
    <p:sldId id="266"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7" d="100"/>
          <a:sy n="77" d="100"/>
        </p:scale>
        <p:origin x="-306" y="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5E0D4A7-BE8C-4EC1-97E5-C1FCEFB52AAB}" type="datetimeFigureOut">
              <a:rPr lang="cs-CZ" smtClean="0"/>
              <a:pPr/>
              <a:t>7.8.2013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7F5A919-F8E4-49D2-87CD-DE860D858322}" type="slidenum">
              <a:rPr lang="cs-CZ" smtClean="0"/>
              <a:pPr/>
              <a:t>‹#›</a:t>
            </a:fld>
            <a:endParaRPr lang="cs-CZ"/>
          </a:p>
        </p:txBody>
      </p:sp>
    </p:spTree>
    <p:extLst>
      <p:ext uri="{BB962C8B-B14F-4D97-AF65-F5344CB8AC3E}">
        <p14:creationId xmlns:p14="http://schemas.microsoft.com/office/powerpoint/2010/main" val="3236295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71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7172"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6428267-6724-4E1C-B704-A981E929FA89}" type="slidenum">
              <a:rPr lang="cs-CZ"/>
              <a:pPr fontAlgn="base">
                <a:spcBef>
                  <a:spcPct val="0"/>
                </a:spcBef>
                <a:spcAft>
                  <a:spcPct val="0"/>
                </a:spcAft>
              </a:pPr>
              <a:t>1</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81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8196"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431C68D-41BC-4156-ACB6-645832F2B708}" type="slidenum">
              <a:rPr lang="cs-CZ"/>
              <a:pPr fontAlgn="base">
                <a:spcBef>
                  <a:spcPct val="0"/>
                </a:spcBef>
                <a:spcAft>
                  <a:spcPct val="0"/>
                </a:spcAft>
              </a:pPr>
              <a:t>2</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02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0244"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57042F1-7AFD-4C2A-B493-E50D2777CB8E}" type="slidenum">
              <a:rPr lang="cs-CZ"/>
              <a:pPr fontAlgn="base">
                <a:spcBef>
                  <a:spcPct val="0"/>
                </a:spcBef>
                <a:spcAft>
                  <a:spcPct val="0"/>
                </a:spcAft>
              </a:pPr>
              <a:t>11</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23EE90A9-E680-4E3E-8BC2-1D2A752703D1}" type="datetimeFigureOut">
              <a:rPr lang="cs-CZ" smtClean="0"/>
              <a:pPr/>
              <a:t>7.8.2013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01331B1-AA1A-4A22-85E8-381656D7E88D}"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3EE90A9-E680-4E3E-8BC2-1D2A752703D1}" type="datetimeFigureOut">
              <a:rPr lang="cs-CZ" smtClean="0"/>
              <a:pPr/>
              <a:t>7.8.2013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01331B1-AA1A-4A22-85E8-381656D7E88D}"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23EE90A9-E680-4E3E-8BC2-1D2A752703D1}" type="datetimeFigureOut">
              <a:rPr lang="cs-CZ" smtClean="0"/>
              <a:pPr/>
              <a:t>7.8.2013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01331B1-AA1A-4A22-85E8-381656D7E88D}"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3EE90A9-E680-4E3E-8BC2-1D2A752703D1}" type="datetimeFigureOut">
              <a:rPr lang="cs-CZ" smtClean="0"/>
              <a:pPr/>
              <a:t>7.8.2013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01331B1-AA1A-4A22-85E8-381656D7E88D}"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3EE90A9-E680-4E3E-8BC2-1D2A752703D1}" type="datetimeFigureOut">
              <a:rPr lang="cs-CZ" smtClean="0"/>
              <a:pPr/>
              <a:t>7.8.2013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01331B1-AA1A-4A22-85E8-381656D7E88D}"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23EE90A9-E680-4E3E-8BC2-1D2A752703D1}" type="datetimeFigureOut">
              <a:rPr lang="cs-CZ" smtClean="0"/>
              <a:pPr/>
              <a:t>7.8.2013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01331B1-AA1A-4A22-85E8-381656D7E88D}"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3EE90A9-E680-4E3E-8BC2-1D2A752703D1}" type="datetimeFigureOut">
              <a:rPr lang="cs-CZ" smtClean="0"/>
              <a:pPr/>
              <a:t>7.8.2013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01331B1-AA1A-4A22-85E8-381656D7E88D}"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3EE90A9-E680-4E3E-8BC2-1D2A752703D1}" type="datetimeFigureOut">
              <a:rPr lang="cs-CZ" smtClean="0"/>
              <a:pPr/>
              <a:t>7.8.2013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01331B1-AA1A-4A22-85E8-381656D7E88D}"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3EE90A9-E680-4E3E-8BC2-1D2A752703D1}" type="datetimeFigureOut">
              <a:rPr lang="cs-CZ" smtClean="0"/>
              <a:pPr/>
              <a:t>7.8.2013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01331B1-AA1A-4A22-85E8-381656D7E88D}"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3EE90A9-E680-4E3E-8BC2-1D2A752703D1}" type="datetimeFigureOut">
              <a:rPr lang="cs-CZ" smtClean="0"/>
              <a:pPr/>
              <a:t>7.8.2013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01331B1-AA1A-4A22-85E8-381656D7E88D}"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3EE90A9-E680-4E3E-8BC2-1D2A752703D1}" type="datetimeFigureOut">
              <a:rPr lang="cs-CZ" smtClean="0"/>
              <a:pPr/>
              <a:t>7.8.2013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01331B1-AA1A-4A22-85E8-381656D7E88D}"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EE90A9-E680-4E3E-8BC2-1D2A752703D1}" type="datetimeFigureOut">
              <a:rPr lang="cs-CZ" smtClean="0"/>
              <a:pPr/>
              <a:t>7.8.2013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1331B1-AA1A-4A22-85E8-381656D7E88D}"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www.youtube.com/watch?v=1w4T0_RlBiY" TargetMode="External"/><Relationship Id="rId2" Type="http://schemas.openxmlformats.org/officeDocument/2006/relationships/hyperlink" Target="http://www.youtube.com/watch?v=EVJLx8QgjkY" TargetMode="External"/><Relationship Id="rId1" Type="http://schemas.openxmlformats.org/officeDocument/2006/relationships/slideLayout" Target="../slideLayouts/slideLayout2.xml"/><Relationship Id="rId4" Type="http://schemas.openxmlformats.org/officeDocument/2006/relationships/hyperlink" Target="http://www.youtube.com/watch?v=LtZfSDjQKWs"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sesity.net/elektronicka-knihovna/Zert.pdf"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www.youtube.com/watch?v=LtZfSDjQKWs" TargetMode="External"/><Relationship Id="rId5" Type="http://schemas.openxmlformats.org/officeDocument/2006/relationships/hyperlink" Target="http://www.youtube.com/watch?v=1w4T0_RlBiY" TargetMode="External"/><Relationship Id="rId4" Type="http://schemas.openxmlformats.org/officeDocument/2006/relationships/hyperlink" Target="http://www.youtube.com/watch?v=EVJLx8Qgjk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nvGraphicFramePr>
        <p:xfrm>
          <a:off x="614363" y="281622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Marcela </a:t>
                      </a:r>
                      <a:r>
                        <a:rPr lang="cs-CZ" sz="1800" b="1" kern="1200" dirty="0" err="1" smtClean="0">
                          <a:solidFill>
                            <a:srgbClr val="2C3036"/>
                          </a:solidFill>
                          <a:latin typeface="Calibri" pitchFamily="34" charset="0"/>
                          <a:ea typeface="+mn-ea"/>
                          <a:cs typeface="+mn-cs"/>
                        </a:rPr>
                        <a:t>Tichotová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chemeClr val="dk1"/>
                          </a:solidFill>
                          <a:latin typeface="Calibri" pitchFamily="34" charset="0"/>
                          <a:ea typeface="+mn-ea"/>
                          <a:cs typeface="+mn-cs"/>
                        </a:rPr>
                        <a:t>VY_12_INOVACE_01B_25_Milan Kundera: Žert</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Česká literatura 20. století</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8. ledna 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097" name="Obrázek 2"/>
          <p:cNvPicPr>
            <a:picLocks noChangeAspect="1"/>
          </p:cNvPicPr>
          <p:nvPr/>
        </p:nvPicPr>
        <p:blipFill>
          <a:blip r:embed="rId3" cstate="print"/>
          <a:srcRect/>
          <a:stretch>
            <a:fillRect/>
          </a:stretch>
        </p:blipFill>
        <p:spPr bwMode="auto">
          <a:xfrm>
            <a:off x="1979613" y="908050"/>
            <a:ext cx="5407025" cy="1046163"/>
          </a:xfrm>
          <a:prstGeom prst="rect">
            <a:avLst/>
          </a:prstGeom>
          <a:noFill/>
          <a:ln w="9525">
            <a:noFill/>
            <a:miter lim="800000"/>
            <a:headEnd/>
            <a:tailEnd/>
          </a:ln>
        </p:spPr>
      </p:pic>
      <p:pic>
        <p:nvPicPr>
          <p:cNvPr id="3098" name="Picture 2"/>
          <p:cNvPicPr>
            <a:picLocks noChangeAspect="1" noChangeArrowheads="1"/>
          </p:cNvPicPr>
          <p:nvPr/>
        </p:nvPicPr>
        <p:blipFill>
          <a:blip r:embed="rId4" cstate="print"/>
          <a:srcRect/>
          <a:stretch>
            <a:fillRect/>
          </a:stretch>
        </p:blipFill>
        <p:spPr bwMode="auto">
          <a:xfrm>
            <a:off x="1619250" y="2927350"/>
            <a:ext cx="649288" cy="64611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513"/>
          </a:xfrm>
        </p:spPr>
        <p:txBody>
          <a:bodyPr/>
          <a:lstStyle/>
          <a:p>
            <a:pPr fontAlgn="auto">
              <a:spcAft>
                <a:spcPts val="0"/>
              </a:spcAft>
              <a:defRPr/>
            </a:pPr>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4099" name="Zástupný symbol pro obsah 2"/>
          <p:cNvSpPr>
            <a:spLocks noGrp="1"/>
          </p:cNvSpPr>
          <p:nvPr>
            <p:ph idx="1"/>
          </p:nvPr>
        </p:nvSpPr>
        <p:spPr>
          <a:xfrm>
            <a:off x="457200" y="1196975"/>
            <a:ext cx="8229600" cy="4929188"/>
          </a:xfrm>
        </p:spPr>
        <p:txBody>
          <a:bodyPr/>
          <a:lstStyle/>
          <a:p>
            <a:pPr lvl="0"/>
            <a:r>
              <a:rPr lang="cs-CZ" sz="1400" dirty="0" smtClean="0"/>
              <a:t>Tento materiál je určen k výuce v hodinách české literatury  ve  4. ročníku 4letého studia a 6. ročníku 6letého studia, časově je koncipován na jednu vyučovací hodinu. </a:t>
            </a:r>
          </a:p>
          <a:p>
            <a:pPr lvl="0"/>
            <a:r>
              <a:rPr lang="cs-CZ" sz="1400" dirty="0" smtClean="0"/>
              <a:t>Cílem je seznámit žáky s románem Žert Milana Kundery, motivovat je k jeho přečtení, případně ke zhlédnutí </a:t>
            </a:r>
            <a:r>
              <a:rPr lang="cs-CZ" sz="1400" dirty="0" err="1" smtClean="0"/>
              <a:t>Jirešova</a:t>
            </a:r>
            <a:r>
              <a:rPr lang="cs-CZ" sz="1400" dirty="0" smtClean="0"/>
              <a:t> filmu.</a:t>
            </a:r>
          </a:p>
          <a:p>
            <a:pPr lvl="0"/>
            <a:r>
              <a:rPr lang="cs-CZ" sz="1400" dirty="0" smtClean="0"/>
              <a:t>Materiál slouží k procvičování čtenářské gramotnosti - porozumění čtenému textu, přemýšlení o něm, vyhledávání informací v textu i v online prostředí. </a:t>
            </a:r>
          </a:p>
          <a:p>
            <a:pPr lvl="0"/>
            <a:r>
              <a:rPr lang="cs-CZ" sz="1400" dirty="0" smtClean="0"/>
              <a:t>Svá řešení žáci zapisují na interaktivní tabuli digitálním perem, označují  části textu, které jsou klíčové pro řešení jednotlivých úkolů, potřebné doplňující informace vyhledávají na internetu.</a:t>
            </a:r>
          </a:p>
          <a:p>
            <a:pPr lvl="0"/>
            <a:r>
              <a:rPr lang="cs-CZ" sz="1400" dirty="0" smtClean="0"/>
              <a:t>Součástí materiálu je domácí úkol a možné řešení.</a:t>
            </a:r>
          </a:p>
          <a:p>
            <a:pPr lvl="0"/>
            <a:r>
              <a:rPr lang="cs-CZ" sz="1400" dirty="0" smtClean="0"/>
              <a:t>Materiál je určen k interaktivní výuce.</a:t>
            </a:r>
          </a:p>
          <a:p>
            <a:pPr marL="0" indent="0">
              <a:buFont typeface="Arial" charset="0"/>
              <a:buNone/>
            </a:pPr>
            <a:endParaRPr lang="cs-CZ" sz="1400" dirty="0" smtClean="0">
              <a:solidFill>
                <a:schemeClr val="tx1"/>
              </a:solidFill>
              <a:latin typeface="Calibri"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ŽERT (1965)</a:t>
            </a:r>
            <a:endParaRPr lang="cs-CZ" dirty="0"/>
          </a:p>
        </p:txBody>
      </p:sp>
      <p:sp>
        <p:nvSpPr>
          <p:cNvPr id="3" name="Podnadpis 2"/>
          <p:cNvSpPr>
            <a:spLocks noGrp="1"/>
          </p:cNvSpPr>
          <p:nvPr>
            <p:ph type="subTitle" idx="1"/>
          </p:nvPr>
        </p:nvSpPr>
        <p:spPr/>
        <p:txBody>
          <a:bodyPr/>
          <a:lstStyle/>
          <a:p>
            <a:r>
              <a:rPr lang="cs-CZ" dirty="0" smtClean="0"/>
              <a:t>MILAN  KUNDERA</a:t>
            </a: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620688"/>
            <a:ext cx="8229600" cy="796950"/>
          </a:xfrm>
        </p:spPr>
        <p:txBody>
          <a:bodyPr>
            <a:normAutofit fontScale="90000"/>
          </a:bodyPr>
          <a:lstStyle/>
          <a:p>
            <a:r>
              <a:rPr lang="cs-CZ" dirty="0" smtClean="0">
                <a:hlinkClick r:id="rId2"/>
              </a:rPr>
              <a:t>UKÁZKA 1</a:t>
            </a:r>
            <a:r>
              <a:rPr lang="cs-CZ" dirty="0" smtClean="0"/>
              <a:t/>
            </a:r>
            <a:br>
              <a:rPr lang="cs-CZ" dirty="0" smtClean="0"/>
            </a:br>
            <a:endParaRPr lang="cs-CZ" dirty="0"/>
          </a:p>
        </p:txBody>
      </p:sp>
      <p:sp>
        <p:nvSpPr>
          <p:cNvPr id="3" name="Zástupný symbol pro obsah 2"/>
          <p:cNvSpPr>
            <a:spLocks noGrp="1"/>
          </p:cNvSpPr>
          <p:nvPr>
            <p:ph idx="1"/>
          </p:nvPr>
        </p:nvSpPr>
        <p:spPr/>
        <p:txBody>
          <a:bodyPr/>
          <a:lstStyle/>
          <a:p>
            <a:r>
              <a:rPr lang="cs-CZ" dirty="0" smtClean="0"/>
              <a:t>Jaká je kompozice úryvku?</a:t>
            </a:r>
          </a:p>
          <a:p>
            <a:r>
              <a:rPr lang="cs-CZ" dirty="0" smtClean="0"/>
              <a:t>Převyprávějte stručně děj.</a:t>
            </a:r>
          </a:p>
          <a:p>
            <a:r>
              <a:rPr lang="cs-CZ" dirty="0" smtClean="0"/>
              <a:t>O jakém žertu je řeč? (</a:t>
            </a:r>
            <a:r>
              <a:rPr lang="cs-CZ" dirty="0" smtClean="0">
                <a:hlinkClick r:id="rId3"/>
              </a:rPr>
              <a:t>UKÁZKA 2</a:t>
            </a:r>
            <a:r>
              <a:rPr lang="cs-CZ" dirty="0" smtClean="0"/>
              <a:t>)</a:t>
            </a:r>
          </a:p>
          <a:p>
            <a:r>
              <a:rPr lang="cs-CZ" dirty="0" smtClean="0"/>
              <a:t>V jaké době se zřejmě odehrává děj?</a:t>
            </a:r>
          </a:p>
          <a:p>
            <a:r>
              <a:rPr lang="cs-CZ" dirty="0" smtClean="0"/>
              <a:t>Jak asi skončil „politicky nespolehlivý“ Ludvík Jahn?</a:t>
            </a:r>
          </a:p>
          <a:p>
            <a:r>
              <a:rPr lang="cs-CZ" dirty="0" smtClean="0"/>
              <a:t>Ověřte si v </a:t>
            </a:r>
            <a:r>
              <a:rPr lang="cs-CZ" dirty="0" smtClean="0">
                <a:hlinkClick r:id="rId4"/>
              </a:rPr>
              <a:t>UKÁZCE 3</a:t>
            </a:r>
            <a:r>
              <a:rPr lang="cs-CZ" dirty="0" smtClean="0"/>
              <a:t>.</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435280" cy="6264696"/>
          </a:xfrm>
        </p:spPr>
        <p:txBody>
          <a:bodyPr wrap="square" lIns="0">
            <a:normAutofit fontScale="70000" lnSpcReduction="20000"/>
          </a:bodyPr>
          <a:lstStyle/>
          <a:p>
            <a:pPr algn="just">
              <a:buNone/>
            </a:pPr>
            <a:r>
              <a:rPr lang="cs-CZ" dirty="0" smtClean="0"/>
              <a:t>A/ </a:t>
            </a:r>
            <a:r>
              <a:rPr lang="cs-CZ" sz="3400" dirty="0"/>
              <a:t>Zase bylo chvíli ticho. Pak promluvil Zemánek. Řekl, že si neumí představit, co by mohlo být na mých protistranických výrocích k smíchu. Dovolával se znovu Fučíkových slov a řekl, že kolísání a skepse se v kritických situacích zákonitě proměňují ve zradu a že strana je pevnost, která v sobě žádné zrádce nesnese. Pak řekl, že jsem svým vystoupením dokázal, že jsem vůbec nic nepochopil, že nejenom nepatřím do strany, ale nezasloužím si ani, aby dělnická třída vynakládala prostředky na mé studium. Dal návrh, abych byl vyloučen ze strany a odešel ze školy. Lidé v sále pozvedli ruce a Zemánek mi řekl, že mám odevzdat stranickou legitimaci a odejít. Vstal jsem a položil před Zemánka na stůl legitimaci. Zemánek se na mne už ani nepodíval; neviděl mne už. Ale já jeho ženu teď vidím, sedí přede mnou, opilá, s červenými tvářemi a sukní omotanou kolem pasu. Její silné nohy jsou nahoře obroubeny černí lastexových kalhotek; jsou to nohy, jejichž otvírání a zavírání stalo se rytmem, jenž pulsoval desetiletím Zemánkova života. Na ty nohy jsem teď položil své dlaně a zdálo se mi, že držím v rukou sám Zemánkův život. Díval jsem se do Heleniny tváře, do jejích očí, které reagovaly na můj dotek tím, že se maličko </a:t>
            </a:r>
            <a:r>
              <a:rPr lang="cs-CZ" sz="3400" dirty="0" smtClean="0"/>
              <a:t>přivřely.</a:t>
            </a:r>
            <a:r>
              <a:rPr lang="cs-CZ" sz="3400" baseline="30000" dirty="0" smtClean="0"/>
              <a:t>1</a:t>
            </a:r>
            <a:endParaRPr lang="cs-CZ" sz="3400" dirty="0"/>
          </a:p>
          <a:p>
            <a:pPr algn="just"/>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dirty="0" smtClean="0"/>
              <a:t>ÚKOLY K ÚRYVKU A</a:t>
            </a:r>
            <a:endParaRPr lang="cs-CZ" sz="3600" dirty="0"/>
          </a:p>
        </p:txBody>
      </p:sp>
      <p:sp>
        <p:nvSpPr>
          <p:cNvPr id="3" name="Zástupný symbol pro obsah 2"/>
          <p:cNvSpPr>
            <a:spLocks noGrp="1"/>
          </p:cNvSpPr>
          <p:nvPr>
            <p:ph idx="1"/>
          </p:nvPr>
        </p:nvSpPr>
        <p:spPr/>
        <p:txBody>
          <a:bodyPr/>
          <a:lstStyle/>
          <a:p>
            <a:r>
              <a:rPr lang="cs-CZ" dirty="0" smtClean="0"/>
              <a:t>Shoduje se kompozice filmu a literární předlohy?</a:t>
            </a:r>
          </a:p>
          <a:p>
            <a:r>
              <a:rPr lang="cs-CZ" dirty="0" smtClean="0"/>
              <a:t>Kdo je vypravěčem úryvku?</a:t>
            </a:r>
          </a:p>
          <a:p>
            <a:r>
              <a:rPr lang="cs-CZ" dirty="0" smtClean="0"/>
              <a:t>K čemu se v úryvku schyluje?</a:t>
            </a:r>
          </a:p>
          <a:p>
            <a:r>
              <a:rPr lang="cs-CZ" dirty="0" smtClean="0"/>
              <a:t>Proč?</a:t>
            </a:r>
            <a:endParaRPr lang="cs-CZ"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435280" cy="6120680"/>
          </a:xfrm>
        </p:spPr>
        <p:txBody>
          <a:bodyPr lIns="0">
            <a:normAutofit fontScale="70000" lnSpcReduction="20000"/>
          </a:bodyPr>
          <a:lstStyle/>
          <a:p>
            <a:pPr algn="just">
              <a:buNone/>
            </a:pPr>
            <a:r>
              <a:rPr lang="cs-CZ" dirty="0" smtClean="0"/>
              <a:t>B/ </a:t>
            </a:r>
            <a:r>
              <a:rPr lang="cs-CZ" sz="3400" dirty="0" smtClean="0"/>
              <a:t>Začala </a:t>
            </a:r>
            <a:r>
              <a:rPr lang="cs-CZ" sz="3400" dirty="0"/>
              <a:t>mne přesvědčovat o tom, že mne má opravdu ráda, že neužívá toho slova nadarmo; že bude mít snad příležitost mi to dokázat; že to věděla hned na začátku, když jsem se jí na manžela ptal, že to není rozumné o něm mluvit; že nechce, aby mezi nás vstupoval nějaký jiný muž, nějaký cizí muž; ano, cizí, protože její manžel je pro ni už dávno cizím člověkem. ,,Můj blázínku, vždyť já s ním už tři roky nežiji. Nerozvádíme se jenom kvůli dětem. On má svůj život, já mám svůj život. Jsme dneska opravdu dva cizí lidé. On už je jenom moje minulost, moje hrozně stará minulost.“ „To je pravda?" zeptal jsem se. „Ano, to je pravda," řekla. „Nelži tak hloupě,“ řekl jsem. „Nelžu, žijeme v jednom bytě, ale nežijeme jako muž s ženou; už mnoho let spolu nežijeme jako muž s ženou.“ Dívala se na mne prosebná tvář ubohé zamilované ženy. Ujišťovala mne ještě několikrát po sobě, že mluví pravdu, že mne neklame: že nemusím na jejího muže žárlit; že její muž je pouhá minulost; že dnes nebyla vlastně nevěrná, protože neměla komu být nevěrná; a nemusím se prý bát: naše milování bylo nejenom krásné, ale i čisté. Najednou jsem v jasnozřivém úleku chápal, že vlastně nemám důvodu jí </a:t>
            </a:r>
            <a:r>
              <a:rPr lang="cs-CZ" sz="3400" dirty="0" smtClean="0"/>
              <a:t>nevěřit.</a:t>
            </a:r>
            <a:r>
              <a:rPr lang="cs-CZ" sz="3400" baseline="30000" dirty="0" smtClean="0"/>
              <a:t>2</a:t>
            </a:r>
            <a:endParaRPr lang="cs-CZ" sz="34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dirty="0" smtClean="0"/>
              <a:t>ÚKOLY K ÚRYVKU B</a:t>
            </a:r>
            <a:endParaRPr lang="cs-CZ" sz="3600" dirty="0"/>
          </a:p>
        </p:txBody>
      </p:sp>
      <p:sp>
        <p:nvSpPr>
          <p:cNvPr id="3" name="Zástupný symbol pro obsah 2"/>
          <p:cNvSpPr>
            <a:spLocks noGrp="1"/>
          </p:cNvSpPr>
          <p:nvPr>
            <p:ph idx="1"/>
          </p:nvPr>
        </p:nvSpPr>
        <p:spPr/>
        <p:txBody>
          <a:bodyPr>
            <a:normAutofit lnSpcReduction="10000"/>
          </a:bodyPr>
          <a:lstStyle/>
          <a:p>
            <a:r>
              <a:rPr lang="cs-CZ" dirty="0" smtClean="0"/>
              <a:t>Charakterizujte 1 – 3 slovy obsah předchozího úryvku.</a:t>
            </a:r>
          </a:p>
          <a:p>
            <a:pPr lvl="0"/>
            <a:r>
              <a:rPr lang="cs-CZ" dirty="0"/>
              <a:t>Vyberte si jednu z postav a na základě </a:t>
            </a:r>
            <a:r>
              <a:rPr lang="cs-CZ" dirty="0" smtClean="0"/>
              <a:t>úryvků a ukázek ji </a:t>
            </a:r>
            <a:r>
              <a:rPr lang="cs-CZ" dirty="0"/>
              <a:t>charakterizujte.</a:t>
            </a:r>
          </a:p>
          <a:p>
            <a:pPr lvl="0"/>
            <a:r>
              <a:rPr lang="cs-CZ" dirty="0"/>
              <a:t>Jaká si myslíte, že bude Helenina  reakce na zjištění, že ji Ludvík nemiluje</a:t>
            </a:r>
            <a:r>
              <a:rPr lang="cs-CZ" dirty="0" smtClean="0"/>
              <a:t>? Nápověda – další „žert“.</a:t>
            </a:r>
            <a:endParaRPr lang="cs-CZ" dirty="0"/>
          </a:p>
          <a:p>
            <a:pPr lvl="0"/>
            <a:r>
              <a:rPr lang="cs-CZ" dirty="0"/>
              <a:t>Co si myslíte o pomstě</a:t>
            </a:r>
            <a:r>
              <a:rPr lang="cs-CZ" dirty="0" smtClean="0"/>
              <a:t>?</a:t>
            </a:r>
          </a:p>
          <a:p>
            <a:pPr lvl="0"/>
            <a:r>
              <a:rPr lang="cs-CZ" dirty="0" smtClean="0"/>
              <a:t>Zamyslete se nad názvem románu.</a:t>
            </a:r>
            <a:endParaRPr lang="cs-CZ" dirty="0"/>
          </a:p>
          <a:p>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dirty="0" smtClean="0"/>
              <a:t>DOMÁCÍ ÚKOL</a:t>
            </a:r>
            <a:endParaRPr lang="cs-CZ" sz="3600" dirty="0"/>
          </a:p>
        </p:txBody>
      </p:sp>
      <p:sp>
        <p:nvSpPr>
          <p:cNvPr id="3" name="Zástupný symbol pro obsah 2"/>
          <p:cNvSpPr>
            <a:spLocks noGrp="1"/>
          </p:cNvSpPr>
          <p:nvPr>
            <p:ph idx="1"/>
          </p:nvPr>
        </p:nvSpPr>
        <p:spPr/>
        <p:txBody>
          <a:bodyPr/>
          <a:lstStyle/>
          <a:p>
            <a:r>
              <a:rPr lang="cs-CZ" dirty="0" smtClean="0"/>
              <a:t>Vyhledejte informace o životě Milana Kundery a vytvořte závěrečný slide této prezentace.</a:t>
            </a:r>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Milan Kundera (1929)</a:t>
            </a:r>
            <a:endParaRPr lang="cs-CZ" sz="3200" dirty="0"/>
          </a:p>
        </p:txBody>
      </p:sp>
      <p:sp>
        <p:nvSpPr>
          <p:cNvPr id="3" name="Zástupný symbol pro obsah 2"/>
          <p:cNvSpPr>
            <a:spLocks noGrp="1"/>
          </p:cNvSpPr>
          <p:nvPr>
            <p:ph idx="1"/>
          </p:nvPr>
        </p:nvSpPr>
        <p:spPr>
          <a:xfrm>
            <a:off x="457200" y="1412776"/>
            <a:ext cx="8229600" cy="5256584"/>
          </a:xfrm>
        </p:spPr>
        <p:txBody>
          <a:bodyPr>
            <a:normAutofit fontScale="70000" lnSpcReduction="20000"/>
          </a:bodyPr>
          <a:lstStyle/>
          <a:p>
            <a:r>
              <a:rPr lang="cs-CZ" dirty="0" smtClean="0"/>
              <a:t>„francouzský spisovatel českého původu“</a:t>
            </a:r>
          </a:p>
          <a:p>
            <a:r>
              <a:rPr lang="cs-CZ" dirty="0" smtClean="0"/>
              <a:t>prozaik, básník, dramatik, literární teoretik, překladatel</a:t>
            </a:r>
          </a:p>
          <a:p>
            <a:r>
              <a:rPr lang="cs-CZ" dirty="0" smtClean="0"/>
              <a:t>vystudoval FAMU v Praze (1952), kde poté (až do roku 1970) vyučoval světovou literaturu (odborný asistent 1958, docent 1964)</a:t>
            </a:r>
          </a:p>
          <a:p>
            <a:r>
              <a:rPr lang="cs-CZ" dirty="0" smtClean="0"/>
              <a:t>od roku 1948 byl členem KSČ, odkud byl v roce 1950 vyloučen pro „protistranickou činnost“, členství mu bylo obnoveno v roce 1956</a:t>
            </a:r>
          </a:p>
          <a:p>
            <a:r>
              <a:rPr lang="cs-CZ" dirty="0" smtClean="0"/>
              <a:t>v mládí psal nadšenou socialistickou poezii</a:t>
            </a:r>
          </a:p>
          <a:p>
            <a:r>
              <a:rPr lang="cs-CZ" dirty="0" smtClean="0"/>
              <a:t>kritický k režimu  a po roce 1968 mu bylo znemožněno dále publikovat</a:t>
            </a:r>
          </a:p>
          <a:p>
            <a:r>
              <a:rPr lang="cs-CZ" dirty="0" smtClean="0"/>
              <a:t>roku 1970 byl z KSČ opět vyloučen</a:t>
            </a:r>
          </a:p>
          <a:p>
            <a:r>
              <a:rPr lang="cs-CZ" dirty="0" smtClean="0"/>
              <a:t>od  1975 žije ve Francii</a:t>
            </a:r>
          </a:p>
          <a:p>
            <a:r>
              <a:rPr lang="cs-CZ" dirty="0" smtClean="0"/>
              <a:t>1979 byl zbaven čs. státního občanství, francouzským občanem se stal v roce 1981</a:t>
            </a:r>
          </a:p>
          <a:p>
            <a:r>
              <a:rPr lang="cs-CZ" dirty="0" smtClean="0"/>
              <a:t>píše francouzsky</a:t>
            </a:r>
          </a:p>
          <a:p>
            <a:r>
              <a:rPr lang="cs-CZ" dirty="0" smtClean="0"/>
              <a:t>novodobý samizdat, perfekcionista</a:t>
            </a:r>
          </a:p>
          <a:p>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Obdélník 1"/>
          <p:cNvSpPr>
            <a:spLocks noChangeArrowheads="1"/>
          </p:cNvSpPr>
          <p:nvPr/>
        </p:nvSpPr>
        <p:spPr bwMode="auto">
          <a:xfrm>
            <a:off x="611188" y="333375"/>
            <a:ext cx="8208962" cy="646113"/>
          </a:xfrm>
          <a:prstGeom prst="rect">
            <a:avLst/>
          </a:prstGeom>
          <a:noFill/>
          <a:ln w="9525">
            <a:noFill/>
            <a:miter lim="800000"/>
            <a:headEnd/>
            <a:tailEnd/>
          </a:ln>
        </p:spPr>
        <p:txBody>
          <a:bodyPr>
            <a:spAutoFit/>
          </a:bodyPr>
          <a:lstStyle/>
          <a:p>
            <a:pPr algn="ctr"/>
            <a:r>
              <a:rPr lang="cs-CZ" sz="3600" b="1">
                <a:latin typeface="Calibri" pitchFamily="34" charset="0"/>
              </a:rPr>
              <a:t>CITACE</a:t>
            </a:r>
          </a:p>
        </p:txBody>
      </p:sp>
      <p:sp>
        <p:nvSpPr>
          <p:cNvPr id="5123" name="Obdélník 2"/>
          <p:cNvSpPr>
            <a:spLocks noChangeArrowheads="1"/>
          </p:cNvSpPr>
          <p:nvPr/>
        </p:nvSpPr>
        <p:spPr bwMode="auto">
          <a:xfrm>
            <a:off x="611188" y="1011238"/>
            <a:ext cx="7921625" cy="5047536"/>
          </a:xfrm>
          <a:prstGeom prst="rect">
            <a:avLst/>
          </a:prstGeom>
          <a:noFill/>
          <a:ln w="9525">
            <a:noFill/>
            <a:miter lim="800000"/>
            <a:headEnd/>
            <a:tailEnd/>
          </a:ln>
        </p:spPr>
        <p:txBody>
          <a:bodyPr>
            <a:spAutoFit/>
          </a:bodyPr>
          <a:lstStyle/>
          <a:p>
            <a:r>
              <a:rPr lang="cs-CZ" sz="1400" baseline="30000" dirty="0" smtClean="0"/>
              <a:t>1</a:t>
            </a:r>
            <a:r>
              <a:rPr lang="cs-CZ" sz="1400" dirty="0" smtClean="0"/>
              <a:t>KUNDERA, Milan. </a:t>
            </a:r>
            <a:r>
              <a:rPr lang="cs-CZ" sz="1400" i="1" dirty="0" smtClean="0"/>
              <a:t>Žert</a:t>
            </a:r>
            <a:r>
              <a:rPr lang="cs-CZ" sz="1400" dirty="0" smtClean="0"/>
              <a:t> [online</a:t>
            </a:r>
            <a:r>
              <a:rPr lang="cs-CZ" sz="1400" dirty="0" smtClean="0"/>
              <a:t>], str</a:t>
            </a:r>
            <a:r>
              <a:rPr lang="cs-CZ" sz="1400" dirty="0" smtClean="0"/>
              <a:t>. 56-57. [cit. 6.8.2013]. Dostupný na WWW: </a:t>
            </a:r>
            <a:r>
              <a:rPr lang="cs-CZ" sz="1400" dirty="0" smtClean="0">
                <a:hlinkClick r:id="rId3"/>
              </a:rPr>
              <a:t>http://www.sesity.net/elektronicka-knihovna/Zert.pdf</a:t>
            </a:r>
            <a:r>
              <a:rPr lang="cs-CZ" sz="1400" dirty="0" smtClean="0"/>
              <a:t> </a:t>
            </a:r>
          </a:p>
          <a:p>
            <a:endParaRPr lang="cs-CZ" sz="1400" dirty="0"/>
          </a:p>
          <a:p>
            <a:r>
              <a:rPr lang="cs-CZ" sz="1400" baseline="30000" dirty="0" smtClean="0"/>
              <a:t>2</a:t>
            </a:r>
            <a:r>
              <a:rPr lang="cs-CZ" sz="1400" dirty="0" smtClean="0"/>
              <a:t>KUNDERA</a:t>
            </a:r>
            <a:r>
              <a:rPr lang="cs-CZ" sz="1400" dirty="0"/>
              <a:t>, Milan. </a:t>
            </a:r>
            <a:r>
              <a:rPr lang="cs-CZ" sz="1400" i="1" dirty="0"/>
              <a:t>Žert</a:t>
            </a:r>
            <a:r>
              <a:rPr lang="cs-CZ" sz="1400" dirty="0"/>
              <a:t> [online</a:t>
            </a:r>
            <a:r>
              <a:rPr lang="cs-CZ" sz="1400" dirty="0" smtClean="0"/>
              <a:t>], str</a:t>
            </a:r>
            <a:r>
              <a:rPr lang="cs-CZ" sz="1400" dirty="0"/>
              <a:t>. </a:t>
            </a:r>
            <a:r>
              <a:rPr lang="cs-CZ" sz="1400" dirty="0" smtClean="0"/>
              <a:t>59. </a:t>
            </a:r>
            <a:r>
              <a:rPr lang="cs-CZ" sz="1400" dirty="0"/>
              <a:t>[cit. 6.8.2013]. Dostupný na WWW: </a:t>
            </a:r>
            <a:r>
              <a:rPr lang="cs-CZ" sz="1400" dirty="0">
                <a:hlinkClick r:id="rId3"/>
              </a:rPr>
              <a:t>http://</a:t>
            </a:r>
            <a:r>
              <a:rPr lang="cs-CZ" sz="1400" dirty="0" smtClean="0">
                <a:hlinkClick r:id="rId3"/>
              </a:rPr>
              <a:t>www.sesity.net/elektronicka-knihovna/Zert.pdf</a:t>
            </a:r>
            <a:r>
              <a:rPr lang="cs-CZ" sz="1400" dirty="0" smtClean="0"/>
              <a:t> </a:t>
            </a:r>
          </a:p>
          <a:p>
            <a:endParaRPr lang="cs-CZ" sz="1400" dirty="0"/>
          </a:p>
          <a:p>
            <a:r>
              <a:rPr lang="cs-CZ" sz="1400" dirty="0" smtClean="0"/>
              <a:t>AUTOR </a:t>
            </a:r>
            <a:r>
              <a:rPr lang="cs-CZ" sz="1400" dirty="0"/>
              <a:t>NEUVEDEN. </a:t>
            </a:r>
            <a:r>
              <a:rPr lang="cs-CZ" sz="1400" i="1" dirty="0"/>
              <a:t>youtube.com</a:t>
            </a:r>
            <a:r>
              <a:rPr lang="cs-CZ" sz="1400" dirty="0"/>
              <a:t> [online]. [cit. 7.8.2013]. Dostupný na WWW: </a:t>
            </a:r>
            <a:r>
              <a:rPr lang="cs-CZ" sz="1400" dirty="0">
                <a:hlinkClick r:id="rId4"/>
              </a:rPr>
              <a:t>http://</a:t>
            </a:r>
            <a:r>
              <a:rPr lang="cs-CZ" sz="1400" dirty="0" smtClean="0">
                <a:hlinkClick r:id="rId4"/>
              </a:rPr>
              <a:t>www.youtube.com/watch?v=EVJLx8QgjkY</a:t>
            </a:r>
            <a:endParaRPr lang="cs-CZ" sz="1400" dirty="0" smtClean="0"/>
          </a:p>
          <a:p>
            <a:endParaRPr lang="cs-CZ" sz="1400" dirty="0"/>
          </a:p>
          <a:p>
            <a:r>
              <a:rPr lang="cs-CZ" sz="1400" dirty="0"/>
              <a:t>AUTOR NEUVEDEN. </a:t>
            </a:r>
            <a:r>
              <a:rPr lang="cs-CZ" sz="1400" i="1" dirty="0"/>
              <a:t>youtube.com</a:t>
            </a:r>
            <a:r>
              <a:rPr lang="cs-CZ" sz="1400" dirty="0"/>
              <a:t> [online]. [cit. 7.8.2013]. Dostupný na WWW: </a:t>
            </a:r>
            <a:r>
              <a:rPr lang="cs-CZ" sz="1400" dirty="0">
                <a:hlinkClick r:id="rId5"/>
              </a:rPr>
              <a:t>http://</a:t>
            </a:r>
            <a:r>
              <a:rPr lang="cs-CZ" sz="1400" dirty="0" smtClean="0">
                <a:hlinkClick r:id="rId5"/>
              </a:rPr>
              <a:t>www.youtube.com/watch?v=1w4T0_RlBiY</a:t>
            </a:r>
            <a:endParaRPr lang="cs-CZ" sz="1400" dirty="0" smtClean="0"/>
          </a:p>
          <a:p>
            <a:endParaRPr lang="cs-CZ" sz="1400" dirty="0" smtClean="0"/>
          </a:p>
          <a:p>
            <a:r>
              <a:rPr lang="cs-CZ" sz="1400" dirty="0"/>
              <a:t>AUTOR NEUVEDEN. </a:t>
            </a:r>
            <a:r>
              <a:rPr lang="cs-CZ" sz="1400" i="1" dirty="0"/>
              <a:t>youtube.com</a:t>
            </a:r>
            <a:r>
              <a:rPr lang="cs-CZ" sz="1400" dirty="0"/>
              <a:t> [online]. [cit. 7.8.2013]. Dostupný na WWW: </a:t>
            </a:r>
            <a:r>
              <a:rPr lang="cs-CZ" sz="1400" dirty="0">
                <a:hlinkClick r:id="rId6"/>
              </a:rPr>
              <a:t>http://</a:t>
            </a:r>
            <a:r>
              <a:rPr lang="cs-CZ" sz="1400" dirty="0" smtClean="0">
                <a:hlinkClick r:id="rId6"/>
              </a:rPr>
              <a:t>www.youtube.com/watch?v=LtZfSDjQKWs</a:t>
            </a:r>
            <a:endParaRPr lang="cs-CZ" sz="1400" dirty="0" smtClean="0"/>
          </a:p>
          <a:p>
            <a:r>
              <a:rPr lang="cs-CZ" sz="1400" dirty="0" smtClean="0"/>
              <a:t> </a:t>
            </a:r>
          </a:p>
          <a:p>
            <a:endParaRPr lang="cs-CZ" sz="1400" dirty="0" smtClean="0"/>
          </a:p>
          <a:p>
            <a:endParaRPr lang="cs-CZ" sz="1400" dirty="0"/>
          </a:p>
          <a:p>
            <a:endParaRPr lang="cs-CZ" sz="1400" dirty="0" smtClean="0"/>
          </a:p>
          <a:p>
            <a:endParaRPr lang="cs-CZ" sz="1400" dirty="0"/>
          </a:p>
          <a:p>
            <a:endParaRPr lang="cs-CZ" sz="1400" dirty="0" smtClean="0"/>
          </a:p>
          <a:p>
            <a:endParaRPr lang="cs-CZ" sz="1400" dirty="0"/>
          </a:p>
          <a:p>
            <a:r>
              <a:rPr lang="cs-CZ" sz="1400" dirty="0" smtClean="0"/>
              <a:t> </a:t>
            </a:r>
          </a:p>
          <a:p>
            <a:r>
              <a:rPr lang="cs-CZ" sz="1400" dirty="0" smtClean="0"/>
              <a:t> </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98</TotalTime>
  <Words>695</Words>
  <Application>Microsoft Office PowerPoint</Application>
  <PresentationFormat>Předvádění na obrazovce (4:3)</PresentationFormat>
  <Paragraphs>77</Paragraphs>
  <Slides>11</Slides>
  <Notes>3</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sady Office</vt:lpstr>
      <vt:lpstr>Prezentace aplikace PowerPoint</vt:lpstr>
      <vt:lpstr>ANOTACE</vt:lpstr>
      <vt:lpstr>ŽERT (1965)</vt:lpstr>
      <vt:lpstr>UKÁZKA 1 </vt:lpstr>
      <vt:lpstr>Prezentace aplikace PowerPoint</vt:lpstr>
      <vt:lpstr>ÚKOLY K ÚRYVKU A</vt:lpstr>
      <vt:lpstr>Prezentace aplikace PowerPoint</vt:lpstr>
      <vt:lpstr>ÚKOLY K ÚRYVKU B</vt:lpstr>
      <vt:lpstr>DOMÁCÍ ÚKOL</vt:lpstr>
      <vt:lpstr>Milan Kundera (1929)</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ŽERT (1965)</dc:title>
  <dc:creator>Standa</dc:creator>
  <cp:lastModifiedBy>Marcela Tichotová</cp:lastModifiedBy>
  <cp:revision>14</cp:revision>
  <dcterms:created xsi:type="dcterms:W3CDTF">2013-08-06T15:29:45Z</dcterms:created>
  <dcterms:modified xsi:type="dcterms:W3CDTF">2013-08-07T09:53:07Z</dcterms:modified>
</cp:coreProperties>
</file>