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63" r:id="rId2"/>
    <p:sldId id="264" r:id="rId3"/>
    <p:sldId id="256" r:id="rId4"/>
    <p:sldId id="257" r:id="rId5"/>
    <p:sldId id="258" r:id="rId6"/>
    <p:sldId id="259" r:id="rId7"/>
    <p:sldId id="260" r:id="rId8"/>
    <p:sldId id="261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062" y="-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4684A25-9AF6-4A8B-B68B-F1B360BFC4F5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97750CD-B538-4AE6-972A-FB7BC281B332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3190615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7942190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8694105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488045-B67E-4D99-A996-F8E669D89021}" type="datetimeFigureOut">
              <a:rPr lang="cs-CZ" smtClean="0"/>
              <a:pPr/>
              <a:t>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5D1F4E-897B-42D1-9551-71E593D89C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488045-B67E-4D99-A996-F8E669D89021}" type="datetimeFigureOut">
              <a:rPr lang="cs-CZ" smtClean="0"/>
              <a:pPr/>
              <a:t>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5D1F4E-897B-42D1-9551-71E593D89C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488045-B67E-4D99-A996-F8E669D89021}" type="datetimeFigureOut">
              <a:rPr lang="cs-CZ" smtClean="0"/>
              <a:pPr/>
              <a:t>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5D1F4E-897B-42D1-9551-71E593D89C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488045-B67E-4D99-A996-F8E669D89021}" type="datetimeFigureOut">
              <a:rPr lang="cs-CZ" smtClean="0"/>
              <a:pPr/>
              <a:t>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5D1F4E-897B-42D1-9551-71E593D89C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488045-B67E-4D99-A996-F8E669D89021}" type="datetimeFigureOut">
              <a:rPr lang="cs-CZ" smtClean="0"/>
              <a:pPr/>
              <a:t>1.6.2013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5D1F4E-897B-42D1-9551-71E593D89C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488045-B67E-4D99-A996-F8E669D89021}" type="datetimeFigureOut">
              <a:rPr lang="cs-CZ" smtClean="0"/>
              <a:pPr/>
              <a:t>1.6.2013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5D1F4E-897B-42D1-9551-71E593D89C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488045-B67E-4D99-A996-F8E669D89021}" type="datetimeFigureOut">
              <a:rPr lang="cs-CZ" smtClean="0"/>
              <a:pPr/>
              <a:t>1.6.2013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5D1F4E-897B-42D1-9551-71E593D89C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488045-B67E-4D99-A996-F8E669D89021}" type="datetimeFigureOut">
              <a:rPr lang="cs-CZ" smtClean="0"/>
              <a:pPr/>
              <a:t>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5D1F4E-897B-42D1-9551-71E593D89C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488045-B67E-4D99-A996-F8E669D89021}" type="datetimeFigureOut">
              <a:rPr lang="cs-CZ" smtClean="0"/>
              <a:pPr/>
              <a:t>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5D1F4E-897B-42D1-9551-71E593D89C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488045-B67E-4D99-A996-F8E669D89021}" type="datetimeFigureOut">
              <a:rPr lang="cs-CZ" smtClean="0"/>
              <a:pPr/>
              <a:t>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5D1F4E-897B-42D1-9551-71E593D89C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488045-B67E-4D99-A996-F8E669D89021}" type="datetimeFigureOut">
              <a:rPr lang="cs-CZ" smtClean="0"/>
              <a:pPr/>
              <a:t>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5D1F4E-897B-42D1-9551-71E593D89C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4488045-B67E-4D99-A996-F8E669D89021}" type="datetimeFigureOut">
              <a:rPr lang="cs-CZ" smtClean="0"/>
              <a:pPr/>
              <a:t>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15D1F4E-897B-42D1-9551-71E593D89C7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7K8-vV2SAu0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794994876"/>
              </p:ext>
            </p:extLst>
          </p:nvPr>
        </p:nvGraphicFramePr>
        <p:xfrm>
          <a:off x="614836" y="2816085"/>
          <a:ext cx="8136904" cy="296721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Mgr. Marcela </a:t>
                      </a:r>
                      <a:r>
                        <a:rPr lang="cs-CZ" sz="18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Tichotová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2C3036"/>
                          </a:solidFill>
                          <a:effectLst/>
                          <a:latin typeface="Arial" charset="0"/>
                          <a:cs typeface="Arial" charset="0"/>
                        </a:rPr>
                        <a:t>VY_12_INOVACE_01B_10_Vladislav Vančura: Rozmarné léto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2C3036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2C3036"/>
                          </a:solidFill>
                          <a:effectLst/>
                          <a:latin typeface="Arial" charset="0"/>
                          <a:cs typeface="Arial" charset="0"/>
                        </a:rPr>
                        <a:t>Česká literatura 20. století</a:t>
                      </a:r>
                    </a:p>
                  </a:txBody>
                  <a:tcPr anchor="ctr" horzOverflow="overflow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30. ‎března ‎2013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908720"/>
            <a:ext cx="5407152" cy="1045464"/>
          </a:xfrm>
          <a:prstGeom prst="rect">
            <a:avLst/>
          </a:prstGeom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926638"/>
            <a:ext cx="648072" cy="646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967284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736"/>
          </a:xfrm>
        </p:spPr>
        <p:txBody>
          <a:bodyPr/>
          <a:lstStyle/>
          <a:p>
            <a:r>
              <a:rPr lang="cs-CZ" sz="3600" b="1" dirty="0" smtClean="0">
                <a:solidFill>
                  <a:schemeClr val="tx1"/>
                </a:solidFill>
                <a:latin typeface="Calibri" pitchFamily="34" charset="0"/>
              </a:rPr>
              <a:t>ANOTACE</a:t>
            </a:r>
            <a:endParaRPr lang="cs-CZ" sz="3600" b="1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/>
          </a:bodyPr>
          <a:lstStyle/>
          <a:p>
            <a:r>
              <a:rPr lang="cs-CZ" sz="1400" dirty="0" smtClean="0"/>
              <a:t>Tento materiál slouží k výuce v hodinách české literatury ve 3. ročníku 4letého studia a 5. ročníku 6letého </a:t>
            </a:r>
            <a:r>
              <a:rPr lang="cs-CZ" sz="1400" dirty="0" smtClean="0"/>
              <a:t>studia, časově je koncipován na jednu vyučovací hodinu.</a:t>
            </a:r>
            <a:endParaRPr lang="cs-CZ" sz="1400" dirty="0" smtClean="0"/>
          </a:p>
          <a:p>
            <a:r>
              <a:rPr lang="cs-CZ" sz="1400" dirty="0" smtClean="0"/>
              <a:t>Cílem je seznámit žáky s nezaměnitelným stylem Vančurova  vyprávění, s jeho originálním  využitím jazykových prostředků a v neposlední řadě žáky motivovat k tomu, aby se nenechali odradit náročností  Vančurových děl.  </a:t>
            </a:r>
          </a:p>
          <a:p>
            <a:r>
              <a:rPr lang="cs-CZ" sz="1400" dirty="0" smtClean="0"/>
              <a:t>Jeden z úkolů je zaměřen na opakování interpunkce ve složitém souvětí, což úzce souvisí s pochopením textu.</a:t>
            </a:r>
          </a:p>
          <a:p>
            <a:r>
              <a:rPr lang="cs-CZ" sz="1400" dirty="0" smtClean="0"/>
              <a:t>Žáci pracují ve dvojicích, v</a:t>
            </a:r>
            <a:r>
              <a:rPr lang="cs-CZ" sz="1400" dirty="0" smtClean="0"/>
              <a:t> textu </a:t>
            </a:r>
            <a:r>
              <a:rPr lang="cs-CZ" sz="1400" dirty="0" smtClean="0"/>
              <a:t>přímo </a:t>
            </a:r>
            <a:r>
              <a:rPr lang="cs-CZ" sz="1400" dirty="0" smtClean="0"/>
              <a:t>na tabuli </a:t>
            </a:r>
            <a:r>
              <a:rPr lang="cs-CZ" sz="1400" dirty="0" smtClean="0"/>
              <a:t>digitálním perem nebo fixem označují </a:t>
            </a:r>
            <a:r>
              <a:rPr lang="cs-CZ" sz="1400" dirty="0" smtClean="0"/>
              <a:t>příslušné části nebo slova, významy slov vyhledávají na internetu, nebo ve slovníku.</a:t>
            </a:r>
          </a:p>
          <a:p>
            <a:r>
              <a:rPr lang="cs-CZ" sz="1400" dirty="0" smtClean="0"/>
              <a:t>Celý materiál může být vytištěn jako pracovní list pro individuální práci</a:t>
            </a:r>
            <a:r>
              <a:rPr lang="cs-CZ" sz="1400" dirty="0" smtClean="0"/>
              <a:t>.</a:t>
            </a:r>
          </a:p>
          <a:p>
            <a:r>
              <a:rPr lang="cs-CZ" sz="1400" dirty="0" smtClean="0"/>
              <a:t>Materiál je určen k interaktivní výuce.</a:t>
            </a:r>
            <a:endParaRPr lang="cs-CZ" sz="1400" dirty="0" smtClean="0"/>
          </a:p>
          <a:p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xmlns="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ROZMARNÉ  LÉTO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VLADISLAV VANČURA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640"/>
            <a:ext cx="8229600" cy="6408712"/>
          </a:xfrm>
        </p:spPr>
        <p:txBody>
          <a:bodyPr>
            <a:normAutofit fontScale="70000" lnSpcReduction="20000"/>
          </a:bodyPr>
          <a:lstStyle/>
          <a:p>
            <a:pPr algn="just">
              <a:buNone/>
            </a:pPr>
            <a:r>
              <a:rPr lang="cs-CZ" i="1" dirty="0" smtClean="0"/>
              <a:t>	</a:t>
            </a:r>
          </a:p>
          <a:p>
            <a:pPr algn="just">
              <a:buNone/>
            </a:pPr>
            <a:endParaRPr lang="cs-CZ" i="1" dirty="0"/>
          </a:p>
          <a:p>
            <a:pPr algn="just">
              <a:buNone/>
            </a:pPr>
            <a:r>
              <a:rPr lang="cs-CZ" i="1" dirty="0" smtClean="0"/>
              <a:t>	</a:t>
            </a:r>
            <a:r>
              <a:rPr lang="cs-CZ" i="1" dirty="0" smtClean="0">
                <a:hlinkClick r:id="rId2"/>
              </a:rPr>
              <a:t>Antonín </a:t>
            </a:r>
            <a:r>
              <a:rPr lang="cs-CZ" i="1" dirty="0">
                <a:hlinkClick r:id="rId2"/>
              </a:rPr>
              <a:t>Důra</a:t>
            </a:r>
            <a:endParaRPr lang="cs-CZ" dirty="0"/>
          </a:p>
          <a:p>
            <a:pPr algn="just">
              <a:buNone/>
            </a:pPr>
            <a:r>
              <a:rPr lang="cs-CZ" dirty="0" smtClean="0"/>
              <a:t>		</a:t>
            </a:r>
            <a:r>
              <a:rPr lang="cs-CZ" dirty="0" err="1" smtClean="0"/>
              <a:t>Dozpívav</a:t>
            </a:r>
            <a:r>
              <a:rPr lang="cs-CZ" dirty="0" smtClean="0"/>
              <a:t> </a:t>
            </a:r>
            <a:r>
              <a:rPr lang="cs-CZ" dirty="0"/>
              <a:t>svoji písničku, veliký Antonín složil ruce na zádech a maní dýchal na kuličku teploměru. Sloupec téměř  neúplatný sotva se pohnul a Důra znamenaje tuto řádnost měl několik myšlenek, jež se vystřídaly v sledu míšených karet.</a:t>
            </a:r>
          </a:p>
          <a:p>
            <a:pPr algn="just">
              <a:buNone/>
            </a:pPr>
            <a:r>
              <a:rPr lang="cs-CZ" dirty="0" smtClean="0"/>
              <a:t>		„</a:t>
            </a:r>
            <a:r>
              <a:rPr lang="cs-CZ" dirty="0"/>
              <a:t>Tento způsob léta</a:t>
            </a:r>
            <a:r>
              <a:rPr lang="cs-CZ" dirty="0" smtClean="0"/>
              <a:t>,“ </a:t>
            </a:r>
            <a:r>
              <a:rPr lang="cs-CZ" dirty="0"/>
              <a:t>děl vposled, odvraceje se od přístroje Celsiova, „zdá se mi poněkud nešťastným. Je chladno a můj dech, jakkoliv jsem nepozřel vody, je mrazivý. Který měsíc nám zbývá, jestliže ani červen není dost vhodný, abychom pečovali o zdraví a o tělesnou čistotu?</a:t>
            </a:r>
          </a:p>
          <a:p>
            <a:pPr algn="just">
              <a:buNone/>
            </a:pPr>
            <a:r>
              <a:rPr lang="cs-CZ" dirty="0" smtClean="0"/>
              <a:t>		Nuže</a:t>
            </a:r>
            <a:r>
              <a:rPr lang="cs-CZ" dirty="0"/>
              <a:t>, ať je podnebí příznivé čili nic, tyto věci nesnesou odkladu."</a:t>
            </a:r>
          </a:p>
          <a:p>
            <a:pPr algn="just">
              <a:buNone/>
            </a:pPr>
            <a:r>
              <a:rPr lang="cs-CZ" dirty="0" smtClean="0"/>
              <a:t>		</a:t>
            </a:r>
            <a:r>
              <a:rPr lang="cs-CZ" dirty="0" err="1" smtClean="0"/>
              <a:t>Řka</a:t>
            </a:r>
            <a:r>
              <a:rPr lang="cs-CZ" dirty="0" smtClean="0"/>
              <a:t> </a:t>
            </a:r>
            <a:r>
              <a:rPr lang="cs-CZ" dirty="0"/>
              <a:t>to, ujal se mistr řemene, svlékl svůj šat a dívaje se dolů do vody, jež zrcadlila jeho dlouhé zarostlé nohy, roubení bazénu a nebeskou báň, znamenal obraz obrácené nádoby, kterou kdosi neuměle postavil právě na okraj, a dodal:</a:t>
            </a:r>
          </a:p>
          <a:p>
            <a:pPr algn="just">
              <a:buNone/>
            </a:pPr>
            <a:r>
              <a:rPr lang="cs-CZ" dirty="0" smtClean="0"/>
              <a:t>		„</a:t>
            </a:r>
            <a:r>
              <a:rPr lang="cs-CZ" dirty="0"/>
              <a:t>Ach, plovárna a tato číška jsou prázdny."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145435"/>
          </a:xfrm>
        </p:spPr>
        <p:txBody>
          <a:bodyPr/>
          <a:lstStyle/>
          <a:p>
            <a:pPr>
              <a:buNone/>
            </a:pPr>
            <a:r>
              <a:rPr lang="cs-CZ" dirty="0"/>
              <a:t> </a:t>
            </a:r>
          </a:p>
          <a:p>
            <a:pPr marL="514350" lvl="0" indent="-514350">
              <a:buFont typeface="+mj-lt"/>
              <a:buAutoNum type="arabicParenR"/>
            </a:pPr>
            <a:r>
              <a:rPr lang="cs-CZ" dirty="0"/>
              <a:t>Přečtěte nahlas a řekněte, jak na vás text působí a proč.</a:t>
            </a:r>
          </a:p>
          <a:p>
            <a:pPr marL="514350" lvl="0" indent="-514350">
              <a:buFont typeface="+mj-lt"/>
              <a:buAutoNum type="arabicParenR"/>
            </a:pPr>
            <a:r>
              <a:rPr lang="cs-CZ" dirty="0"/>
              <a:t>Vyhledejte a podtrhejte přechodníky.</a:t>
            </a:r>
          </a:p>
          <a:p>
            <a:pPr marL="514350" lvl="0" indent="-514350">
              <a:buFont typeface="+mj-lt"/>
              <a:buAutoNum type="arabicParenR"/>
            </a:pPr>
            <a:r>
              <a:rPr lang="cs-CZ" dirty="0"/>
              <a:t>Vyhledejte a podtrhejte archaismy, slova knižní a básnická.</a:t>
            </a:r>
          </a:p>
          <a:p>
            <a:pPr marL="514350" lvl="0" indent="-514350">
              <a:buFont typeface="+mj-lt"/>
              <a:buAutoNum type="arabicParenR"/>
            </a:pPr>
            <a:r>
              <a:rPr lang="cs-CZ" dirty="0"/>
              <a:t>Najděte 5 slohově neutrálních slov.</a:t>
            </a:r>
          </a:p>
          <a:p>
            <a:pPr marL="514350" lvl="0" indent="-514350">
              <a:buFont typeface="+mj-lt"/>
              <a:buAutoNum type="arabicParenR"/>
            </a:pPr>
            <a:r>
              <a:rPr lang="cs-CZ" dirty="0"/>
              <a:t>Převeďte text do současného jazyka</a:t>
            </a:r>
            <a:r>
              <a:rPr lang="cs-CZ" dirty="0" smtClean="0"/>
              <a:t>.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6048672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i="1" dirty="0" smtClean="0"/>
              <a:t>		Vzpomínka </a:t>
            </a:r>
            <a:r>
              <a:rPr lang="cs-CZ" i="1" dirty="0" err="1"/>
              <a:t>panina</a:t>
            </a:r>
            <a:endParaRPr lang="cs-CZ" dirty="0"/>
          </a:p>
          <a:p>
            <a:pPr algn="just">
              <a:buNone/>
            </a:pPr>
            <a:r>
              <a:rPr lang="cs-CZ" dirty="0"/>
              <a:t> </a:t>
            </a:r>
            <a:r>
              <a:rPr lang="cs-CZ" dirty="0" smtClean="0"/>
              <a:t>		Můj </a:t>
            </a:r>
            <a:r>
              <a:rPr lang="cs-CZ" dirty="0"/>
              <a:t>manžel plkává dosti často pravila paní </a:t>
            </a:r>
            <a:r>
              <a:rPr lang="cs-CZ" dirty="0" err="1"/>
              <a:t>Důrová</a:t>
            </a:r>
            <a:r>
              <a:rPr lang="cs-CZ" dirty="0"/>
              <a:t> ach Je mi to </a:t>
            </a:r>
            <a:r>
              <a:rPr lang="cs-CZ" dirty="0" err="1"/>
              <a:t>snášeti</a:t>
            </a:r>
            <a:r>
              <a:rPr lang="cs-CZ" dirty="0"/>
              <a:t> od sedmnáctého roku neboť vězte že jsem se provdala mláda. Ano mohla jsem </a:t>
            </a:r>
            <a:r>
              <a:rPr lang="cs-CZ" dirty="0" err="1"/>
              <a:t>voliti</a:t>
            </a:r>
            <a:r>
              <a:rPr lang="cs-CZ" dirty="0"/>
              <a:t> mezi lepšími </a:t>
            </a:r>
            <a:r>
              <a:rPr lang="cs-CZ" dirty="0" err="1"/>
              <a:t>chlapíky</a:t>
            </a:r>
            <a:r>
              <a:rPr lang="cs-CZ" dirty="0"/>
              <a:t> než je mistr avšak Antonín zbil ženichy a zmocniv se klíčů jež jako s uděláním se hodily k mým </a:t>
            </a:r>
            <a:r>
              <a:rPr lang="cs-CZ" dirty="0" err="1"/>
              <a:t>dvířkám</a:t>
            </a:r>
            <a:r>
              <a:rPr lang="cs-CZ" dirty="0"/>
              <a:t> obtěžoval mě tak dlouho až bylo nutné </a:t>
            </a:r>
            <a:r>
              <a:rPr lang="cs-CZ" dirty="0" err="1"/>
              <a:t>slaviti</a:t>
            </a:r>
            <a:r>
              <a:rPr lang="cs-CZ" dirty="0"/>
              <a:t> svatbu. Je to pravda  Antonín býval velmi zamilován a velmi zdráv chci se </a:t>
            </a:r>
            <a:r>
              <a:rPr lang="cs-CZ" dirty="0" err="1"/>
              <a:t>vsaditi</a:t>
            </a:r>
            <a:r>
              <a:rPr lang="cs-CZ" dirty="0"/>
              <a:t>  že toho měli ti kluci dost  když je zmlátil.</a:t>
            </a:r>
          </a:p>
          <a:p>
            <a:pPr marL="514350" lvl="0" indent="-514350">
              <a:buFont typeface="+mj-lt"/>
              <a:buAutoNum type="arabicParenR"/>
            </a:pPr>
            <a:r>
              <a:rPr lang="cs-CZ" dirty="0"/>
              <a:t>Doplňte interpunkci, zdůvodněte.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ŘEŠENÍ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544616"/>
          </a:xfrm>
        </p:spPr>
        <p:txBody>
          <a:bodyPr>
            <a:normAutofit lnSpcReduction="10000"/>
          </a:bodyPr>
          <a:lstStyle/>
          <a:p>
            <a:pPr algn="just">
              <a:buNone/>
            </a:pPr>
            <a:r>
              <a:rPr lang="cs-CZ" i="1" dirty="0" smtClean="0"/>
              <a:t>		Vzpomínka </a:t>
            </a:r>
            <a:r>
              <a:rPr lang="cs-CZ" i="1" dirty="0" err="1"/>
              <a:t>panina</a:t>
            </a:r>
            <a:endParaRPr lang="cs-CZ" dirty="0"/>
          </a:p>
          <a:p>
            <a:pPr algn="just">
              <a:buNone/>
            </a:pPr>
            <a:r>
              <a:rPr lang="cs-CZ" dirty="0" smtClean="0"/>
              <a:t>		„</a:t>
            </a:r>
            <a:r>
              <a:rPr lang="cs-CZ" dirty="0"/>
              <a:t>Můj manžel plkává dosti často,“ pravila paní </a:t>
            </a:r>
            <a:r>
              <a:rPr lang="cs-CZ" dirty="0" err="1"/>
              <a:t>Důrová</a:t>
            </a:r>
            <a:r>
              <a:rPr lang="cs-CZ" dirty="0"/>
              <a:t>, „ach! Je mi to </a:t>
            </a:r>
            <a:r>
              <a:rPr lang="cs-CZ" dirty="0" err="1"/>
              <a:t>snášeti</a:t>
            </a:r>
            <a:r>
              <a:rPr lang="cs-CZ" dirty="0"/>
              <a:t> od sedmnáctého roku, neboť vězte, že jsem se provdala mláda. Ano, mohla jsem </a:t>
            </a:r>
            <a:r>
              <a:rPr lang="cs-CZ" dirty="0" err="1"/>
              <a:t>voliti</a:t>
            </a:r>
            <a:r>
              <a:rPr lang="cs-CZ" dirty="0"/>
              <a:t> mezi lepšími </a:t>
            </a:r>
            <a:r>
              <a:rPr lang="cs-CZ" dirty="0" err="1"/>
              <a:t>chlapíky</a:t>
            </a:r>
            <a:r>
              <a:rPr lang="cs-CZ" dirty="0"/>
              <a:t>, než je mistr, avšak Antonín zbil ženichy a zmocniv se klíčů, jež jako s uděláním se hodily k mým </a:t>
            </a:r>
            <a:r>
              <a:rPr lang="cs-CZ" dirty="0" err="1"/>
              <a:t>dvířkám</a:t>
            </a:r>
            <a:r>
              <a:rPr lang="cs-CZ" dirty="0"/>
              <a:t>, obtěžoval mě tak dlouho, až bylo nutné </a:t>
            </a:r>
            <a:r>
              <a:rPr lang="cs-CZ" dirty="0" err="1"/>
              <a:t>slaviti</a:t>
            </a:r>
            <a:r>
              <a:rPr lang="cs-CZ" dirty="0"/>
              <a:t> svatbu. Je to pravda, Antonín býval velmi zamilován a velmi zdráv, chci se </a:t>
            </a:r>
            <a:r>
              <a:rPr lang="cs-CZ" dirty="0" err="1"/>
              <a:t>vsaditi</a:t>
            </a:r>
            <a:r>
              <a:rPr lang="cs-CZ" dirty="0"/>
              <a:t>, že toho měli ti kluci dost, když je zmlátil."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lvl="0" indent="-514350">
              <a:buNone/>
            </a:pPr>
            <a:r>
              <a:rPr lang="cs-CZ" dirty="0" smtClean="0"/>
              <a:t>2) Knižní spojky nahraďte spojkami slohově neutrálními.</a:t>
            </a:r>
          </a:p>
          <a:p>
            <a:pPr marL="514350" lvl="0" indent="-514350">
              <a:buNone/>
            </a:pPr>
            <a:r>
              <a:rPr lang="cs-CZ" dirty="0" smtClean="0"/>
              <a:t>3) Najděte další slohově zabarvené výrazy.</a:t>
            </a:r>
          </a:p>
          <a:p>
            <a:pPr marL="514350" lvl="0" indent="-514350">
              <a:buNone/>
            </a:pPr>
            <a:r>
              <a:rPr lang="cs-CZ" dirty="0" smtClean="0"/>
              <a:t>4) Popište vztah paní </a:t>
            </a:r>
            <a:r>
              <a:rPr lang="cs-CZ" dirty="0" err="1" smtClean="0"/>
              <a:t>Důrové</a:t>
            </a:r>
            <a:r>
              <a:rPr lang="cs-CZ" dirty="0" smtClean="0"/>
              <a:t> k manželovi.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332656"/>
            <a:ext cx="820891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600" b="1" dirty="0" smtClean="0">
                <a:latin typeface="Calibri" pitchFamily="34" charset="0"/>
              </a:rPr>
              <a:t>CITACE</a:t>
            </a:r>
            <a:endParaRPr lang="cs-CZ" sz="3600" b="1" dirty="0">
              <a:latin typeface="Calibri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611560" y="1010882"/>
            <a:ext cx="792088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/>
              <a:t>VANČURA, Vladislav. </a:t>
            </a:r>
            <a:r>
              <a:rPr lang="cs-CZ" sz="1400" i="1" dirty="0" smtClean="0"/>
              <a:t>Rozmarné léto</a:t>
            </a:r>
            <a:r>
              <a:rPr lang="cs-CZ" sz="1400" dirty="0" smtClean="0"/>
              <a:t>. 5. Praha: Československý spisovatel, 1971, str. 11, 20, edice české klasické prózy a poezie 19. a 20. století. ISBN 22-007-71. </a:t>
            </a:r>
          </a:p>
        </p:txBody>
      </p:sp>
    </p:spTree>
    <p:extLst>
      <p:ext uri="{BB962C8B-B14F-4D97-AF65-F5344CB8AC3E}">
        <p14:creationId xmlns:p14="http://schemas.microsoft.com/office/powerpoint/2010/main" xmlns="" val="20141937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97</TotalTime>
  <Words>120</Words>
  <Application>Microsoft Office PowerPoint</Application>
  <PresentationFormat>Předvádění na obrazovce (4:3)</PresentationFormat>
  <Paragraphs>49</Paragraphs>
  <Slides>9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ANOTACE</vt:lpstr>
      <vt:lpstr>ROZMARNÉ  LÉTO</vt:lpstr>
      <vt:lpstr>Snímek 4</vt:lpstr>
      <vt:lpstr>Snímek 5</vt:lpstr>
      <vt:lpstr>Snímek 6</vt:lpstr>
      <vt:lpstr>ŘEŠENÍ</vt:lpstr>
      <vt:lpstr>Snímek 8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ROZMARNÉ  LÉTO</dc:title>
  <dc:creator>Standa</dc:creator>
  <cp:lastModifiedBy>Standa</cp:lastModifiedBy>
  <cp:revision>10</cp:revision>
  <dcterms:created xsi:type="dcterms:W3CDTF">2013-03-30T10:29:50Z</dcterms:created>
  <dcterms:modified xsi:type="dcterms:W3CDTF">2013-06-01T17:33:01Z</dcterms:modified>
</cp:coreProperties>
</file>