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8" r:id="rId2"/>
    <p:sldId id="257" r:id="rId3"/>
    <p:sldId id="261" r:id="rId4"/>
    <p:sldId id="262" r:id="rId5"/>
    <p:sldId id="263" r:id="rId6"/>
    <p:sldId id="273" r:id="rId7"/>
    <p:sldId id="267" r:id="rId8"/>
    <p:sldId id="278" r:id="rId9"/>
    <p:sldId id="274" r:id="rId10"/>
    <p:sldId id="277" r:id="rId11"/>
    <p:sldId id="275" r:id="rId12"/>
    <p:sldId id="276" r:id="rId13"/>
    <p:sldId id="272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ridge-online.cz/aitom/upload/maturita/temata/poe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ridge-online.cz/aitom/upload/maturita/temata/poe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bridge-online.cz/studenti/poslech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.cz/article/2006092101-edgar-allan-poe-the-tell-tale-heart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.cz/article/2006070901-edgar-allan-poe-the-raven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-literature.com/quiz.php?quizid=875" TargetMode="External"/><Relationship Id="rId2" Type="http://schemas.openxmlformats.org/officeDocument/2006/relationships/hyperlink" Target="http://www.audiobooktreasury.com/edgar-allan-poe-qui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lpforenglish.cz/article/2006070901-edgar-allan-poe-the-raven" TargetMode="External"/><Relationship Id="rId3" Type="http://schemas.openxmlformats.org/officeDocument/2006/relationships/hyperlink" Target="http://www.biography.com/people/ernest-hemingway-9334498" TargetMode="External"/><Relationship Id="rId7" Type="http://schemas.openxmlformats.org/officeDocument/2006/relationships/hyperlink" Target="http://www.helpforenglish.cz/article/2006092101-edgar-allan-poe-the-tell-tale-hear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ridge-online.cz/studenti/poslechy" TargetMode="External"/><Relationship Id="rId5" Type="http://schemas.openxmlformats.org/officeDocument/2006/relationships/hyperlink" Target="http://www.bridge-online.cz/aitom/upload/maturita/temata/poe.pdf" TargetMode="External"/><Relationship Id="rId4" Type="http://schemas.openxmlformats.org/officeDocument/2006/relationships/hyperlink" Target="https://en.wikipedia.org/wiki/File:Edgar_Allan_Poe_Signatur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Tichotová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VY_32_INOVACE_04C_17_Edgar Allan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Poe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4.8. 2013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Materiál je určen pro žáky úrovně B1, B2. Časově je koncipován na jednu vyučovací hodinu.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Cílem této prezentace je připravit žáky na souvislý projev na téma </a:t>
            </a:r>
            <a:r>
              <a:rPr lang="cs-CZ" sz="1400" b="1" dirty="0" smtClean="0">
                <a:solidFill>
                  <a:prstClr val="black"/>
                </a:solidFill>
                <a:latin typeface="Calibri" pitchFamily="34" charset="0"/>
              </a:rPr>
              <a:t>„EDGAR ALLAN POE“.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Je nutné, aby výuka proběhla v učebně, kde má každý žák svůj počítač.</a:t>
            </a:r>
          </a:p>
          <a:p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Slide 4,8,10: Slouží jako podklad pro výklad. 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Slide 5: Žáci pracují v online prostředí. Zdokonalují si čtenářskou dovednost. Vyhledávají v textu 	   informace, které použijí ve své prezentaci.  Správné odpovědi se objeví po kliknutí. Tento úkol je také možné zadat jako domácí práci.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Slide 7,9,11,12: Žáci opět pracují v online prostředí a plní úkoly. Mohou pracovat samostatně nebo ve skupinách. 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Následující hodinu provedeme systematizaci a sumarizaci poznatků.</a:t>
            </a:r>
          </a:p>
          <a:p>
            <a:pPr lvl="0"/>
            <a:r>
              <a:rPr lang="cs-CZ" sz="1400" dirty="0" smtClean="0">
                <a:solidFill>
                  <a:prstClr val="black"/>
                </a:solidFill>
                <a:latin typeface="Calibri" pitchFamily="34" charset="0"/>
              </a:rPr>
              <a:t>Materiál je určen k interaktivní výuce. </a:t>
            </a:r>
          </a:p>
          <a:p>
            <a:pPr lvl="0"/>
            <a:endParaRPr lang="cs-CZ" sz="1400" dirty="0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908721"/>
            <a:ext cx="7488832" cy="2952327"/>
          </a:xfrm>
        </p:spPr>
        <p:txBody>
          <a:bodyPr anchor="ctr"/>
          <a:lstStyle/>
          <a:p>
            <a:r>
              <a:rPr lang="cs-CZ" dirty="0" smtClean="0"/>
              <a:t>	</a:t>
            </a:r>
            <a:r>
              <a:rPr lang="cs-CZ" sz="5400" dirty="0" smtClean="0"/>
              <a:t>EDGAR  ALLAN POE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165618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1809 - 1849</a:t>
            </a:r>
            <a:endParaRPr lang="cs-CZ" sz="3600" dirty="0"/>
          </a:p>
        </p:txBody>
      </p:sp>
      <p:pic>
        <p:nvPicPr>
          <p:cNvPr id="6" name="Obrázek 5" descr="Edgar_Allan_Poe_Signature_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780928"/>
            <a:ext cx="5772150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AMERICAN SHORT STORY WRITER, POET</a:t>
            </a:r>
          </a:p>
          <a:p>
            <a:r>
              <a:rPr lang="cs-CZ" dirty="0" smtClean="0"/>
              <a:t>FATHER OF THE DETECTIVE AND HORROR STORY</a:t>
            </a:r>
          </a:p>
          <a:p>
            <a:r>
              <a:rPr lang="cs-CZ" dirty="0" smtClean="0"/>
              <a:t>ONE OF THE FIRST PROFESSIONAL AMERICAN WRITERS</a:t>
            </a:r>
          </a:p>
          <a:p>
            <a:r>
              <a:rPr lang="cs-CZ" dirty="0" smtClean="0"/>
              <a:t>REPRESENTATIVE OF THE AMERICAN ROMANTIC MOVEMENT</a:t>
            </a:r>
          </a:p>
          <a:p>
            <a:r>
              <a:rPr lang="cs-CZ" dirty="0" smtClean="0"/>
              <a:t>ADMIRED BY CHARLES BAUDELAIRE (SYMBOLISM)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940966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BIOGRAPHY</a:t>
            </a:r>
            <a:br>
              <a:rPr lang="cs-CZ" sz="3600" dirty="0" smtClean="0"/>
            </a:br>
            <a:r>
              <a:rPr lang="cs-CZ" sz="2700" dirty="0" smtClean="0">
                <a:latin typeface="Calibri" pitchFamily="34" charset="0"/>
                <a:hlinkClick r:id="rId2"/>
              </a:rPr>
              <a:t>http://www.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bridge</a:t>
            </a:r>
            <a:r>
              <a:rPr lang="cs-CZ" sz="2700" dirty="0" smtClean="0">
                <a:latin typeface="Calibri" pitchFamily="34" charset="0"/>
                <a:hlinkClick r:id="rId2"/>
              </a:rPr>
              <a:t>-online.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cz</a:t>
            </a:r>
            <a:r>
              <a:rPr lang="cs-CZ" sz="2700" dirty="0" smtClean="0">
                <a:latin typeface="Calibri" pitchFamily="34" charset="0"/>
                <a:hlinkClick r:id="rId2"/>
              </a:rPr>
              <a:t>/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aitom</a:t>
            </a:r>
            <a:r>
              <a:rPr lang="cs-CZ" sz="2700" dirty="0" smtClean="0">
                <a:latin typeface="Calibri" pitchFamily="34" charset="0"/>
                <a:hlinkClick r:id="rId2"/>
              </a:rPr>
              <a:t>/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upload</a:t>
            </a:r>
            <a:r>
              <a:rPr lang="cs-CZ" sz="2700" dirty="0" smtClean="0">
                <a:latin typeface="Calibri" pitchFamily="34" charset="0"/>
                <a:hlinkClick r:id="rId2"/>
              </a:rPr>
              <a:t>/maturita/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temata</a:t>
            </a:r>
            <a:r>
              <a:rPr lang="cs-CZ" sz="2700" dirty="0" smtClean="0">
                <a:latin typeface="Calibri" pitchFamily="34" charset="0"/>
                <a:hlinkClick r:id="rId2"/>
              </a:rPr>
              <a:t>/</a:t>
            </a:r>
            <a:r>
              <a:rPr lang="cs-CZ" sz="2700" dirty="0" err="1" smtClean="0">
                <a:latin typeface="Calibri" pitchFamily="34" charset="0"/>
                <a:hlinkClick r:id="rId2"/>
              </a:rPr>
              <a:t>poe.pdf</a:t>
            </a:r>
            <a:r>
              <a:rPr lang="cs-CZ" sz="2700" dirty="0" smtClean="0">
                <a:latin typeface="Calibri" pitchFamily="34" charset="0"/>
              </a:rPr>
              <a:t/>
            </a:r>
            <a:br>
              <a:rPr lang="cs-CZ" sz="2700" dirty="0" smtClean="0">
                <a:latin typeface="Calibri" pitchFamily="34" charset="0"/>
              </a:rPr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424936" cy="52578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/>
              <a:t>    READ THE ARTICLE ABOUT E.A.POE AND CHOOSE THE MOST IMPORTANT INFORMATION ABOUT HIS LIFE</a:t>
            </a:r>
          </a:p>
          <a:p>
            <a:r>
              <a:rPr lang="cs-CZ" dirty="0" err="1" smtClean="0"/>
              <a:t>orphan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age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3</a:t>
            </a:r>
          </a:p>
          <a:p>
            <a:r>
              <a:rPr lang="cs-CZ" dirty="0" err="1" smtClean="0"/>
              <a:t>taken</a:t>
            </a:r>
            <a:r>
              <a:rPr lang="cs-CZ" dirty="0" smtClean="0"/>
              <a:t> in by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wealthy</a:t>
            </a:r>
            <a:r>
              <a:rPr lang="cs-CZ" dirty="0" smtClean="0"/>
              <a:t> Allan </a:t>
            </a:r>
            <a:r>
              <a:rPr lang="cs-CZ" dirty="0" err="1" smtClean="0"/>
              <a:t>family</a:t>
            </a:r>
            <a:r>
              <a:rPr lang="cs-CZ" dirty="0" smtClean="0"/>
              <a:t> – </a:t>
            </a:r>
            <a:r>
              <a:rPr lang="cs-CZ" dirty="0" err="1" smtClean="0"/>
              <a:t>middle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endParaRPr lang="cs-CZ" dirty="0" smtClean="0"/>
          </a:p>
          <a:p>
            <a:r>
              <a:rPr lang="cs-CZ" dirty="0" err="1" smtClean="0"/>
              <a:t>Virginia</a:t>
            </a:r>
            <a:r>
              <a:rPr lang="cs-CZ" dirty="0" smtClean="0"/>
              <a:t> </a:t>
            </a:r>
            <a:r>
              <a:rPr lang="cs-CZ" dirty="0" err="1" smtClean="0"/>
              <a:t>Clemm</a:t>
            </a:r>
            <a:r>
              <a:rPr lang="cs-CZ" dirty="0" smtClean="0"/>
              <a:t> – his cousin, </a:t>
            </a:r>
            <a:r>
              <a:rPr lang="cs-CZ" dirty="0" err="1" smtClean="0"/>
              <a:t>married</a:t>
            </a:r>
            <a:r>
              <a:rPr lang="cs-CZ" dirty="0" smtClean="0"/>
              <a:t> her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13, </a:t>
            </a:r>
            <a:r>
              <a:rPr lang="cs-CZ" dirty="0" err="1" smtClean="0"/>
              <a:t>died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TB, </a:t>
            </a:r>
            <a:r>
              <a:rPr lang="cs-CZ" dirty="0" err="1" smtClean="0"/>
              <a:t>long</a:t>
            </a:r>
            <a:r>
              <a:rPr lang="cs-CZ" dirty="0" smtClean="0"/>
              <a:t>-</a:t>
            </a:r>
            <a:r>
              <a:rPr lang="cs-CZ" dirty="0" err="1" smtClean="0"/>
              <a:t>life</a:t>
            </a:r>
            <a:r>
              <a:rPr lang="cs-CZ" dirty="0" smtClean="0"/>
              <a:t> </a:t>
            </a:r>
            <a:r>
              <a:rPr lang="cs-CZ" dirty="0" err="1" smtClean="0"/>
              <a:t>inspiration</a:t>
            </a:r>
            <a:endParaRPr lang="cs-CZ" dirty="0" smtClean="0"/>
          </a:p>
          <a:p>
            <a:r>
              <a:rPr lang="cs-CZ" dirty="0" err="1" smtClean="0"/>
              <a:t>alcoholic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STORIES OF MYSTERY AND HORROR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THE BLACK CAT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 marL="571500" indent="-571500">
              <a:buNone/>
            </a:pPr>
            <a:r>
              <a:rPr lang="cs-CZ" sz="2800" dirty="0" smtClean="0"/>
              <a:t>READ THE FIRST PART OF THE STORY ON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hlinkClick r:id="rId2"/>
              </a:rPr>
              <a:t>http://www.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bridge</a:t>
            </a:r>
            <a:r>
              <a:rPr lang="cs-CZ" sz="2400" dirty="0" smtClean="0">
                <a:latin typeface="Calibri" pitchFamily="34" charset="0"/>
                <a:hlinkClick r:id="rId2"/>
              </a:rPr>
              <a:t>-online.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cz</a:t>
            </a:r>
            <a:r>
              <a:rPr lang="cs-CZ" sz="2400" dirty="0" smtClean="0">
                <a:latin typeface="Calibri" pitchFamily="34" charset="0"/>
                <a:hlinkClick r:id="rId2"/>
              </a:rPr>
              <a:t>/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aitom</a:t>
            </a:r>
            <a:r>
              <a:rPr lang="cs-CZ" sz="2400" dirty="0" smtClean="0">
                <a:latin typeface="Calibri" pitchFamily="34" charset="0"/>
                <a:hlinkClick r:id="rId2"/>
              </a:rPr>
              <a:t>/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upload</a:t>
            </a:r>
            <a:r>
              <a:rPr lang="cs-CZ" sz="2400" dirty="0" smtClean="0">
                <a:latin typeface="Calibri" pitchFamily="34" charset="0"/>
                <a:hlinkClick r:id="rId2"/>
              </a:rPr>
              <a:t>/maturita/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temata</a:t>
            </a:r>
            <a:r>
              <a:rPr lang="cs-CZ" sz="2400" dirty="0" smtClean="0">
                <a:latin typeface="Calibri" pitchFamily="34" charset="0"/>
                <a:hlinkClick r:id="rId2"/>
              </a:rPr>
              <a:t>/</a:t>
            </a:r>
            <a:r>
              <a:rPr lang="cs-CZ" sz="2400" dirty="0" err="1" smtClean="0">
                <a:latin typeface="Calibri" pitchFamily="34" charset="0"/>
                <a:hlinkClick r:id="rId2"/>
              </a:rPr>
              <a:t>poe.pdf</a:t>
            </a:r>
            <a:endParaRPr lang="cs-CZ" sz="24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800" dirty="0" err="1" smtClean="0">
                <a:latin typeface="Calibri" pitchFamily="34" charset="0"/>
              </a:rPr>
              <a:t>Who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tells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the</a:t>
            </a:r>
            <a:r>
              <a:rPr lang="cs-CZ" sz="2800" dirty="0" smtClean="0">
                <a:latin typeface="Calibri" pitchFamily="34" charset="0"/>
              </a:rPr>
              <a:t> story? </a:t>
            </a:r>
            <a:r>
              <a:rPr lang="cs-CZ" sz="2800" dirty="0" err="1" smtClean="0">
                <a:latin typeface="Calibri" pitchFamily="34" charset="0"/>
              </a:rPr>
              <a:t>Where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Calibri" pitchFamily="34" charset="0"/>
              </a:rPr>
              <a:t>	</a:t>
            </a:r>
            <a:r>
              <a:rPr lang="cs-CZ" sz="2800" dirty="0" err="1" smtClean="0">
                <a:latin typeface="Calibri" pitchFamily="34" charset="0"/>
              </a:rPr>
              <a:t>What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change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does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the</a:t>
            </a:r>
            <a:r>
              <a:rPr lang="cs-CZ" sz="2800" dirty="0" smtClean="0">
                <a:latin typeface="Calibri" pitchFamily="34" charset="0"/>
              </a:rPr>
              <a:t> story </a:t>
            </a:r>
            <a:r>
              <a:rPr lang="cs-CZ" sz="2800" dirty="0" err="1" smtClean="0">
                <a:latin typeface="Calibri" pitchFamily="34" charset="0"/>
              </a:rPr>
              <a:t>describe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Calibri" pitchFamily="34" charset="0"/>
              </a:rPr>
              <a:t>	</a:t>
            </a:r>
            <a:r>
              <a:rPr lang="cs-CZ" sz="2800" dirty="0" err="1" smtClean="0">
                <a:latin typeface="Calibri" pitchFamily="34" charset="0"/>
              </a:rPr>
              <a:t>What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caused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the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change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pPr>
              <a:buNone/>
            </a:pPr>
            <a:r>
              <a:rPr lang="cs-CZ" sz="2800" dirty="0" smtClean="0">
                <a:latin typeface="Calibri" pitchFamily="34" charset="0"/>
              </a:rPr>
              <a:t>	</a:t>
            </a:r>
            <a:r>
              <a:rPr lang="cs-CZ" sz="2800" dirty="0" err="1" smtClean="0">
                <a:latin typeface="Calibri" pitchFamily="34" charset="0"/>
              </a:rPr>
              <a:t>Retell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the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first</a:t>
            </a:r>
            <a:r>
              <a:rPr lang="cs-CZ" sz="2800" dirty="0" smtClean="0">
                <a:latin typeface="Calibri" pitchFamily="34" charset="0"/>
              </a:rPr>
              <a:t> part </a:t>
            </a:r>
            <a:r>
              <a:rPr lang="cs-CZ" sz="2800" dirty="0" err="1" smtClean="0">
                <a:latin typeface="Calibri" pitchFamily="34" charset="0"/>
              </a:rPr>
              <a:t>of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the</a:t>
            </a:r>
            <a:r>
              <a:rPr lang="cs-CZ" sz="2800" dirty="0" smtClean="0">
                <a:latin typeface="Calibri" pitchFamily="34" charset="0"/>
              </a:rPr>
              <a:t> story, use: I </a:t>
            </a:r>
            <a:r>
              <a:rPr lang="cs-CZ" sz="2800" dirty="0" err="1" smtClean="0">
                <a:latin typeface="Calibri" pitchFamily="34" charset="0"/>
              </a:rPr>
              <a:t>used</a:t>
            </a:r>
            <a:r>
              <a:rPr lang="cs-CZ" sz="2800" dirty="0" smtClean="0">
                <a:latin typeface="Calibri" pitchFamily="34" charset="0"/>
              </a:rPr>
              <a:t> to </a:t>
            </a:r>
            <a:r>
              <a:rPr lang="cs-CZ" sz="2800" dirty="0" err="1" smtClean="0">
                <a:latin typeface="Calibri" pitchFamily="34" charset="0"/>
              </a:rPr>
              <a:t>be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alcohol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angry</a:t>
            </a:r>
            <a:r>
              <a:rPr lang="cs-CZ" sz="2800" dirty="0" smtClean="0">
                <a:latin typeface="Calibri" pitchFamily="34" charset="0"/>
              </a:rPr>
              <a:t>, my </a:t>
            </a:r>
            <a:r>
              <a:rPr lang="cs-CZ" sz="2800" dirty="0" err="1" smtClean="0">
                <a:latin typeface="Calibri" pitchFamily="34" charset="0"/>
              </a:rPr>
              <a:t>wife</a:t>
            </a:r>
            <a:r>
              <a:rPr lang="cs-CZ" sz="2800" dirty="0" smtClean="0">
                <a:latin typeface="Calibri" pitchFamily="34" charset="0"/>
              </a:rPr>
              <a:t>, Pluto, </a:t>
            </a:r>
            <a:r>
              <a:rPr lang="cs-CZ" sz="2800" dirty="0" err="1" smtClean="0">
                <a:latin typeface="Calibri" pitchFamily="34" charset="0"/>
              </a:rPr>
              <a:t>cut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out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hang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evil</a:t>
            </a:r>
            <a:endParaRPr lang="cs-CZ" sz="2800" dirty="0" smtClean="0">
              <a:latin typeface="Calibri" pitchFamily="34" charset="0"/>
            </a:endParaRPr>
          </a:p>
          <a:p>
            <a:endParaRPr lang="cs-CZ" i="1" dirty="0" smtClean="0"/>
          </a:p>
          <a:p>
            <a:endParaRPr lang="cs-CZ" i="1" dirty="0" smtClean="0"/>
          </a:p>
          <a:p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THE BLACK CAT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3200" dirty="0" smtClean="0"/>
              <a:t>LISTEN TO THE END OF THE STORY ON </a:t>
            </a:r>
          </a:p>
          <a:p>
            <a:pPr>
              <a:buNone/>
            </a:pPr>
            <a:r>
              <a:rPr lang="cs-CZ" sz="3200" dirty="0" smtClean="0">
                <a:hlinkClick r:id="rId2"/>
              </a:rPr>
              <a:t>http://www.</a:t>
            </a:r>
            <a:r>
              <a:rPr lang="cs-CZ" sz="3200" dirty="0" err="1" smtClean="0">
                <a:hlinkClick r:id="rId2"/>
              </a:rPr>
              <a:t>bridge</a:t>
            </a:r>
            <a:r>
              <a:rPr lang="cs-CZ" sz="3200" dirty="0" smtClean="0">
                <a:hlinkClick r:id="rId2"/>
              </a:rPr>
              <a:t>-online.</a:t>
            </a:r>
            <a:r>
              <a:rPr lang="cs-CZ" sz="3200" dirty="0" err="1" smtClean="0">
                <a:hlinkClick r:id="rId2"/>
              </a:rPr>
              <a:t>cz</a:t>
            </a:r>
            <a:r>
              <a:rPr lang="cs-CZ" sz="3200" dirty="0" smtClean="0">
                <a:hlinkClick r:id="rId2"/>
              </a:rPr>
              <a:t>/studenti/poslechy</a:t>
            </a: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2800" dirty="0" err="1" smtClean="0"/>
              <a:t>Retell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end</a:t>
            </a:r>
            <a:r>
              <a:rPr lang="cs-CZ" sz="2800" dirty="0" smtClean="0"/>
              <a:t>, use: </a:t>
            </a:r>
            <a:r>
              <a:rPr lang="cs-CZ" sz="2800" dirty="0" err="1" smtClean="0"/>
              <a:t>cellar</a:t>
            </a:r>
            <a:r>
              <a:rPr lang="cs-CZ" sz="2800" dirty="0" smtClean="0"/>
              <a:t>, </a:t>
            </a:r>
            <a:r>
              <a:rPr lang="cs-CZ" sz="2800" dirty="0" err="1" smtClean="0"/>
              <a:t>axe</a:t>
            </a:r>
            <a:r>
              <a:rPr lang="cs-CZ" sz="2800" dirty="0" smtClean="0"/>
              <a:t>, </a:t>
            </a:r>
            <a:r>
              <a:rPr lang="cs-CZ" sz="2800" dirty="0" err="1" smtClean="0"/>
              <a:t>wife</a:t>
            </a:r>
            <a:r>
              <a:rPr lang="cs-CZ" sz="2800" dirty="0" smtClean="0"/>
              <a:t>, </a:t>
            </a:r>
            <a:r>
              <a:rPr lang="cs-CZ" sz="2800" dirty="0" err="1" smtClean="0"/>
              <a:t>hide</a:t>
            </a:r>
            <a:r>
              <a:rPr lang="cs-CZ" sz="2800" dirty="0" smtClean="0"/>
              <a:t>, </a:t>
            </a:r>
            <a:r>
              <a:rPr lang="cs-CZ" sz="2800" dirty="0" err="1" smtClean="0"/>
              <a:t>wall</a:t>
            </a:r>
            <a:r>
              <a:rPr lang="cs-CZ" sz="2800" dirty="0" smtClean="0"/>
              <a:t>, </a:t>
            </a:r>
            <a:r>
              <a:rPr lang="cs-CZ" sz="2800" dirty="0" err="1" smtClean="0"/>
              <a:t>the</a:t>
            </a:r>
            <a:r>
              <a:rPr lang="cs-CZ" sz="2800" dirty="0" smtClean="0"/>
              <a:t> police, </a:t>
            </a:r>
            <a:r>
              <a:rPr lang="cs-CZ" sz="2800" dirty="0" err="1" smtClean="0"/>
              <a:t>search</a:t>
            </a:r>
            <a:r>
              <a:rPr lang="cs-CZ" sz="2800" dirty="0" smtClean="0"/>
              <a:t>, </a:t>
            </a:r>
            <a:r>
              <a:rPr lang="cs-CZ" sz="2800" dirty="0" err="1" smtClean="0"/>
              <a:t>knock</a:t>
            </a:r>
            <a:r>
              <a:rPr lang="cs-CZ" sz="2800" dirty="0" smtClean="0"/>
              <a:t>, </a:t>
            </a:r>
            <a:r>
              <a:rPr lang="cs-CZ" sz="2800" dirty="0" err="1" smtClean="0"/>
              <a:t>scream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pain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horror, </a:t>
            </a:r>
            <a:r>
              <a:rPr lang="cs-CZ" sz="2800" dirty="0" err="1" smtClean="0"/>
              <a:t>gallows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makes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story </a:t>
            </a:r>
            <a:r>
              <a:rPr lang="cs-CZ" sz="3200" dirty="0" err="1" smtClean="0"/>
              <a:t>scary</a:t>
            </a:r>
            <a:r>
              <a:rPr lang="cs-CZ" sz="3200" dirty="0" smtClean="0"/>
              <a:t>?</a:t>
            </a:r>
          </a:p>
          <a:p>
            <a:endParaRPr lang="cs-CZ" dirty="0"/>
          </a:p>
        </p:txBody>
      </p:sp>
      <p:pic>
        <p:nvPicPr>
          <p:cNvPr id="4" name="Obrázek 3" descr="MR9002382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2" y="4869160"/>
            <a:ext cx="914400" cy="91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AND MANY MORE WORTH READING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Cask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Amontillado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Fall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House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Usher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Pit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Pendulum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Tell-</a:t>
            </a:r>
            <a:r>
              <a:rPr lang="cs-CZ" dirty="0" err="1" smtClean="0"/>
              <a:t>Tale</a:t>
            </a:r>
            <a:r>
              <a:rPr lang="cs-CZ" dirty="0" smtClean="0"/>
              <a:t> </a:t>
            </a:r>
            <a:r>
              <a:rPr lang="cs-CZ" dirty="0" err="1" smtClean="0"/>
              <a:t>Heart</a:t>
            </a:r>
            <a:endParaRPr lang="cs-CZ" dirty="0" smtClean="0"/>
          </a:p>
          <a:p>
            <a:r>
              <a:rPr lang="cs-CZ" dirty="0" err="1" smtClean="0"/>
              <a:t>Berenice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READ, LISTEN AND TAKE NOTES ON</a:t>
            </a:r>
            <a:endParaRPr lang="cs-CZ" dirty="0" smtClean="0"/>
          </a:p>
          <a:p>
            <a:pPr>
              <a:buNone/>
            </a:pPr>
            <a:r>
              <a:rPr lang="cs-CZ" i="1" dirty="0" smtClean="0">
                <a:hlinkClick r:id="rId2"/>
              </a:rPr>
              <a:t>http://www.</a:t>
            </a:r>
            <a:r>
              <a:rPr lang="cs-CZ" i="1" dirty="0" err="1" smtClean="0">
                <a:hlinkClick r:id="rId2"/>
              </a:rPr>
              <a:t>helpforenglish.cz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article</a:t>
            </a:r>
            <a:r>
              <a:rPr lang="cs-CZ" i="1" dirty="0" smtClean="0">
                <a:hlinkClick r:id="rId2"/>
              </a:rPr>
              <a:t>/2006092101-</a:t>
            </a:r>
            <a:r>
              <a:rPr lang="cs-CZ" i="1" dirty="0" err="1" smtClean="0">
                <a:hlinkClick r:id="rId2"/>
              </a:rPr>
              <a:t>edgar</a:t>
            </a:r>
            <a:r>
              <a:rPr lang="cs-CZ" i="1" dirty="0" smtClean="0">
                <a:hlinkClick r:id="rId2"/>
              </a:rPr>
              <a:t>-</a:t>
            </a:r>
            <a:r>
              <a:rPr lang="cs-CZ" i="1" dirty="0" err="1" smtClean="0">
                <a:hlinkClick r:id="rId2"/>
              </a:rPr>
              <a:t>allan</a:t>
            </a:r>
            <a:r>
              <a:rPr lang="cs-CZ" i="1" dirty="0" smtClean="0">
                <a:hlinkClick r:id="rId2"/>
              </a:rPr>
              <a:t>-</a:t>
            </a:r>
            <a:r>
              <a:rPr lang="cs-CZ" i="1" dirty="0" err="1" smtClean="0">
                <a:hlinkClick r:id="rId2"/>
              </a:rPr>
              <a:t>poe</a:t>
            </a:r>
            <a:r>
              <a:rPr lang="cs-CZ" i="1" dirty="0" smtClean="0">
                <a:hlinkClick r:id="rId2"/>
              </a:rPr>
              <a:t>-</a:t>
            </a:r>
            <a:r>
              <a:rPr lang="cs-CZ" i="1" dirty="0" err="1" smtClean="0">
                <a:hlinkClick r:id="rId2"/>
              </a:rPr>
              <a:t>the</a:t>
            </a:r>
            <a:r>
              <a:rPr lang="cs-CZ" i="1" dirty="0" smtClean="0">
                <a:hlinkClick r:id="rId2"/>
              </a:rPr>
              <a:t>-tell-</a:t>
            </a:r>
            <a:r>
              <a:rPr lang="cs-CZ" i="1" dirty="0" err="1" smtClean="0">
                <a:hlinkClick r:id="rId2"/>
              </a:rPr>
              <a:t>tale</a:t>
            </a:r>
            <a:r>
              <a:rPr lang="cs-CZ" i="1" dirty="0" smtClean="0">
                <a:hlinkClick r:id="rId2"/>
              </a:rPr>
              <a:t>-</a:t>
            </a:r>
            <a:r>
              <a:rPr lang="cs-CZ" i="1" dirty="0" err="1" smtClean="0">
                <a:hlinkClick r:id="rId2"/>
              </a:rPr>
              <a:t>heart</a:t>
            </a:r>
            <a:endParaRPr lang="cs-CZ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+mn-lt"/>
              </a:rPr>
              <a:t>THE MURDERS IN THE RUE MORGUE</a:t>
            </a:r>
            <a:endParaRPr lang="cs-CZ" sz="32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detective</a:t>
            </a:r>
            <a:r>
              <a:rPr lang="cs-CZ" dirty="0" smtClean="0"/>
              <a:t> story</a:t>
            </a:r>
          </a:p>
          <a:p>
            <a:r>
              <a:rPr lang="cs-CZ" dirty="0" err="1" smtClean="0"/>
              <a:t>locked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r>
              <a:rPr lang="cs-CZ" dirty="0" smtClean="0"/>
              <a:t> </a:t>
            </a:r>
            <a:r>
              <a:rPr lang="cs-CZ" dirty="0" err="1" smtClean="0"/>
              <a:t>mystery</a:t>
            </a:r>
            <a:endParaRPr lang="cs-CZ" dirty="0" smtClean="0"/>
          </a:p>
          <a:p>
            <a:r>
              <a:rPr lang="cs-CZ" dirty="0" err="1" smtClean="0"/>
              <a:t>brilliant</a:t>
            </a:r>
            <a:r>
              <a:rPr lang="cs-CZ" dirty="0" smtClean="0"/>
              <a:t> </a:t>
            </a:r>
            <a:r>
              <a:rPr lang="cs-CZ" dirty="0" err="1" smtClean="0"/>
              <a:t>detective</a:t>
            </a:r>
            <a:r>
              <a:rPr lang="cs-CZ" dirty="0" smtClean="0"/>
              <a:t> Auguste </a:t>
            </a:r>
            <a:r>
              <a:rPr lang="cs-CZ" dirty="0" err="1" smtClean="0"/>
              <a:t>Dupin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his </a:t>
            </a:r>
            <a:r>
              <a:rPr lang="cs-CZ" dirty="0" err="1" smtClean="0"/>
              <a:t>slow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(</a:t>
            </a:r>
            <a:r>
              <a:rPr lang="cs-CZ" dirty="0" err="1" smtClean="0"/>
              <a:t>narrator</a:t>
            </a:r>
            <a:r>
              <a:rPr lang="cs-CZ" dirty="0" smtClean="0"/>
              <a:t>) – </a:t>
            </a:r>
            <a:r>
              <a:rPr lang="cs-CZ" dirty="0" err="1" smtClean="0"/>
              <a:t>copied</a:t>
            </a:r>
            <a:r>
              <a:rPr lang="cs-CZ" dirty="0" smtClean="0"/>
              <a:t> by </a:t>
            </a:r>
            <a:r>
              <a:rPr lang="cs-CZ" dirty="0" err="1" smtClean="0"/>
              <a:t>A</a:t>
            </a:r>
            <a:r>
              <a:rPr lang="cs-CZ" dirty="0" smtClean="0"/>
              <a:t>.</a:t>
            </a:r>
            <a:r>
              <a:rPr lang="cs-CZ" dirty="0" err="1" smtClean="0"/>
              <a:t>C.Doyle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A</a:t>
            </a:r>
            <a:r>
              <a:rPr lang="cs-CZ" dirty="0" smtClean="0"/>
              <a:t>.</a:t>
            </a:r>
            <a:r>
              <a:rPr lang="cs-CZ" dirty="0" err="1" smtClean="0"/>
              <a:t>Christie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+mn-lt"/>
              </a:rPr>
              <a:t>THE RAVEN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READ THE ARTICLE,  ANSWER THE QUESTIONS, LISTEN TO THE POEM </a:t>
            </a:r>
            <a:r>
              <a:rPr lang="cs-CZ" i="1" dirty="0" smtClean="0">
                <a:hlinkClick r:id="rId2"/>
              </a:rPr>
              <a:t>http</a:t>
            </a:r>
            <a:r>
              <a:rPr lang="cs-CZ" i="1" dirty="0" smtClean="0">
                <a:hlinkClick r:id="rId2"/>
              </a:rPr>
              <a:t>://www.helpforenglish.cz/article/2006070901-edgar-allan-poe-the-raven</a:t>
            </a:r>
            <a:endParaRPr lang="cs-CZ" i="1" dirty="0" smtClean="0"/>
          </a:p>
          <a:p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Philosophy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Composition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audiobooktreasury.com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edgar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allan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poe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quiz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http://www.online-</a:t>
            </a:r>
            <a:r>
              <a:rPr lang="cs-CZ" dirty="0" err="1" smtClean="0">
                <a:hlinkClick r:id="rId3"/>
              </a:rPr>
              <a:t>literature.com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quiz.php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quizid</a:t>
            </a:r>
            <a:r>
              <a:rPr lang="cs-CZ" dirty="0" smtClean="0">
                <a:hlinkClick r:id="rId3"/>
              </a:rPr>
              <a:t>=875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79208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400" dirty="0" smtClean="0">
              <a:latin typeface="Calibri" pitchFamily="34" charset="0"/>
              <a:hlinkClick r:id="rId3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3:  AUTOR </a:t>
            </a:r>
            <a:r>
              <a:rPr lang="cs-CZ" sz="1400" dirty="0" smtClean="0"/>
              <a:t>NEUVEDEN. </a:t>
            </a:r>
            <a:r>
              <a:rPr lang="cs-CZ" sz="1400" i="1" dirty="0" err="1" smtClean="0"/>
              <a:t>en.wikipedia.org</a:t>
            </a:r>
            <a:r>
              <a:rPr lang="cs-CZ" sz="1400" dirty="0" smtClean="0"/>
              <a:t> [online]. [cit. 3.8.2013]. Dostupný na WWW: </a:t>
            </a:r>
            <a:r>
              <a:rPr lang="cs-CZ" sz="1400" dirty="0" smtClean="0">
                <a:hlinkClick r:id="rId4"/>
              </a:rPr>
              <a:t>https://</a:t>
            </a:r>
            <a:r>
              <a:rPr lang="cs-CZ" sz="1400" dirty="0" smtClean="0">
                <a:hlinkClick r:id="rId4"/>
              </a:rPr>
              <a:t>en.wikipedia.org/wiki/File:Edgar_Allan_Poe_Signature.svg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5, 7: </a:t>
            </a:r>
            <a:r>
              <a:rPr lang="en-US" sz="1400" dirty="0"/>
              <a:t>MEYER, </a:t>
            </a:r>
            <a:r>
              <a:rPr lang="en-US" sz="1400" dirty="0" err="1"/>
              <a:t>Jacy</a:t>
            </a:r>
            <a:r>
              <a:rPr lang="en-US" sz="1400" dirty="0"/>
              <a:t>. </a:t>
            </a:r>
            <a:r>
              <a:rPr lang="en-US" sz="1400" i="1" dirty="0"/>
              <a:t>A Battle with Demons</a:t>
            </a:r>
            <a:r>
              <a:rPr lang="en-US" sz="1400" dirty="0"/>
              <a:t> [online]. [cit. 3.8.2013].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5"/>
              </a:rPr>
              <a:t>http://www.bridge-online.cz/aitom/upload/maturita/temata/poe.pdf</a:t>
            </a:r>
            <a:endParaRPr lang="cs-CZ" sz="1400" dirty="0"/>
          </a:p>
          <a:p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8:  </a:t>
            </a:r>
            <a:r>
              <a:rPr lang="en-US" sz="1400" dirty="0" smtClean="0"/>
              <a:t>AUTOR </a:t>
            </a:r>
            <a:r>
              <a:rPr lang="en-US" sz="1400" dirty="0"/>
              <a:t>NEUVEDEN. </a:t>
            </a:r>
            <a:r>
              <a:rPr lang="en-US" sz="1400" i="1" dirty="0"/>
              <a:t>The end of E. A. Poe's story "The Black Cat"</a:t>
            </a:r>
            <a:r>
              <a:rPr lang="en-US" sz="1400" dirty="0"/>
              <a:t> [online]. [cit. 5.8.2013].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6"/>
              </a:rPr>
              <a:t>http://</a:t>
            </a:r>
            <a:r>
              <a:rPr lang="en-US" sz="1400" dirty="0" smtClean="0">
                <a:hlinkClick r:id="rId6"/>
              </a:rPr>
              <a:t>www.bridge-online.cz/studenti/poslechy</a:t>
            </a:r>
            <a:endParaRPr lang="cs-CZ" sz="1400" dirty="0" smtClean="0"/>
          </a:p>
          <a:p>
            <a:r>
              <a:rPr lang="en-US" sz="1400" dirty="0" smtClean="0"/>
              <a:t>  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10: </a:t>
            </a:r>
            <a:r>
              <a:rPr lang="en-US" sz="1400" dirty="0" smtClean="0"/>
              <a:t>VÍT</a:t>
            </a:r>
            <a:r>
              <a:rPr lang="en-US" sz="1400" dirty="0" smtClean="0"/>
              <a:t>, </a:t>
            </a:r>
            <a:r>
              <a:rPr lang="en-US" sz="1400" dirty="0" err="1" smtClean="0"/>
              <a:t>Marek</a:t>
            </a:r>
            <a:r>
              <a:rPr lang="en-US" sz="1400" dirty="0" smtClean="0"/>
              <a:t>. </a:t>
            </a:r>
            <a:r>
              <a:rPr lang="en-US" sz="1400" i="1" dirty="0" smtClean="0"/>
              <a:t>The Tell-Tale Heart</a:t>
            </a:r>
            <a:r>
              <a:rPr lang="en-US" sz="1400" dirty="0" smtClean="0"/>
              <a:t> [online]. [cit. 3.8.2013].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7"/>
              </a:rPr>
              <a:t>http://www.helpforenglish.cz/article/2006092101-edgar-allan-poe-the-tell-tale-heart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12: VÍT</a:t>
            </a:r>
            <a:r>
              <a:rPr lang="cs-CZ" sz="1400" dirty="0" smtClean="0"/>
              <a:t>, Marek.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Raven</a:t>
            </a:r>
            <a:r>
              <a:rPr lang="cs-CZ" sz="1400" dirty="0" smtClean="0"/>
              <a:t> [online]. [cit. 3.8.2013]. Dostupný na WWW: </a:t>
            </a:r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helpforenglish.cz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article</a:t>
            </a:r>
            <a:r>
              <a:rPr lang="cs-CZ" sz="1400" dirty="0" smtClean="0">
                <a:hlinkClick r:id="rId8"/>
              </a:rPr>
              <a:t>/2006070901-</a:t>
            </a:r>
            <a:r>
              <a:rPr lang="cs-CZ" sz="1400" dirty="0" err="1" smtClean="0">
                <a:hlinkClick r:id="rId8"/>
              </a:rPr>
              <a:t>edgar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allan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poe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the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raven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8: Obrázek </a:t>
            </a:r>
            <a:r>
              <a:rPr lang="cs-CZ" sz="1400" dirty="0" smtClean="0"/>
              <a:t>z galerie MS </a:t>
            </a:r>
            <a:r>
              <a:rPr lang="cs-CZ" sz="1400" dirty="0" smtClean="0"/>
              <a:t>Office</a:t>
            </a:r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 </a:t>
            </a:r>
            <a:r>
              <a:rPr lang="en-US" sz="1400" dirty="0" smtClean="0"/>
              <a:t> </a:t>
            </a:r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451</TotalTime>
  <Words>500</Words>
  <Application>Microsoft Office PowerPoint</Application>
  <PresentationFormat>Předvádění na obrazovce (4:3)</PresentationFormat>
  <Paragraphs>107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Původ</vt:lpstr>
      <vt:lpstr>Prezentace aplikace PowerPoint</vt:lpstr>
      <vt:lpstr>ANOTACE</vt:lpstr>
      <vt:lpstr> EDGAR  ALLAN POE</vt:lpstr>
      <vt:lpstr>Prezentace aplikace PowerPoint</vt:lpstr>
      <vt:lpstr>BIOGRAPHY http://www.bridge-online.cz/aitom/upload/maturita/temata/poe.pdf </vt:lpstr>
      <vt:lpstr>STORIES OF MYSTERY AND HORROR</vt:lpstr>
      <vt:lpstr>THE BLACK CAT</vt:lpstr>
      <vt:lpstr>THE BLACK CAT</vt:lpstr>
      <vt:lpstr>AND MANY MORE WORTH READING</vt:lpstr>
      <vt:lpstr>Prezentace aplikace PowerPoint</vt:lpstr>
      <vt:lpstr>THE MURDERS IN THE RUE MORGUE</vt:lpstr>
      <vt:lpstr>THE RAVEN</vt:lpstr>
      <vt:lpstr>TEST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</dc:creator>
  <cp:lastModifiedBy>Marcela Tichotová</cp:lastModifiedBy>
  <cp:revision>55</cp:revision>
  <dcterms:created xsi:type="dcterms:W3CDTF">2013-07-26T11:52:12Z</dcterms:created>
  <dcterms:modified xsi:type="dcterms:W3CDTF">2013-08-05T08:49:32Z</dcterms:modified>
</cp:coreProperties>
</file>