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78" r:id="rId2"/>
    <p:sldId id="279" r:id="rId3"/>
    <p:sldId id="256" r:id="rId4"/>
    <p:sldId id="259" r:id="rId5"/>
    <p:sldId id="268" r:id="rId6"/>
    <p:sldId id="270" r:id="rId7"/>
    <p:sldId id="271" r:id="rId8"/>
    <p:sldId id="267" r:id="rId9"/>
    <p:sldId id="273" r:id="rId10"/>
    <p:sldId id="263" r:id="rId11"/>
    <p:sldId id="281" r:id="rId12"/>
    <p:sldId id="277" r:id="rId13"/>
    <p:sldId id="284" r:id="rId14"/>
    <p:sldId id="282" r:id="rId15"/>
    <p:sldId id="28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57FAC7-6BE9-41DD-9A98-126EEEB3E9CC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5259EE-CDD1-4F6B-B937-85749AE11F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46602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CFA5EFA-0DE7-41CA-830F-675A632F7C5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514AC78-0609-48F2-AD79-A6DA35BA2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CFA5EFA-0DE7-41CA-830F-675A632F7C5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514AC78-0609-48F2-AD79-A6DA35BA2C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CFA5EFA-0DE7-41CA-830F-675A632F7C5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514AC78-0609-48F2-AD79-A6DA35BA2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A5EFA-0DE7-41CA-830F-675A632F7C5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4AC78-0609-48F2-AD79-A6DA35BA2C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A5EFA-0DE7-41CA-830F-675A632F7C5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4AC78-0609-48F2-AD79-A6DA35BA2C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CFA5EFA-0DE7-41CA-830F-675A632F7C5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514AC78-0609-48F2-AD79-A6DA35BA2C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A5EFA-0DE7-41CA-830F-675A632F7C5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4AC78-0609-48F2-AD79-A6DA35BA2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CFA5EFA-0DE7-41CA-830F-675A632F7C5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514AC78-0609-48F2-AD79-A6DA35BA2C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CFA5EFA-0DE7-41CA-830F-675A632F7C5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514AC78-0609-48F2-AD79-A6DA35BA2C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A5EFA-0DE7-41CA-830F-675A632F7C5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4AC78-0609-48F2-AD79-A6DA35BA2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A5EFA-0DE7-41CA-830F-675A632F7C5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4AC78-0609-48F2-AD79-A6DA35BA2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CFA5EFA-0DE7-41CA-830F-675A632F7C5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514AC78-0609-48F2-AD79-A6DA35BA2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freedictionary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12" Type="http://schemas.openxmlformats.org/officeDocument/2006/relationships/image" Target="../media/image14.gi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11" Type="http://schemas.openxmlformats.org/officeDocument/2006/relationships/image" Target="../media/image13.gif"/><Relationship Id="rId5" Type="http://schemas.openxmlformats.org/officeDocument/2006/relationships/image" Target="../media/image7.jpeg"/><Relationship Id="rId10" Type="http://schemas.openxmlformats.org/officeDocument/2006/relationships/image" Target="../media/image12.gif"/><Relationship Id="rId4" Type="http://schemas.openxmlformats.org/officeDocument/2006/relationships/image" Target="../media/image6.jpeg"/><Relationship Id="rId9" Type="http://schemas.openxmlformats.org/officeDocument/2006/relationships/image" Target="../media/image11.gi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hefreedictionary.com/" TargetMode="Externa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highwaycodetest.co.uk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to.gov.on.ca/english/dandv/driver/handbook/section3.1.0.shtm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highwaycodetest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4151284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Tichotová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VY_32_INOVACE_04A_16_CAR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ACCIDENTS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Situace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22.8. 2013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lvl="0"/>
            <a:endParaRPr lang="cs-CZ" sz="1400" dirty="0" smtClean="0"/>
          </a:p>
          <a:p>
            <a:pPr lvl="0"/>
            <a:r>
              <a:rPr lang="cs-CZ" sz="1400" dirty="0" smtClean="0">
                <a:latin typeface="Calibri" pitchFamily="34" charset="0"/>
              </a:rPr>
              <a:t>Cílem této prezentace je  zopakovat  již známou slovní zásobu a fráze a dále seznámit žáky s novou slovní zásobou potřebnou pro popis dopravní situace a nehody. </a:t>
            </a:r>
            <a:endParaRPr lang="cs-CZ" sz="1400" dirty="0" smtClean="0">
              <a:solidFill>
                <a:prstClr val="black"/>
              </a:solidFill>
              <a:latin typeface="Calibri" pitchFamily="34" charset="0"/>
            </a:endParaRP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Slide 4,6,8: Jsou určeny k obohacení slovní zásoby k tématu. Žáci pracují v online prostředí (</a:t>
            </a:r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thefreedictionary.com</a:t>
            </a:r>
            <a:r>
              <a:rPr lang="cs-CZ" sz="1400" dirty="0" smtClean="0"/>
              <a:t>)</a:t>
            </a:r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. Procvičují slovní zásobu a vyhledávají informace potřebné k plnění úkolů. Svá řešení zapisují na interaktivní tabuli digitálním perem.</a:t>
            </a: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Slide 7: Procvičení slovní zásoby formou soutěže.</a:t>
            </a: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Slide 10: Je zaměřen na gramatiku, která je pro danou situaci vhodná.</a:t>
            </a: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Slide 11,12: Procvičení slovní zásoby ústně a písemně. </a:t>
            </a: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Součástí materiálu jsou i správná řešení.</a:t>
            </a: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Materiál je určen k interaktivní výuce.</a:t>
            </a:r>
          </a:p>
          <a:p>
            <a:endParaRPr lang="cs-CZ" sz="1400" dirty="0" smtClean="0"/>
          </a:p>
          <a:p>
            <a:pPr lvl="0"/>
            <a:endParaRPr lang="cs-CZ" sz="1400" dirty="0" smtClean="0">
              <a:solidFill>
                <a:prstClr val="black"/>
              </a:solidFill>
              <a:latin typeface="Calibri" pitchFamily="34" charset="0"/>
            </a:endParaRPr>
          </a:p>
          <a:p>
            <a:pPr lvl="0"/>
            <a:endParaRPr lang="cs-CZ" sz="1400" dirty="0" smtClean="0">
              <a:solidFill>
                <a:prstClr val="black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CAR ACCIDENTS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94122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ROAD SIGNS – TRY TO DRAW THESE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8229600" cy="52565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		MAXIMUM SPEED </a:t>
            </a:r>
          </a:p>
          <a:p>
            <a:pPr>
              <a:buNone/>
            </a:pPr>
            <a:r>
              <a:rPr lang="cs-CZ" dirty="0" smtClean="0"/>
              <a:t>          JUNCTION</a:t>
            </a:r>
          </a:p>
          <a:p>
            <a:pPr>
              <a:buNone/>
            </a:pPr>
            <a:r>
              <a:rPr lang="cs-CZ" dirty="0" smtClean="0"/>
              <a:t>					NO WAITING</a:t>
            </a:r>
          </a:p>
          <a:p>
            <a:pPr>
              <a:buNone/>
            </a:pPr>
            <a:r>
              <a:rPr lang="cs-CZ" dirty="0" smtClean="0"/>
              <a:t>NO STOPPING</a:t>
            </a:r>
          </a:p>
          <a:p>
            <a:pPr>
              <a:buNone/>
            </a:pPr>
            <a:r>
              <a:rPr lang="cs-CZ" dirty="0" smtClean="0"/>
              <a:t>				ONE-WAY TRAFFIC</a:t>
            </a:r>
          </a:p>
          <a:p>
            <a:pPr>
              <a:buNone/>
            </a:pPr>
            <a:r>
              <a:rPr lang="cs-CZ" dirty="0" smtClean="0"/>
              <a:t>NO OVERTAKING</a:t>
            </a:r>
          </a:p>
          <a:p>
            <a:pPr>
              <a:buNone/>
            </a:pPr>
            <a:r>
              <a:rPr lang="cs-CZ" dirty="0" smtClean="0"/>
              <a:t>						NO U-TURNS</a:t>
            </a:r>
          </a:p>
          <a:p>
            <a:pPr>
              <a:buNone/>
            </a:pPr>
            <a:r>
              <a:rPr lang="cs-CZ" dirty="0" smtClean="0"/>
              <a:t>      GIVE WAY/YIELD</a:t>
            </a:r>
          </a:p>
          <a:p>
            <a:pPr>
              <a:buNone/>
            </a:pPr>
            <a:r>
              <a:rPr lang="cs-CZ" dirty="0" smtClean="0"/>
              <a:t>						  STOP AND GIVE WAY</a:t>
            </a:r>
          </a:p>
          <a:p>
            <a:pPr>
              <a:buNone/>
            </a:pPr>
            <a:r>
              <a:rPr lang="cs-CZ" dirty="0" smtClean="0"/>
              <a:t>NO ENTRY</a:t>
            </a:r>
          </a:p>
          <a:p>
            <a:pPr>
              <a:buNone/>
            </a:pPr>
            <a:r>
              <a:rPr lang="cs-CZ" dirty="0" smtClean="0"/>
              <a:t>				NO LEFT TURN </a:t>
            </a: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ROAD SIGNS – SOLUTION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556792"/>
            <a:ext cx="8229600" cy="504056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           MAXIMUM SPEED </a:t>
            </a:r>
          </a:p>
          <a:p>
            <a:pPr>
              <a:buNone/>
            </a:pPr>
            <a:r>
              <a:rPr lang="cs-CZ" dirty="0" smtClean="0"/>
              <a:t>          JUNCTION</a:t>
            </a:r>
          </a:p>
          <a:p>
            <a:pPr>
              <a:buNone/>
            </a:pPr>
            <a:r>
              <a:rPr lang="cs-CZ" dirty="0" smtClean="0"/>
              <a:t>					NO WAITING</a:t>
            </a:r>
          </a:p>
          <a:p>
            <a:pPr>
              <a:buNone/>
            </a:pPr>
            <a:r>
              <a:rPr lang="cs-CZ" dirty="0" smtClean="0"/>
              <a:t>NO STOPPING</a:t>
            </a:r>
          </a:p>
          <a:p>
            <a:pPr>
              <a:buNone/>
            </a:pPr>
            <a:r>
              <a:rPr lang="cs-CZ" dirty="0" smtClean="0"/>
              <a:t>				ONE-WAY TRAFFIC</a:t>
            </a:r>
          </a:p>
          <a:p>
            <a:pPr>
              <a:buNone/>
            </a:pPr>
            <a:r>
              <a:rPr lang="cs-CZ" dirty="0" smtClean="0"/>
              <a:t>NO OVERTAKING</a:t>
            </a:r>
          </a:p>
          <a:p>
            <a:pPr>
              <a:buNone/>
            </a:pPr>
            <a:r>
              <a:rPr lang="cs-CZ" dirty="0" smtClean="0"/>
              <a:t>						NO U-TURNS</a:t>
            </a:r>
          </a:p>
          <a:p>
            <a:pPr>
              <a:buNone/>
            </a:pPr>
            <a:r>
              <a:rPr lang="cs-CZ" dirty="0" smtClean="0"/>
              <a:t>      GIVE WAY/YIELD</a:t>
            </a:r>
          </a:p>
          <a:p>
            <a:pPr>
              <a:buNone/>
            </a:pPr>
            <a:r>
              <a:rPr lang="cs-CZ" dirty="0" smtClean="0"/>
              <a:t>						  STOP AND GIVE WAY</a:t>
            </a:r>
          </a:p>
          <a:p>
            <a:pPr>
              <a:buNone/>
            </a:pPr>
            <a:r>
              <a:rPr lang="cs-CZ" dirty="0" smtClean="0"/>
              <a:t>NO ENTRY</a:t>
            </a:r>
          </a:p>
          <a:p>
            <a:pPr>
              <a:buNone/>
            </a:pPr>
            <a:r>
              <a:rPr lang="cs-CZ" dirty="0" smtClean="0"/>
              <a:t>				NO LEFT TURN </a:t>
            </a:r>
          </a:p>
          <a:p>
            <a:endParaRPr lang="cs-CZ" dirty="0"/>
          </a:p>
        </p:txBody>
      </p:sp>
      <p:pic>
        <p:nvPicPr>
          <p:cNvPr id="5" name="Zástupný symbol pro obsah 4" descr="120px-Vienna_convention_sign_B1_svg.png"/>
          <p:cNvPicPr>
            <a:picLocks noGrp="1" noChangeAspect="1"/>
          </p:cNvPicPr>
          <p:nvPr>
            <p:ph sz="half" idx="4294967295"/>
          </p:nvPr>
        </p:nvPicPr>
        <p:blipFill>
          <a:blip r:embed="rId2" cstate="print"/>
          <a:stretch>
            <a:fillRect/>
          </a:stretch>
        </p:blipFill>
        <p:spPr>
          <a:xfrm>
            <a:off x="467544" y="4797152"/>
            <a:ext cx="492125" cy="434975"/>
          </a:xfrm>
        </p:spPr>
      </p:pic>
      <p:pic>
        <p:nvPicPr>
          <p:cNvPr id="1026" name="Picture 2" descr="C:\Users\Standa\Pictures\MH90043198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1412776"/>
            <a:ext cx="619125" cy="619125"/>
          </a:xfrm>
          <a:prstGeom prst="rect">
            <a:avLst/>
          </a:prstGeom>
          <a:noFill/>
        </p:spPr>
      </p:pic>
      <p:pic>
        <p:nvPicPr>
          <p:cNvPr id="1028" name="Picture 4" descr="C:\Users\Standa\Pictures\3-1-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5085184"/>
            <a:ext cx="1381760" cy="642112"/>
          </a:xfrm>
          <a:prstGeom prst="rect">
            <a:avLst/>
          </a:prstGeom>
          <a:noFill/>
        </p:spPr>
      </p:pic>
      <p:pic>
        <p:nvPicPr>
          <p:cNvPr id="1029" name="Picture 5" descr="C:\Users\Standa\Pictures\3-1-8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6093296"/>
            <a:ext cx="949960" cy="430276"/>
          </a:xfrm>
          <a:prstGeom prst="rect">
            <a:avLst/>
          </a:prstGeom>
          <a:noFill/>
        </p:spPr>
      </p:pic>
      <p:pic>
        <p:nvPicPr>
          <p:cNvPr id="1030" name="Picture 6" descr="C:\Users\Standa\Pictures\3-1-1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08104" y="5949280"/>
            <a:ext cx="1295400" cy="586740"/>
          </a:xfrm>
          <a:prstGeom prst="rect">
            <a:avLst/>
          </a:prstGeom>
          <a:noFill/>
        </p:spPr>
      </p:pic>
      <p:pic>
        <p:nvPicPr>
          <p:cNvPr id="1031" name="Picture 7" descr="C:\Users\Standa\Pictures\MB900432013 (1)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552" y="1844824"/>
            <a:ext cx="603504" cy="603504"/>
          </a:xfrm>
          <a:prstGeom prst="rect">
            <a:avLst/>
          </a:prstGeom>
          <a:noFill/>
        </p:spPr>
      </p:pic>
      <p:pic>
        <p:nvPicPr>
          <p:cNvPr id="1032" name="Picture 8" descr="C:\Users\Standa\Pictures\no-overtaking.gi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059832" y="3861048"/>
            <a:ext cx="552450" cy="542925"/>
          </a:xfrm>
          <a:prstGeom prst="rect">
            <a:avLst/>
          </a:prstGeom>
          <a:noFill/>
        </p:spPr>
      </p:pic>
      <p:pic>
        <p:nvPicPr>
          <p:cNvPr id="1033" name="Picture 9" descr="C:\Users\Standa\Pictures\no-stopping.gi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771800" y="2780928"/>
            <a:ext cx="571500" cy="571500"/>
          </a:xfrm>
          <a:prstGeom prst="rect">
            <a:avLst/>
          </a:prstGeom>
          <a:noFill/>
        </p:spPr>
      </p:pic>
      <p:pic>
        <p:nvPicPr>
          <p:cNvPr id="1034" name="Picture 10" descr="C:\Users\Standa\Pictures\no-waiting.gi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300192" y="2492896"/>
            <a:ext cx="571500" cy="571500"/>
          </a:xfrm>
          <a:prstGeom prst="rect">
            <a:avLst/>
          </a:prstGeom>
          <a:noFill/>
        </p:spPr>
      </p:pic>
      <p:pic>
        <p:nvPicPr>
          <p:cNvPr id="1035" name="Picture 11" descr="C:\Users\Standa\Pictures\no-uturns.gi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308304" y="4293096"/>
            <a:ext cx="542925" cy="552450"/>
          </a:xfrm>
          <a:prstGeom prst="rect">
            <a:avLst/>
          </a:prstGeom>
          <a:noFill/>
        </p:spPr>
      </p:pic>
      <p:pic>
        <p:nvPicPr>
          <p:cNvPr id="1036" name="Picture 12" descr="C:\Users\Standa\Pictures\oneway.gi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084168" y="3356992"/>
            <a:ext cx="428625" cy="600075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USEFUL VOCABULARY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57200" y="2174874"/>
            <a:ext cx="4040188" cy="449448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LOSE CONTROL OF THE CAR</a:t>
            </a:r>
          </a:p>
          <a:p>
            <a:r>
              <a:rPr lang="cs-CZ" dirty="0" smtClean="0"/>
              <a:t>BRAKE HARD, SLAM ON THE BRAKES (TO AVOID…)</a:t>
            </a:r>
          </a:p>
          <a:p>
            <a:r>
              <a:rPr lang="cs-CZ" dirty="0" smtClean="0"/>
              <a:t>SOUND YOUR HORN</a:t>
            </a:r>
          </a:p>
          <a:p>
            <a:r>
              <a:rPr lang="cs-CZ" dirty="0" smtClean="0"/>
              <a:t>COLLIDE WITH</a:t>
            </a:r>
          </a:p>
          <a:p>
            <a:r>
              <a:rPr lang="cs-CZ" dirty="0" smtClean="0"/>
              <a:t>REVERSE</a:t>
            </a:r>
          </a:p>
          <a:p>
            <a:r>
              <a:rPr lang="cs-CZ" dirty="0" smtClean="0"/>
              <a:t>BREAK THE WINDSCREEN</a:t>
            </a:r>
          </a:p>
          <a:p>
            <a:r>
              <a:rPr lang="cs-CZ" dirty="0" smtClean="0"/>
              <a:t>PUNCTURE A TYRE</a:t>
            </a:r>
          </a:p>
          <a:p>
            <a:r>
              <a:rPr lang="cs-CZ" dirty="0" smtClean="0"/>
              <a:t>JUMP THE LIGHTS</a:t>
            </a:r>
          </a:p>
          <a:p>
            <a:r>
              <a:rPr lang="cs-CZ" dirty="0" smtClean="0"/>
              <a:t>OBSERVE THE SPEED LIMIT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4"/>
            <a:ext cx="4041775" cy="4422477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SLOW DOWN</a:t>
            </a:r>
          </a:p>
          <a:p>
            <a:r>
              <a:rPr lang="cs-CZ" dirty="0" smtClean="0"/>
              <a:t>SPEED UP</a:t>
            </a:r>
          </a:p>
          <a:p>
            <a:r>
              <a:rPr lang="cs-CZ" dirty="0" smtClean="0"/>
              <a:t>REDUCE SPEED</a:t>
            </a:r>
          </a:p>
          <a:p>
            <a:r>
              <a:rPr lang="cs-CZ" dirty="0" smtClean="0"/>
              <a:t>EXCEED THE SPEED LIMIT</a:t>
            </a:r>
          </a:p>
          <a:p>
            <a:r>
              <a:rPr lang="cs-CZ" dirty="0" smtClean="0"/>
              <a:t>SWERVE  (TO AVOID…)</a:t>
            </a:r>
          </a:p>
          <a:p>
            <a:r>
              <a:rPr lang="cs-CZ" dirty="0" smtClean="0"/>
              <a:t>KNOCK DOWN</a:t>
            </a:r>
          </a:p>
          <a:p>
            <a:r>
              <a:rPr lang="cs-CZ" dirty="0" smtClean="0"/>
              <a:t>INDICATE LEFT/RIGHT</a:t>
            </a:r>
          </a:p>
          <a:p>
            <a:r>
              <a:rPr lang="cs-CZ" dirty="0" smtClean="0"/>
              <a:t>SKID</a:t>
            </a:r>
          </a:p>
          <a:p>
            <a:r>
              <a:rPr lang="cs-CZ" dirty="0" smtClean="0"/>
              <a:t>CRASH INTO (A CRASH BARRIER)</a:t>
            </a:r>
          </a:p>
          <a:p>
            <a:r>
              <a:rPr lang="cs-CZ" dirty="0" smtClean="0"/>
              <a:t>RUN  OVER</a:t>
            </a:r>
          </a:p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>
          <a:xfrm>
            <a:off x="323528" y="1124744"/>
            <a:ext cx="8568952" cy="936103"/>
          </a:xfrm>
        </p:spPr>
        <p:txBody>
          <a:bodyPr>
            <a:normAutofit fontScale="62500" lnSpcReduction="20000"/>
          </a:bodyPr>
          <a:lstStyle/>
          <a:p>
            <a:r>
              <a:rPr lang="cs-CZ" sz="2800" b="0" dirty="0" smtClean="0"/>
              <a:t>IF NECESSARY, USE </a:t>
            </a:r>
            <a:r>
              <a:rPr lang="cs-CZ" sz="2800" b="0" dirty="0" smtClean="0">
                <a:hlinkClick r:id="rId2"/>
              </a:rPr>
              <a:t>http://www.</a:t>
            </a:r>
            <a:r>
              <a:rPr lang="cs-CZ" sz="2800" b="0" dirty="0" err="1" smtClean="0">
                <a:hlinkClick r:id="rId2"/>
              </a:rPr>
              <a:t>thefreedictionary.com</a:t>
            </a:r>
            <a:r>
              <a:rPr lang="cs-CZ" sz="2800" b="0" dirty="0" smtClean="0"/>
              <a:t> TO LOOK UP THE UNKNOWN EXPRESSIONS</a:t>
            </a:r>
          </a:p>
          <a:p>
            <a:r>
              <a:rPr lang="cs-CZ" sz="2800" dirty="0" smtClean="0"/>
              <a:t> </a:t>
            </a:r>
            <a:endParaRPr lang="cs-CZ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GAME</a:t>
            </a:r>
            <a:endParaRPr lang="cs-CZ" sz="36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391703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endParaRPr lang="cs-CZ" sz="2000" dirty="0" smtClean="0"/>
          </a:p>
          <a:p>
            <a:r>
              <a:rPr lang="cs-CZ" sz="2000" dirty="0" smtClean="0"/>
              <a:t>DIVIDE INTO TWO TEAMS</a:t>
            </a:r>
          </a:p>
          <a:p>
            <a:r>
              <a:rPr lang="cs-CZ" sz="2000" dirty="0" smtClean="0"/>
              <a:t>MAKE UP SENTENCES TO TRANSLATE USING THE WORDS FROM THE PREVIOUS SLIDES </a:t>
            </a:r>
          </a:p>
          <a:p>
            <a:r>
              <a:rPr lang="cs-CZ" sz="2000" dirty="0" smtClean="0"/>
              <a:t>IF THEY SUCCEED TO TRANSLATE – A POINT FOR THEM</a:t>
            </a:r>
          </a:p>
          <a:p>
            <a:r>
              <a:rPr lang="cs-CZ" sz="2000" dirty="0" smtClean="0"/>
              <a:t>IF THEY DON´T AND YOUR TRANSLATION IS CORRECT – A POINT FOR YOU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244280" cy="499715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EXAMPLE: </a:t>
            </a:r>
          </a:p>
          <a:p>
            <a:pPr>
              <a:buNone/>
            </a:pPr>
            <a:r>
              <a:rPr lang="cs-CZ" i="1" dirty="0" smtClean="0"/>
              <a:t>Strhl řízení, aby zabránil srážce.</a:t>
            </a:r>
          </a:p>
          <a:p>
            <a:pPr>
              <a:buNone/>
            </a:pPr>
            <a:r>
              <a:rPr lang="cs-CZ" dirty="0" smtClean="0"/>
              <a:t>He </a:t>
            </a:r>
            <a:r>
              <a:rPr lang="cs-CZ" dirty="0" err="1" smtClean="0"/>
              <a:t>swerved</a:t>
            </a:r>
            <a:r>
              <a:rPr lang="cs-CZ" dirty="0" smtClean="0"/>
              <a:t> to </a:t>
            </a:r>
            <a:r>
              <a:rPr lang="cs-CZ" dirty="0" err="1" smtClean="0"/>
              <a:t>avoid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crash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i="1" dirty="0" smtClean="0"/>
              <a:t>Auto dostalo smyk na ledě.</a:t>
            </a:r>
          </a:p>
          <a:p>
            <a:pPr>
              <a:buNone/>
            </a:pPr>
            <a:r>
              <a:rPr lang="cs-CZ" dirty="0" err="1" smtClean="0"/>
              <a:t>The</a:t>
            </a:r>
            <a:r>
              <a:rPr lang="cs-CZ" dirty="0" smtClean="0"/>
              <a:t> car </a:t>
            </a:r>
            <a:r>
              <a:rPr lang="cs-CZ" dirty="0" err="1" smtClean="0"/>
              <a:t>skidded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ice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i="1" dirty="0" smtClean="0"/>
              <a:t>Cyklista ukázal doleva, ale odbočil doprava a byl sražen náklaďákem.</a:t>
            </a:r>
          </a:p>
          <a:p>
            <a:pPr>
              <a:buNone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cyclist</a:t>
            </a:r>
            <a:r>
              <a:rPr lang="cs-CZ" dirty="0" smtClean="0"/>
              <a:t> </a:t>
            </a:r>
            <a:r>
              <a:rPr lang="cs-CZ" dirty="0" err="1" smtClean="0"/>
              <a:t>indicated</a:t>
            </a:r>
            <a:r>
              <a:rPr lang="cs-CZ" dirty="0" smtClean="0"/>
              <a:t> </a:t>
            </a:r>
            <a:r>
              <a:rPr lang="cs-CZ" dirty="0" err="1" smtClean="0"/>
              <a:t>left</a:t>
            </a:r>
            <a:r>
              <a:rPr lang="cs-CZ" dirty="0" smtClean="0"/>
              <a:t> </a:t>
            </a:r>
            <a:r>
              <a:rPr lang="cs-CZ" dirty="0" err="1" smtClean="0"/>
              <a:t>but</a:t>
            </a:r>
            <a:r>
              <a:rPr lang="cs-CZ" dirty="0" smtClean="0"/>
              <a:t> </a:t>
            </a:r>
            <a:r>
              <a:rPr lang="cs-CZ" dirty="0" err="1" smtClean="0"/>
              <a:t>then</a:t>
            </a:r>
            <a:r>
              <a:rPr lang="cs-CZ" dirty="0" smtClean="0"/>
              <a:t> </a:t>
            </a:r>
            <a:r>
              <a:rPr lang="cs-CZ" dirty="0" err="1" smtClean="0"/>
              <a:t>turned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knocked</a:t>
            </a:r>
            <a:r>
              <a:rPr lang="cs-CZ" dirty="0" smtClean="0"/>
              <a:t> </a:t>
            </a:r>
            <a:r>
              <a:rPr lang="cs-CZ" dirty="0" err="1" smtClean="0"/>
              <a:t>down</a:t>
            </a:r>
            <a:r>
              <a:rPr lang="cs-CZ" dirty="0" smtClean="0"/>
              <a:t> by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lorry</a:t>
            </a:r>
            <a:r>
              <a:rPr lang="cs-CZ" dirty="0" smtClean="0"/>
              <a:t>.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19256" cy="1152128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MORE USEFUL VOCABULARY - </a:t>
            </a:r>
            <a:r>
              <a:rPr lang="cs-CZ" sz="3200" dirty="0" err="1" smtClean="0"/>
              <a:t>match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verbs</a:t>
            </a:r>
            <a:r>
              <a:rPr lang="cs-CZ" sz="3200" dirty="0" smtClean="0"/>
              <a:t> in A </a:t>
            </a:r>
            <a:r>
              <a:rPr lang="cs-CZ" sz="3200" dirty="0" err="1" smtClean="0"/>
              <a:t>with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expressions</a:t>
            </a:r>
            <a:r>
              <a:rPr lang="cs-CZ" sz="3200" dirty="0" smtClean="0"/>
              <a:t> in B, </a:t>
            </a:r>
            <a:r>
              <a:rPr lang="cs-CZ" sz="3200" dirty="0" err="1" smtClean="0"/>
              <a:t>explain</a:t>
            </a:r>
            <a:r>
              <a:rPr lang="cs-CZ" sz="3200" dirty="0" smtClean="0"/>
              <a:t> in </a:t>
            </a:r>
            <a:r>
              <a:rPr lang="cs-CZ" sz="3200" dirty="0" err="1" smtClean="0"/>
              <a:t>English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2174874"/>
            <a:ext cx="4040188" cy="435046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DRINK</a:t>
            </a:r>
          </a:p>
          <a:p>
            <a:r>
              <a:rPr lang="cs-CZ" dirty="0" smtClean="0"/>
              <a:t>FASTEN</a:t>
            </a:r>
          </a:p>
          <a:p>
            <a:r>
              <a:rPr lang="cs-CZ" dirty="0" smtClean="0"/>
              <a:t>HEAD-ON</a:t>
            </a:r>
          </a:p>
          <a:p>
            <a:r>
              <a:rPr lang="cs-CZ" dirty="0" smtClean="0"/>
              <a:t>CRASH</a:t>
            </a:r>
          </a:p>
          <a:p>
            <a:r>
              <a:rPr lang="cs-CZ" dirty="0" smtClean="0"/>
              <a:t>EMERGENCY</a:t>
            </a:r>
          </a:p>
          <a:p>
            <a:r>
              <a:rPr lang="cs-CZ" dirty="0" smtClean="0"/>
              <a:t>FIRE</a:t>
            </a:r>
          </a:p>
          <a:p>
            <a:r>
              <a:rPr lang="cs-CZ" dirty="0" smtClean="0"/>
              <a:t>SERIOUS</a:t>
            </a:r>
          </a:p>
          <a:p>
            <a:r>
              <a:rPr lang="cs-CZ" dirty="0" smtClean="0"/>
              <a:t>FIRST </a:t>
            </a:r>
          </a:p>
          <a:p>
            <a:r>
              <a:rPr lang="cs-CZ" dirty="0" smtClean="0"/>
              <a:t>MOUTH-TO-MOUTH</a:t>
            </a:r>
          </a:p>
          <a:p>
            <a:r>
              <a:rPr lang="cs-CZ" dirty="0" smtClean="0"/>
              <a:t>MAJOR/MINOR</a:t>
            </a:r>
          </a:p>
          <a:p>
            <a:r>
              <a:rPr lang="cs-CZ" dirty="0" smtClean="0"/>
              <a:t>CHEST</a:t>
            </a:r>
          </a:p>
          <a:p>
            <a:r>
              <a:rPr lang="cs-CZ" dirty="0" smtClean="0"/>
              <a:t>RECOVERY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5025" y="2174874"/>
            <a:ext cx="4041775" cy="4278461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YOUR SEAT BELT</a:t>
            </a:r>
          </a:p>
          <a:p>
            <a:r>
              <a:rPr lang="cs-CZ" dirty="0" smtClean="0"/>
              <a:t>INJURY</a:t>
            </a:r>
          </a:p>
          <a:p>
            <a:r>
              <a:rPr lang="cs-CZ" dirty="0" smtClean="0"/>
              <a:t>ROAD </a:t>
            </a:r>
          </a:p>
          <a:p>
            <a:r>
              <a:rPr lang="cs-CZ" dirty="0" smtClean="0"/>
              <a:t>COLLISION</a:t>
            </a:r>
          </a:p>
          <a:p>
            <a:r>
              <a:rPr lang="cs-CZ" dirty="0" smtClean="0"/>
              <a:t>BRIGADE</a:t>
            </a:r>
          </a:p>
          <a:p>
            <a:r>
              <a:rPr lang="cs-CZ" dirty="0" smtClean="0"/>
              <a:t>DRIVING</a:t>
            </a:r>
          </a:p>
          <a:p>
            <a:r>
              <a:rPr lang="cs-CZ" dirty="0" smtClean="0"/>
              <a:t>RESUSCITATION</a:t>
            </a:r>
          </a:p>
          <a:p>
            <a:r>
              <a:rPr lang="cs-CZ" dirty="0" smtClean="0"/>
              <a:t>BARRIER</a:t>
            </a:r>
          </a:p>
          <a:p>
            <a:r>
              <a:rPr lang="cs-CZ" dirty="0" smtClean="0"/>
              <a:t>POSITION</a:t>
            </a:r>
          </a:p>
          <a:p>
            <a:r>
              <a:rPr lang="cs-CZ" dirty="0" smtClean="0"/>
              <a:t>SERVICES</a:t>
            </a:r>
          </a:p>
          <a:p>
            <a:r>
              <a:rPr lang="cs-CZ" dirty="0" smtClean="0"/>
              <a:t>AID (KIT)</a:t>
            </a:r>
          </a:p>
          <a:p>
            <a:r>
              <a:rPr lang="cs-CZ" dirty="0" smtClean="0"/>
              <a:t>COMPRESSION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>
          <a:xfrm>
            <a:off x="457200" y="1535113"/>
            <a:ext cx="4040188" cy="38171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	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38171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	B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91264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MORE USEFUL VOCABULARY - SOLUTION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2174874"/>
            <a:ext cx="4040188" cy="435046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DRINK</a:t>
            </a:r>
          </a:p>
          <a:p>
            <a:r>
              <a:rPr lang="cs-CZ" dirty="0" smtClean="0"/>
              <a:t>FASTEN</a:t>
            </a:r>
          </a:p>
          <a:p>
            <a:r>
              <a:rPr lang="cs-CZ" dirty="0" smtClean="0"/>
              <a:t>HEAD-ON</a:t>
            </a:r>
          </a:p>
          <a:p>
            <a:r>
              <a:rPr lang="cs-CZ" dirty="0" smtClean="0"/>
              <a:t>CRASH</a:t>
            </a:r>
          </a:p>
          <a:p>
            <a:r>
              <a:rPr lang="cs-CZ" dirty="0" smtClean="0"/>
              <a:t>EMERGENCY</a:t>
            </a:r>
          </a:p>
          <a:p>
            <a:r>
              <a:rPr lang="cs-CZ" dirty="0" smtClean="0"/>
              <a:t>FIRE</a:t>
            </a:r>
          </a:p>
          <a:p>
            <a:r>
              <a:rPr lang="cs-CZ" dirty="0" smtClean="0"/>
              <a:t>SERIOUS</a:t>
            </a:r>
          </a:p>
          <a:p>
            <a:r>
              <a:rPr lang="cs-CZ" dirty="0" smtClean="0"/>
              <a:t>FIRST </a:t>
            </a:r>
          </a:p>
          <a:p>
            <a:r>
              <a:rPr lang="cs-CZ" dirty="0" smtClean="0"/>
              <a:t>MOUTH-TO-MOUTH</a:t>
            </a:r>
          </a:p>
          <a:p>
            <a:r>
              <a:rPr lang="cs-CZ" dirty="0" smtClean="0"/>
              <a:t>MAJOR/MINOR</a:t>
            </a:r>
          </a:p>
          <a:p>
            <a:r>
              <a:rPr lang="cs-CZ" dirty="0" smtClean="0"/>
              <a:t>CHEST</a:t>
            </a:r>
          </a:p>
          <a:p>
            <a:r>
              <a:rPr lang="cs-CZ" dirty="0" smtClean="0"/>
              <a:t>RECOVERY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3491879" y="2174874"/>
            <a:ext cx="5194921" cy="4278461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DRIVING  (DUI, DWI)</a:t>
            </a:r>
          </a:p>
          <a:p>
            <a:pPr>
              <a:buNone/>
            </a:pPr>
            <a:r>
              <a:rPr lang="cs-CZ" dirty="0" smtClean="0"/>
              <a:t>YOUR SEAT BELT</a:t>
            </a:r>
          </a:p>
          <a:p>
            <a:pPr>
              <a:buNone/>
            </a:pPr>
            <a:r>
              <a:rPr lang="cs-CZ" dirty="0" smtClean="0"/>
              <a:t>COLLISION</a:t>
            </a:r>
          </a:p>
          <a:p>
            <a:pPr>
              <a:buNone/>
            </a:pPr>
            <a:r>
              <a:rPr lang="cs-CZ" dirty="0" smtClean="0"/>
              <a:t>BARRIER</a:t>
            </a:r>
          </a:p>
          <a:p>
            <a:pPr>
              <a:buNone/>
            </a:pPr>
            <a:r>
              <a:rPr lang="cs-CZ" dirty="0" smtClean="0"/>
              <a:t>SERVICES</a:t>
            </a:r>
          </a:p>
          <a:p>
            <a:pPr>
              <a:buNone/>
            </a:pPr>
            <a:r>
              <a:rPr lang="cs-CZ" dirty="0" smtClean="0"/>
              <a:t>BRIGADE</a:t>
            </a:r>
          </a:p>
          <a:p>
            <a:pPr>
              <a:buNone/>
            </a:pPr>
            <a:r>
              <a:rPr lang="cs-CZ" dirty="0" smtClean="0"/>
              <a:t>INJURY</a:t>
            </a:r>
          </a:p>
          <a:p>
            <a:pPr>
              <a:buNone/>
            </a:pPr>
            <a:r>
              <a:rPr lang="cs-CZ" dirty="0" smtClean="0"/>
              <a:t>AID (KIT)</a:t>
            </a:r>
          </a:p>
          <a:p>
            <a:pPr>
              <a:buNone/>
            </a:pPr>
            <a:r>
              <a:rPr lang="cs-CZ" dirty="0" smtClean="0"/>
              <a:t>RESUSCITATION</a:t>
            </a:r>
          </a:p>
          <a:p>
            <a:pPr>
              <a:buNone/>
            </a:pPr>
            <a:r>
              <a:rPr lang="cs-CZ" dirty="0" smtClean="0"/>
              <a:t>ROAD</a:t>
            </a:r>
          </a:p>
          <a:p>
            <a:pPr>
              <a:buNone/>
            </a:pPr>
            <a:r>
              <a:rPr lang="cs-CZ" dirty="0" smtClean="0"/>
              <a:t>COMPRESSION</a:t>
            </a:r>
          </a:p>
          <a:p>
            <a:pPr>
              <a:buNone/>
            </a:pPr>
            <a:r>
              <a:rPr lang="cs-CZ" dirty="0" smtClean="0"/>
              <a:t>POSITION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>
          <a:xfrm>
            <a:off x="457200" y="1535113"/>
            <a:ext cx="4040188" cy="38171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	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3419873" y="1535113"/>
            <a:ext cx="5266928" cy="38171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	B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496944" cy="1354162"/>
          </a:xfrm>
        </p:spPr>
        <p:txBody>
          <a:bodyPr>
            <a:noAutofit/>
          </a:bodyPr>
          <a:lstStyle/>
          <a:p>
            <a:r>
              <a:rPr lang="cs-CZ" sz="2400" dirty="0" smtClean="0"/>
              <a:t>USEFUL GRAMMAR – IDENTIFY THE GRAMMAR, EXPLAIN WHY IT IS USED AND MAKE UP SIMILAR SENTENCES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8892480" cy="5069160"/>
          </a:xfrm>
        </p:spPr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He </a:t>
            </a:r>
            <a:r>
              <a:rPr lang="cs-CZ" dirty="0" err="1" smtClean="0"/>
              <a:t>must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 smtClean="0"/>
              <a:t>drunk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He </a:t>
            </a:r>
            <a:r>
              <a:rPr lang="cs-CZ" dirty="0" err="1" smtClean="0"/>
              <a:t>can</a:t>
            </a:r>
            <a:r>
              <a:rPr lang="cs-CZ" dirty="0" smtClean="0"/>
              <a:t>´t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seen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cyclist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must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 smtClean="0"/>
              <a:t>speaking</a:t>
            </a:r>
            <a:r>
              <a:rPr lang="cs-CZ" dirty="0" smtClean="0"/>
              <a:t> on her mobile </a:t>
            </a:r>
            <a:r>
              <a:rPr lang="cs-CZ" dirty="0" err="1" smtClean="0"/>
              <a:t>phone</a:t>
            </a:r>
            <a:r>
              <a:rPr lang="cs-CZ" dirty="0" smtClean="0"/>
              <a:t> </a:t>
            </a:r>
            <a:r>
              <a:rPr lang="cs-CZ" dirty="0" err="1" smtClean="0"/>
              <a:t>while</a:t>
            </a:r>
            <a:r>
              <a:rPr lang="cs-CZ" dirty="0" smtClean="0"/>
              <a:t> </a:t>
            </a:r>
            <a:r>
              <a:rPr lang="cs-CZ" dirty="0" err="1" smtClean="0"/>
              <a:t>driving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The</a:t>
            </a:r>
            <a:r>
              <a:rPr lang="cs-CZ" dirty="0" smtClean="0"/>
              <a:t> driver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putting</a:t>
            </a:r>
            <a:r>
              <a:rPr lang="cs-CZ" dirty="0" smtClean="0"/>
              <a:t> on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lipstick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accident</a:t>
            </a:r>
            <a:r>
              <a:rPr lang="cs-CZ" dirty="0" smtClean="0"/>
              <a:t> </a:t>
            </a:r>
            <a:r>
              <a:rPr lang="cs-CZ" dirty="0" err="1" smtClean="0"/>
              <a:t>happened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witnesses</a:t>
            </a:r>
            <a:r>
              <a:rPr lang="cs-CZ" dirty="0" smtClean="0"/>
              <a:t> </a:t>
            </a:r>
            <a:r>
              <a:rPr lang="cs-CZ" dirty="0" err="1" smtClean="0"/>
              <a:t>called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emergency</a:t>
            </a:r>
            <a:r>
              <a:rPr lang="cs-CZ" dirty="0" smtClean="0"/>
              <a:t> </a:t>
            </a:r>
            <a:r>
              <a:rPr lang="cs-CZ" dirty="0" err="1" smtClean="0"/>
              <a:t>services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accident</a:t>
            </a:r>
            <a:r>
              <a:rPr lang="cs-CZ" dirty="0" smtClean="0"/>
              <a:t> </a:t>
            </a:r>
            <a:r>
              <a:rPr lang="cs-CZ" dirty="0" err="1" smtClean="0"/>
              <a:t>happened</a:t>
            </a:r>
            <a:r>
              <a:rPr lang="cs-CZ" dirty="0" smtClean="0"/>
              <a:t>. 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He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driving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a </a:t>
            </a:r>
            <a:r>
              <a:rPr lang="cs-CZ" dirty="0" err="1" smtClean="0"/>
              <a:t>reasonable</a:t>
            </a:r>
            <a:r>
              <a:rPr lang="cs-CZ" dirty="0" smtClean="0"/>
              <a:t> speed </a:t>
            </a:r>
            <a:r>
              <a:rPr lang="cs-CZ" dirty="0" err="1" smtClean="0"/>
              <a:t>along</a:t>
            </a:r>
            <a:r>
              <a:rPr lang="cs-CZ" dirty="0" smtClean="0"/>
              <a:t> </a:t>
            </a:r>
            <a:r>
              <a:rPr lang="cs-CZ" dirty="0" err="1" smtClean="0"/>
              <a:t>Bridge</a:t>
            </a:r>
            <a:r>
              <a:rPr lang="cs-CZ" dirty="0" smtClean="0"/>
              <a:t> </a:t>
            </a:r>
            <a:r>
              <a:rPr lang="cs-CZ" dirty="0" err="1" smtClean="0"/>
              <a:t>Road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a </a:t>
            </a:r>
            <a:r>
              <a:rPr lang="cs-CZ" dirty="0" err="1" smtClean="0"/>
              <a:t>black</a:t>
            </a:r>
            <a:r>
              <a:rPr lang="cs-CZ" dirty="0" smtClean="0"/>
              <a:t> SUV </a:t>
            </a:r>
            <a:r>
              <a:rPr lang="cs-CZ" dirty="0" err="1" smtClean="0"/>
              <a:t>suddenly</a:t>
            </a:r>
            <a:r>
              <a:rPr lang="cs-CZ" dirty="0" smtClean="0"/>
              <a:t> </a:t>
            </a:r>
            <a:r>
              <a:rPr lang="cs-CZ" dirty="0" err="1" smtClean="0"/>
              <a:t>pulled</a:t>
            </a:r>
            <a:r>
              <a:rPr lang="cs-CZ" dirty="0" smtClean="0"/>
              <a:t> </a:t>
            </a: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a </a:t>
            </a:r>
            <a:r>
              <a:rPr lang="cs-CZ" dirty="0" err="1" smtClean="0"/>
              <a:t>road</a:t>
            </a:r>
            <a:r>
              <a:rPr lang="cs-CZ" dirty="0" smtClean="0"/>
              <a:t> in front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If</a:t>
            </a:r>
            <a:r>
              <a:rPr lang="cs-CZ" dirty="0" smtClean="0"/>
              <a:t> he </a:t>
            </a:r>
            <a:r>
              <a:rPr lang="cs-CZ" dirty="0" err="1" smtClean="0"/>
              <a:t>hadn</a:t>
            </a:r>
            <a:r>
              <a:rPr lang="cs-CZ" dirty="0" smtClean="0"/>
              <a:t>´t 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 smtClean="0"/>
              <a:t>speeding</a:t>
            </a:r>
            <a:r>
              <a:rPr lang="cs-CZ" dirty="0" smtClean="0"/>
              <a:t> he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had </a:t>
            </a:r>
            <a:r>
              <a:rPr lang="cs-CZ" dirty="0" err="1" smtClean="0"/>
              <a:t>time</a:t>
            </a:r>
            <a:r>
              <a:rPr lang="cs-CZ" dirty="0" smtClean="0"/>
              <a:t> to stop.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knocked</a:t>
            </a:r>
            <a:r>
              <a:rPr lang="cs-CZ" dirty="0" smtClean="0"/>
              <a:t> </a:t>
            </a:r>
            <a:r>
              <a:rPr lang="cs-CZ" dirty="0" err="1" smtClean="0"/>
              <a:t>down</a:t>
            </a:r>
            <a:r>
              <a:rPr lang="cs-CZ" dirty="0" smtClean="0"/>
              <a:t> by a van on a </a:t>
            </a:r>
            <a:r>
              <a:rPr lang="cs-CZ" dirty="0" err="1" smtClean="0"/>
              <a:t>pedestrian</a:t>
            </a:r>
            <a:r>
              <a:rPr lang="cs-CZ" dirty="0" smtClean="0"/>
              <a:t> </a:t>
            </a:r>
            <a:r>
              <a:rPr lang="cs-CZ" dirty="0" err="1" smtClean="0"/>
              <a:t>crossing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PREPARE A 2-MINUTE TALK</a:t>
            </a:r>
            <a:endParaRPr lang="cs-CZ" sz="36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only</a:t>
            </a:r>
            <a:r>
              <a:rPr lang="cs-CZ" dirty="0" smtClean="0"/>
              <a:t> </a:t>
            </a:r>
            <a:r>
              <a:rPr lang="cs-CZ" dirty="0" err="1" smtClean="0"/>
              <a:t>witness</a:t>
            </a:r>
            <a:r>
              <a:rPr lang="cs-CZ" dirty="0" smtClean="0"/>
              <a:t> to a car </a:t>
            </a:r>
            <a:r>
              <a:rPr lang="cs-CZ" dirty="0" err="1" smtClean="0"/>
              <a:t>accident</a:t>
            </a:r>
            <a:r>
              <a:rPr lang="cs-CZ" dirty="0" smtClean="0"/>
              <a:t>. </a:t>
            </a:r>
            <a:r>
              <a:rPr lang="cs-CZ" dirty="0" err="1" smtClean="0"/>
              <a:t>Describe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police.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99412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TEST – TRANSLATE AND USE IN A SENTENCE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514350" indent="-514350">
              <a:buNone/>
            </a:pPr>
            <a:r>
              <a:rPr lang="cs-CZ" dirty="0" smtClean="0"/>
              <a:t>DEJ PŘEDNOST V JÍZDĚ</a:t>
            </a:r>
          </a:p>
          <a:p>
            <a:pPr marL="514350" indent="-514350">
              <a:buNone/>
            </a:pPr>
            <a:r>
              <a:rPr lang="cs-CZ" dirty="0" smtClean="0"/>
              <a:t>PŘEDJET</a:t>
            </a:r>
          </a:p>
          <a:p>
            <a:pPr marL="514350" indent="-514350">
              <a:buNone/>
            </a:pPr>
            <a:r>
              <a:rPr lang="cs-CZ" dirty="0" smtClean="0"/>
              <a:t>SRAZIT</a:t>
            </a:r>
          </a:p>
          <a:p>
            <a:pPr marL="514350" indent="-514350">
              <a:buNone/>
            </a:pPr>
            <a:r>
              <a:rPr lang="cs-CZ" dirty="0" smtClean="0"/>
              <a:t>KŘIŽOVATKA</a:t>
            </a:r>
          </a:p>
          <a:p>
            <a:pPr marL="514350" indent="-514350">
              <a:buNone/>
            </a:pPr>
            <a:r>
              <a:rPr lang="cs-CZ" dirty="0" smtClean="0"/>
              <a:t>PŘECHOD PRO CHODCE</a:t>
            </a:r>
          </a:p>
          <a:p>
            <a:pPr marL="514350" indent="-514350">
              <a:buNone/>
            </a:pPr>
            <a:r>
              <a:rPr lang="cs-CZ" dirty="0" smtClean="0"/>
              <a:t>DUPNOUT NA BRZDY</a:t>
            </a:r>
          </a:p>
          <a:p>
            <a:pPr marL="514350" indent="-514350">
              <a:buNone/>
            </a:pPr>
            <a:r>
              <a:rPr lang="cs-CZ" dirty="0" smtClean="0"/>
              <a:t>COUVAT</a:t>
            </a:r>
          </a:p>
          <a:p>
            <a:pPr marL="514350" indent="-514350">
              <a:buNone/>
            </a:pPr>
            <a:r>
              <a:rPr lang="cs-CZ" dirty="0" smtClean="0"/>
              <a:t>JET NA ČERVENOU</a:t>
            </a:r>
          </a:p>
          <a:p>
            <a:pPr marL="514350" indent="-514350">
              <a:buNone/>
            </a:pPr>
            <a:r>
              <a:rPr lang="cs-CZ" dirty="0" smtClean="0"/>
              <a:t>PŘEKROČIT POVOLENOU RYCHLOST</a:t>
            </a:r>
          </a:p>
          <a:p>
            <a:pPr marL="514350" indent="-514350">
              <a:buNone/>
            </a:pPr>
            <a:r>
              <a:rPr lang="cs-CZ" dirty="0" smtClean="0"/>
              <a:t>PŘIPÁSAT SE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4262192" cy="45720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514350" indent="-514350">
              <a:buNone/>
            </a:pPr>
            <a:r>
              <a:rPr lang="cs-CZ" dirty="0" smtClean="0"/>
              <a:t>ČELNÍ SRÁŽKA</a:t>
            </a:r>
          </a:p>
          <a:p>
            <a:pPr marL="514350" indent="-514350">
              <a:buNone/>
            </a:pPr>
            <a:r>
              <a:rPr lang="cs-CZ" dirty="0" smtClean="0"/>
              <a:t>INTEGROVANÝ ZÁCHRANNÝ SYSTÉM</a:t>
            </a:r>
          </a:p>
          <a:p>
            <a:pPr marL="514350" indent="-514350">
              <a:buNone/>
            </a:pPr>
            <a:r>
              <a:rPr lang="cs-CZ" dirty="0" smtClean="0"/>
              <a:t>NARAZIT DO SVODIDEL</a:t>
            </a:r>
          </a:p>
          <a:p>
            <a:pPr marL="514350" indent="-514350">
              <a:buNone/>
            </a:pPr>
            <a:r>
              <a:rPr lang="cs-CZ" dirty="0" smtClean="0"/>
              <a:t>STABILIZOVANÁ POLOHA</a:t>
            </a:r>
          </a:p>
          <a:p>
            <a:pPr marL="514350" indent="-514350">
              <a:buNone/>
            </a:pPr>
            <a:r>
              <a:rPr lang="cs-CZ" dirty="0" smtClean="0"/>
              <a:t>LÉKÁRNIČKA</a:t>
            </a:r>
          </a:p>
          <a:p>
            <a:pPr marL="514350" indent="-514350">
              <a:buNone/>
            </a:pPr>
            <a:r>
              <a:rPr lang="cs-CZ" dirty="0" smtClean="0"/>
              <a:t>HLAVNÍ A VEDLEJŠÍ SILNICE</a:t>
            </a:r>
          </a:p>
          <a:p>
            <a:pPr marL="514350" indent="-514350">
              <a:buNone/>
            </a:pPr>
            <a:r>
              <a:rPr lang="cs-CZ" dirty="0" smtClean="0"/>
              <a:t>ODBOČIT DOLEVA</a:t>
            </a:r>
          </a:p>
          <a:p>
            <a:pPr marL="514350" indent="-514350">
              <a:buNone/>
            </a:pPr>
            <a:r>
              <a:rPr lang="cs-CZ" dirty="0" smtClean="0"/>
              <a:t>SVĚDEK</a:t>
            </a:r>
          </a:p>
          <a:p>
            <a:pPr marL="514350" indent="-514350">
              <a:buNone/>
            </a:pPr>
            <a:r>
              <a:rPr lang="cs-CZ" dirty="0" smtClean="0"/>
              <a:t>DOPRAVNÍ NEHODA</a:t>
            </a:r>
          </a:p>
          <a:p>
            <a:pPr marL="514350" indent="-514350">
              <a:buNone/>
            </a:pPr>
            <a:r>
              <a:rPr lang="cs-CZ" dirty="0" smtClean="0"/>
              <a:t>ČELNÍ SKLO</a:t>
            </a: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99412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TEST – SOLUTION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514350" indent="-514350">
              <a:buNone/>
            </a:pPr>
            <a:r>
              <a:rPr lang="cs-CZ" dirty="0" smtClean="0"/>
              <a:t>GIVE WAY</a:t>
            </a:r>
          </a:p>
          <a:p>
            <a:pPr marL="514350" indent="-514350">
              <a:buNone/>
            </a:pPr>
            <a:r>
              <a:rPr lang="cs-CZ" dirty="0" smtClean="0"/>
              <a:t>OVERTAKE</a:t>
            </a:r>
          </a:p>
          <a:p>
            <a:pPr marL="514350" indent="-514350">
              <a:buNone/>
            </a:pPr>
            <a:r>
              <a:rPr lang="cs-CZ" dirty="0" smtClean="0"/>
              <a:t>KNOCK DOWN</a:t>
            </a:r>
          </a:p>
          <a:p>
            <a:pPr marL="514350" indent="-514350">
              <a:buNone/>
            </a:pPr>
            <a:r>
              <a:rPr lang="cs-CZ" dirty="0" smtClean="0"/>
              <a:t>JUNCTION</a:t>
            </a:r>
          </a:p>
          <a:p>
            <a:pPr marL="514350" indent="-514350">
              <a:buNone/>
            </a:pPr>
            <a:r>
              <a:rPr lang="cs-CZ" dirty="0" smtClean="0"/>
              <a:t>PEDESTRIAN CROSSING</a:t>
            </a:r>
          </a:p>
          <a:p>
            <a:pPr marL="514350" indent="-514350">
              <a:buNone/>
            </a:pPr>
            <a:r>
              <a:rPr lang="cs-CZ" dirty="0" smtClean="0"/>
              <a:t>SLAM ON THE BRAKES</a:t>
            </a:r>
          </a:p>
          <a:p>
            <a:pPr marL="514350" indent="-514350">
              <a:buNone/>
            </a:pPr>
            <a:r>
              <a:rPr lang="cs-CZ" dirty="0" smtClean="0"/>
              <a:t>REVERSE</a:t>
            </a:r>
          </a:p>
          <a:p>
            <a:pPr marL="514350" indent="-514350">
              <a:buNone/>
            </a:pPr>
            <a:r>
              <a:rPr lang="cs-CZ" dirty="0" smtClean="0"/>
              <a:t>JUMP THE LIGHTS</a:t>
            </a:r>
          </a:p>
          <a:p>
            <a:pPr marL="514350" indent="-514350">
              <a:buNone/>
            </a:pPr>
            <a:r>
              <a:rPr lang="cs-CZ" dirty="0" smtClean="0"/>
              <a:t>EXCEED THE SPEED LIMIT</a:t>
            </a:r>
          </a:p>
          <a:p>
            <a:pPr marL="514350" indent="-514350">
              <a:buNone/>
            </a:pPr>
            <a:r>
              <a:rPr lang="cs-CZ" dirty="0" smtClean="0"/>
              <a:t>FASTEN THE SEATBELT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4406208" cy="45720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514350" indent="-514350">
              <a:buNone/>
            </a:pPr>
            <a:r>
              <a:rPr lang="cs-CZ" dirty="0" smtClean="0"/>
              <a:t>HEAD-ON COLLISION</a:t>
            </a:r>
          </a:p>
          <a:p>
            <a:pPr marL="514350" indent="-514350">
              <a:buNone/>
            </a:pPr>
            <a:r>
              <a:rPr lang="cs-CZ" dirty="0" smtClean="0"/>
              <a:t>EMERGENCY SERVICES</a:t>
            </a:r>
          </a:p>
          <a:p>
            <a:pPr marL="514350" indent="-514350">
              <a:buNone/>
            </a:pPr>
            <a:r>
              <a:rPr lang="cs-CZ" dirty="0" smtClean="0"/>
              <a:t>CRASH INTO A CRASH BARRIER</a:t>
            </a:r>
          </a:p>
          <a:p>
            <a:pPr marL="514350" indent="-514350">
              <a:buNone/>
            </a:pPr>
            <a:r>
              <a:rPr lang="cs-CZ" dirty="0" smtClean="0"/>
              <a:t>RECOVERY POSITION</a:t>
            </a:r>
          </a:p>
          <a:p>
            <a:pPr marL="514350" indent="-514350">
              <a:buNone/>
            </a:pPr>
            <a:r>
              <a:rPr lang="cs-CZ" dirty="0" smtClean="0"/>
              <a:t>FIRST AID KIT</a:t>
            </a:r>
          </a:p>
          <a:p>
            <a:pPr marL="514350" indent="-514350">
              <a:buNone/>
            </a:pPr>
            <a:r>
              <a:rPr lang="cs-CZ" dirty="0" smtClean="0"/>
              <a:t>MAJOR AND MINOR ROADS</a:t>
            </a:r>
          </a:p>
          <a:p>
            <a:pPr marL="514350" indent="-514350">
              <a:buNone/>
            </a:pPr>
            <a:r>
              <a:rPr lang="cs-CZ" dirty="0" smtClean="0"/>
              <a:t>TURN LEFT</a:t>
            </a:r>
          </a:p>
          <a:p>
            <a:pPr marL="514350" indent="-514350">
              <a:buNone/>
            </a:pPr>
            <a:r>
              <a:rPr lang="cs-CZ" dirty="0" smtClean="0"/>
              <a:t>WITNESS</a:t>
            </a:r>
          </a:p>
          <a:p>
            <a:pPr marL="514350" indent="-514350">
              <a:buNone/>
            </a:pPr>
            <a:r>
              <a:rPr lang="cs-CZ" dirty="0" smtClean="0"/>
              <a:t>CAR/ROAD/TRAFFIC ACCIDENT</a:t>
            </a:r>
          </a:p>
          <a:p>
            <a:pPr marL="514350" indent="-514350">
              <a:buNone/>
            </a:pPr>
            <a:r>
              <a:rPr lang="cs-CZ" dirty="0" smtClean="0"/>
              <a:t>WINDSCREEN</a:t>
            </a: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RECOMMENDED TASK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CHECK HOW GOOD DRIVER YOU ARE ON </a:t>
            </a:r>
            <a:r>
              <a:rPr lang="cs-CZ" dirty="0" smtClean="0">
                <a:hlinkClick r:id="rId2"/>
              </a:rPr>
              <a:t>http://highwaycodetest.co.uk/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Použité zdroje: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400" dirty="0" smtClean="0">
                <a:latin typeface="Calibri" pitchFamily="34" charset="0"/>
              </a:rPr>
              <a:t>   Slide 5: </a:t>
            </a:r>
            <a:r>
              <a:rPr lang="cs-CZ" sz="1400" dirty="0" smtClean="0"/>
              <a:t>Obrázky z galerie MS Office; </a:t>
            </a:r>
            <a:r>
              <a:rPr lang="pt-BR" sz="1400" dirty="0" smtClean="0"/>
              <a:t>AUTOR NEUVEDEN. </a:t>
            </a:r>
            <a:r>
              <a:rPr lang="pt-BR" sz="1400" i="1" dirty="0" smtClean="0"/>
              <a:t>www.mto.gov.on.ca</a:t>
            </a:r>
            <a:r>
              <a:rPr lang="pt-BR" sz="1400" dirty="0" smtClean="0"/>
              <a:t> [online]. [cit. 24.8.2013]. Dostupný na WWW: </a:t>
            </a:r>
            <a:r>
              <a:rPr lang="pt-BR" sz="1400" dirty="0" smtClean="0">
                <a:hlinkClick r:id="rId3"/>
              </a:rPr>
              <a:t>http://www.mto.gov.on.ca/english/dandv/driver/handbook/section3.1.0.shtml</a:t>
            </a:r>
            <a:r>
              <a:rPr lang="pt-BR" sz="1400" dirty="0" smtClean="0"/>
              <a:t> 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  </a:t>
            </a:r>
            <a:r>
              <a:rPr lang="cs-CZ" sz="1400" dirty="0" smtClean="0">
                <a:latin typeface="Calibri" pitchFamily="34" charset="0"/>
              </a:rPr>
              <a:t>Slide 14</a:t>
            </a:r>
            <a:r>
              <a:rPr lang="cs-CZ" sz="1400" dirty="0" smtClean="0"/>
              <a:t>: AUTOR NEUVEDEN. </a:t>
            </a:r>
            <a:r>
              <a:rPr lang="cs-CZ" sz="1400" i="1" dirty="0" err="1" smtClean="0"/>
              <a:t>Highway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Code</a:t>
            </a:r>
            <a:r>
              <a:rPr lang="cs-CZ" sz="1400" dirty="0" smtClean="0"/>
              <a:t> [online]. [cit. 24.8.2013]. Dostupný na WWW: </a:t>
            </a:r>
            <a:r>
              <a:rPr lang="cs-CZ" sz="1400" dirty="0" smtClean="0">
                <a:hlinkClick r:id="rId4"/>
              </a:rPr>
              <a:t>http://highwaycodetest.co.uk/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400</TotalTime>
  <Words>644</Words>
  <Application>Microsoft Office PowerPoint</Application>
  <PresentationFormat>Předvádění na obrazovce (4:3)</PresentationFormat>
  <Paragraphs>200</Paragraphs>
  <Slides>15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Arkýř</vt:lpstr>
      <vt:lpstr>Prezentace aplikace PowerPoint</vt:lpstr>
      <vt:lpstr>ANOTACE</vt:lpstr>
      <vt:lpstr>CAR ACCIDENTS</vt:lpstr>
      <vt:lpstr>ROAD SIGNS – TRY TO DRAW THESE</vt:lpstr>
      <vt:lpstr>ROAD SIGNS – SOLUTION</vt:lpstr>
      <vt:lpstr>USEFUL VOCABULARY</vt:lpstr>
      <vt:lpstr>GAME</vt:lpstr>
      <vt:lpstr>MORE USEFUL VOCABULARY - match the verbs in A with the expressions in B, explain in English</vt:lpstr>
      <vt:lpstr>MORE USEFUL VOCABULARY - SOLUTION</vt:lpstr>
      <vt:lpstr>USEFUL GRAMMAR – IDENTIFY THE GRAMMAR, EXPLAIN WHY IT IS USED AND MAKE UP SIMILAR SENTENCES</vt:lpstr>
      <vt:lpstr>PREPARE A 2-MINUTE TALK</vt:lpstr>
      <vt:lpstr>TEST – TRANSLATE AND USE IN A SENTENCE</vt:lpstr>
      <vt:lpstr>TEST – SOLUTION</vt:lpstr>
      <vt:lpstr>RECOMMENDED TASK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ACCIDENTS</dc:title>
  <dc:creator>Standa</dc:creator>
  <cp:lastModifiedBy>Marcela Tichotová</cp:lastModifiedBy>
  <cp:revision>35</cp:revision>
  <dcterms:created xsi:type="dcterms:W3CDTF">2013-08-23T13:02:32Z</dcterms:created>
  <dcterms:modified xsi:type="dcterms:W3CDTF">2013-08-27T11:25:56Z</dcterms:modified>
</cp:coreProperties>
</file>