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0" r:id="rId1"/>
    <p:sldMasterId id="2147483792" r:id="rId2"/>
  </p:sldMasterIdLst>
  <p:sldIdLst>
    <p:sldId id="271" r:id="rId3"/>
    <p:sldId id="258" r:id="rId4"/>
    <p:sldId id="259" r:id="rId5"/>
    <p:sldId id="260" r:id="rId6"/>
    <p:sldId id="272" r:id="rId7"/>
    <p:sldId id="276" r:id="rId8"/>
    <p:sldId id="273" r:id="rId9"/>
    <p:sldId id="274" r:id="rId10"/>
    <p:sldId id="278" r:id="rId11"/>
    <p:sldId id="277" r:id="rId12"/>
    <p:sldId id="270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69C7853C-536D-4A76-A0AE-DD22124D55A5}" styleName="Styl s motivem 1 – zvýraznění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1" autoAdjust="0"/>
    <p:restoredTop sz="94722" autoAdjust="0"/>
  </p:normalViewPr>
  <p:slideViewPr>
    <p:cSldViewPr>
      <p:cViewPr>
        <p:scale>
          <a:sx n="90" d="100"/>
          <a:sy n="90" d="100"/>
        </p:scale>
        <p:origin x="-990" y="-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viewProps" Target="view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E23BC-72DA-4AA4-9109-837D17CB503D}" type="datetimeFigureOut">
              <a:rPr lang="cs-CZ" smtClean="0"/>
              <a:pPr/>
              <a:t>28.2.2013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94C600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7B229-3315-4450-A05C-459553D0C7DF}" type="slidenum">
              <a:rPr lang="cs-CZ" smtClean="0">
                <a:solidFill>
                  <a:srgbClr val="94C600"/>
                </a:solidFill>
              </a:rPr>
              <a:pPr/>
              <a:t>‹#›</a:t>
            </a:fld>
            <a:endParaRPr lang="cs-CZ">
              <a:solidFill>
                <a:srgbClr val="94C6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5341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E23BC-72DA-4AA4-9109-837D17CB503D}" type="datetimeFigureOut">
              <a:rPr lang="cs-CZ" smtClean="0"/>
              <a:pPr/>
              <a:t>28.2.2013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94C600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7B229-3315-4450-A05C-459553D0C7D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125665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E23BC-72DA-4AA4-9109-837D17CB503D}" type="datetimeFigureOut">
              <a:rPr lang="cs-CZ" smtClean="0"/>
              <a:pPr/>
              <a:t>28.2.2013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94C600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7B229-3315-4450-A05C-459553D0C7D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018169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E23BC-72DA-4AA4-9109-837D17CB503D}" type="datetimeFigureOut">
              <a:rPr lang="cs-CZ" smtClean="0"/>
              <a:pPr/>
              <a:t>28.2.2013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94C600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7B229-3315-4450-A05C-459553D0C7D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607803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E23BC-72DA-4AA4-9109-837D17CB503D}" type="datetimeFigureOut">
              <a:rPr lang="cs-CZ" smtClean="0"/>
              <a:pPr/>
              <a:t>28.2.2013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94C600"/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7B229-3315-4450-A05C-459553D0C7D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788562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E23BC-72DA-4AA4-9109-837D17CB503D}" type="datetimeFigureOut">
              <a:rPr lang="cs-CZ" smtClean="0"/>
              <a:pPr/>
              <a:t>28.2.2013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94C600"/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7B229-3315-4450-A05C-459553D0C7D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104074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E23BC-72DA-4AA4-9109-837D17CB503D}" type="datetimeFigureOut">
              <a:rPr lang="cs-CZ" smtClean="0"/>
              <a:pPr/>
              <a:t>28.2.2013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94C600"/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7B229-3315-4450-A05C-459553D0C7D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372153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E23BC-72DA-4AA4-9109-837D17CB503D}" type="datetimeFigureOut">
              <a:rPr lang="cs-CZ" smtClean="0"/>
              <a:pPr/>
              <a:t>28.2.2013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94C600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7B229-3315-4450-A05C-459553D0C7D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907994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E23BC-72DA-4AA4-9109-837D17CB503D}" type="datetimeFigureOut">
              <a:rPr lang="cs-CZ" smtClean="0"/>
              <a:pPr/>
              <a:t>28.2.2013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94C600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7B229-3315-4450-A05C-459553D0C7D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005429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E23BC-72DA-4AA4-9109-837D17CB503D}" type="datetimeFigureOut">
              <a:rPr lang="cs-CZ" smtClean="0"/>
              <a:pPr/>
              <a:t>28.2.2013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94C600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7B229-3315-4450-A05C-459553D0C7D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713981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E23BC-72DA-4AA4-9109-837D17CB503D}" type="datetimeFigureOut">
              <a:rPr lang="cs-CZ" smtClean="0"/>
              <a:pPr/>
              <a:t>28.2.2013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94C600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7B229-3315-4450-A05C-459553D0C7D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668691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E23BC-72DA-4AA4-9109-837D17CB503D}" type="datetimeFigureOut">
              <a:rPr lang="cs-CZ" smtClean="0"/>
              <a:pPr/>
              <a:t>28.2.2013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94C600"/>
              </a:solidFill>
            </a:endParaRPr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DC37B229-3315-4450-A05C-459553D0C7DF}" type="slidenum">
              <a:rPr lang="cs-CZ" smtClean="0">
                <a:solidFill>
                  <a:srgbClr val="94C600"/>
                </a:solidFill>
              </a:rPr>
              <a:pPr/>
              <a:t>‹#›</a:t>
            </a:fld>
            <a:endParaRPr lang="cs-CZ">
              <a:solidFill>
                <a:srgbClr val="94C6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E23BC-72DA-4AA4-9109-837D17CB503D}" type="datetimeFigureOut">
              <a:rPr lang="cs-CZ" smtClean="0"/>
              <a:pPr/>
              <a:t>28.2.2013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>
              <a:solidFill>
                <a:srgbClr val="94C600"/>
              </a:solidFill>
            </a:endParaRPr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DC37B229-3315-4450-A05C-459553D0C7D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E23BC-72DA-4AA4-9109-837D17CB503D}" type="datetimeFigureOut">
              <a:rPr lang="cs-CZ" smtClean="0"/>
              <a:pPr/>
              <a:t>28.2.2013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94C600"/>
              </a:solidFill>
            </a:endParaRPr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7B229-3315-4450-A05C-459553D0C7D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E23BC-72DA-4AA4-9109-837D17CB503D}" type="datetimeFigureOut">
              <a:rPr lang="cs-CZ" smtClean="0"/>
              <a:pPr/>
              <a:t>28.2.2013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94C600"/>
              </a:solidFill>
            </a:endParaRPr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7B229-3315-4450-A05C-459553D0C7D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E23BC-72DA-4AA4-9109-837D17CB503D}" type="datetimeFigureOut">
              <a:rPr lang="cs-CZ" smtClean="0"/>
              <a:pPr/>
              <a:t>28.2.2013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94C600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DC37B229-3315-4450-A05C-459553D0C7D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E23BC-72DA-4AA4-9109-837D17CB503D}" type="datetimeFigureOut">
              <a:rPr lang="cs-CZ" smtClean="0"/>
              <a:pPr/>
              <a:t>28.2.2013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94C600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7B229-3315-4450-A05C-459553D0C7D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E23BC-72DA-4AA4-9109-837D17CB503D}" type="datetimeFigureOut">
              <a:rPr lang="cs-CZ" smtClean="0"/>
              <a:pPr/>
              <a:t>28.2.2013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94C600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7B229-3315-4450-A05C-459553D0C7D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E23BC-72DA-4AA4-9109-837D17CB503D}" type="datetimeFigureOut">
              <a:rPr lang="cs-CZ" smtClean="0"/>
              <a:pPr/>
              <a:t>28.2.2013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94C600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7B229-3315-4450-A05C-459553D0C7D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E23BC-72DA-4AA4-9109-837D17CB503D}" type="datetimeFigureOut">
              <a:rPr lang="cs-CZ" smtClean="0"/>
              <a:pPr/>
              <a:t>28.2.2013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94C600"/>
              </a:solidFill>
            </a:endParaRPr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7B229-3315-4450-A05C-459553D0C7D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E23BC-72DA-4AA4-9109-837D17CB503D}" type="datetimeFigureOut">
              <a:rPr lang="cs-CZ" smtClean="0"/>
              <a:pPr/>
              <a:t>28.2.2013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94C600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7B229-3315-4450-A05C-459553D0C7D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E23BC-72DA-4AA4-9109-837D17CB503D}" type="datetimeFigureOut">
              <a:rPr lang="cs-CZ" smtClean="0"/>
              <a:pPr/>
              <a:t>28.2.2013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94C600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7B229-3315-4450-A05C-459553D0C7D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20D11D-3FDA-490A-A584-D9D128A67B9C}" type="datetimeFigureOut">
              <a:rPr lang="cs-CZ" smtClean="0"/>
              <a:t>28.2.2013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A10FC3-42F0-45BC-BFC3-471E5C1CBFD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597026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1D20D11D-3FDA-490A-A584-D9D128A67B9C}" type="datetimeFigureOut">
              <a:rPr lang="cs-CZ" smtClean="0"/>
              <a:t>28.2.2013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FEA10FC3-42F0-45BC-BFC3-471E5C1CBFDC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ATA" TargetMode="External"/><Relationship Id="rId2" Type="http://schemas.openxmlformats.org/officeDocument/2006/relationships/hyperlink" Target="http://en.wikipedia.org/wiki/Parallel_ATA" TargetMode="External"/><Relationship Id="rId1" Type="http://schemas.openxmlformats.org/officeDocument/2006/relationships/slideLayout" Target="../slideLayouts/slideLayout13.xml"/><Relationship Id="rId4" Type="http://schemas.openxmlformats.org/officeDocument/2006/relationships/hyperlink" Target="http://cs.wikipedia.org/wiki/Pevn%C3%BD_disk" TargetMode="Externa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délník 9"/>
          <p:cNvSpPr/>
          <p:nvPr/>
        </p:nvSpPr>
        <p:spPr>
          <a:xfrm>
            <a:off x="0" y="1"/>
            <a:ext cx="9144000" cy="119697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 dirty="0">
              <a:solidFill>
                <a:prstClr val="white"/>
              </a:solidFill>
            </a:endParaRPr>
          </a:p>
        </p:txBody>
      </p:sp>
      <p:pic>
        <p:nvPicPr>
          <p:cNvPr id="2074" name="Picture 30" descr="logolinkI_ba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0188" y="1"/>
            <a:ext cx="3744912" cy="1071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75" name="Text Box 43"/>
          <p:cNvSpPr txBox="1">
            <a:spLocks noChangeArrowheads="1"/>
          </p:cNvSpPr>
          <p:nvPr/>
        </p:nvSpPr>
        <p:spPr bwMode="auto">
          <a:xfrm>
            <a:off x="468314" y="5877272"/>
            <a:ext cx="8348663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cs-CZ" i="1" dirty="0">
                <a:solidFill>
                  <a:prstClr val="black"/>
                </a:solidFill>
              </a:rPr>
              <a:t>Uvedení autoři, není-li uvedeno jinak, jsou autory tohoto výukového materiálu a všech jeho částí. Tento projekt je spolufinancován ESF a státním rozpočtem ČR.</a:t>
            </a:r>
          </a:p>
        </p:txBody>
      </p:sp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86591454"/>
              </p:ext>
            </p:extLst>
          </p:nvPr>
        </p:nvGraphicFramePr>
        <p:xfrm>
          <a:off x="1103784" y="1397000"/>
          <a:ext cx="6936432" cy="4372337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2321119"/>
                <a:gridCol w="4615313"/>
              </a:tblGrid>
              <a:tr h="592950">
                <a:tc>
                  <a:txBody>
                    <a:bodyPr/>
                    <a:lstStyle/>
                    <a:p>
                      <a:pPr algn="ctr"/>
                      <a:r>
                        <a:rPr lang="cs-CZ" sz="20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Název</a:t>
                      </a:r>
                      <a:r>
                        <a:rPr lang="cs-CZ" sz="2000" b="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SŠ:</a:t>
                      </a:r>
                      <a:endParaRPr lang="cs-CZ" sz="20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20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SOU</a:t>
                      </a:r>
                      <a:r>
                        <a:rPr lang="cs-CZ" sz="2000" b="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Uherský Brod</a:t>
                      </a:r>
                      <a:endParaRPr lang="cs-CZ" sz="20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92950"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Autoři:</a:t>
                      </a:r>
                      <a:endParaRPr lang="cs-CZ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Ing. Radim Bublík</a:t>
                      </a:r>
                      <a:endParaRPr lang="cs-CZ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706547"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Název prezentace:</a:t>
                      </a:r>
                    </a:p>
                    <a:p>
                      <a:pPr algn="ctr"/>
                      <a:r>
                        <a:rPr lang="cs-C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(DUMu)</a:t>
                      </a:r>
                      <a:endParaRPr lang="cs-CZ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Pevný</a:t>
                      </a:r>
                      <a:r>
                        <a:rPr lang="cs-CZ" sz="20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disk</a:t>
                      </a:r>
                      <a:endParaRPr lang="cs-CZ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92950"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Tematická</a:t>
                      </a:r>
                      <a:r>
                        <a:rPr lang="cs-CZ" sz="20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oblast:</a:t>
                      </a:r>
                      <a:endParaRPr lang="cs-CZ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Hardware počítače</a:t>
                      </a:r>
                      <a:endParaRPr lang="cs-CZ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92950"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Ročník:</a:t>
                      </a:r>
                      <a:endParaRPr lang="cs-CZ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20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1. ročník oboru Mechanik opravář motorových vozidel</a:t>
                      </a:r>
                      <a:endParaRPr lang="cs-CZ" sz="20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92950"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Číslo</a:t>
                      </a:r>
                      <a:r>
                        <a:rPr lang="cs-CZ" sz="20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projektu:</a:t>
                      </a:r>
                      <a:endParaRPr lang="cs-CZ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20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CZ.1.07/1.5.00/34.0369</a:t>
                      </a:r>
                      <a:endParaRPr lang="cs-CZ" sz="20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92950"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Datum vzniku:</a:t>
                      </a:r>
                      <a:endParaRPr lang="cs-CZ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20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24. 11. 2012</a:t>
                      </a:r>
                      <a:endParaRPr lang="cs-CZ" sz="20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579661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Char char="q"/>
            </a:pPr>
            <a:r>
              <a:rPr lang="cs-CZ" sz="2400" dirty="0" smtClean="0"/>
              <a:t>Záměrem této sady výukových materiálů s názvem </a:t>
            </a:r>
            <a:r>
              <a:rPr lang="cs-CZ" sz="2400" b="1" dirty="0" smtClean="0"/>
              <a:t>Hardware počítače </a:t>
            </a:r>
            <a:r>
              <a:rPr lang="cs-CZ" sz="2400" dirty="0" smtClean="0"/>
              <a:t>je poskytnout žákům potřebné informace o technickém vybavení počítačů pro jejich lepší orientaci v informačních a komunikačních technologiích (zejména počítačích), se kterými se budou velmi pravděpodobně setkávat po celý svůj život.</a:t>
            </a:r>
          </a:p>
          <a:p>
            <a:pPr>
              <a:buFont typeface="Wingdings" pitchFamily="2" charset="2"/>
              <a:buChar char="q"/>
            </a:pPr>
            <a:r>
              <a:rPr lang="cs-CZ" sz="2400" dirty="0" smtClean="0"/>
              <a:t>Jednotlivé </a:t>
            </a:r>
            <a:r>
              <a:rPr lang="cs-CZ" sz="2400" dirty="0" err="1" smtClean="0"/>
              <a:t>DUMy</a:t>
            </a:r>
            <a:r>
              <a:rPr lang="cs-CZ" sz="2400" dirty="0" smtClean="0"/>
              <a:t> (prezentace a pracovní listy) v této sadě pokryjí postupně tematické oblasti, které jsou probírány v předmětu Informační a komunikační technologie na naší SŠ.</a:t>
            </a:r>
          </a:p>
          <a:p>
            <a:pPr>
              <a:buFont typeface="Wingdings" pitchFamily="2" charset="2"/>
              <a:buChar char="q"/>
            </a:pPr>
            <a:r>
              <a:rPr lang="cs-CZ" sz="2400" dirty="0" smtClean="0"/>
              <a:t>Tato prezentace je konkrétně zaměřena na tematický celek </a:t>
            </a:r>
            <a:r>
              <a:rPr lang="cs-CZ" sz="2400" b="1" dirty="0" smtClean="0"/>
              <a:t>Pevný disk</a:t>
            </a:r>
            <a:r>
              <a:rPr lang="cs-CZ" sz="2400" dirty="0" smtClean="0"/>
              <a:t>.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549307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Pevný disk</a:t>
            </a:r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210" t="18163" r="9651" b="2596"/>
          <a:stretch/>
        </p:blipFill>
        <p:spPr>
          <a:xfrm>
            <a:off x="971600" y="1340768"/>
            <a:ext cx="7242239" cy="515566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9314225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Pevný disk - charakteristika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410146"/>
            <a:ext cx="8686800" cy="4971182"/>
          </a:xfrm>
        </p:spPr>
        <p:txBody>
          <a:bodyPr>
            <a:noAutofit/>
          </a:bodyPr>
          <a:lstStyle/>
          <a:p>
            <a:r>
              <a:rPr lang="cs-CZ" dirty="0" smtClean="0"/>
              <a:t>Pevný disk je již řadu let </a:t>
            </a:r>
            <a:r>
              <a:rPr lang="cs-CZ" b="1" dirty="0" smtClean="0"/>
              <a:t>hlavní vysokokapacitní záznamové zařízení </a:t>
            </a:r>
            <a:r>
              <a:rPr lang="cs-CZ" dirty="0" smtClean="0"/>
              <a:t>pro data v PC.</a:t>
            </a:r>
          </a:p>
          <a:p>
            <a:r>
              <a:rPr lang="cs-CZ" dirty="0" smtClean="0"/>
              <a:t>Pracuje na </a:t>
            </a:r>
            <a:r>
              <a:rPr lang="cs-CZ" b="1" dirty="0" smtClean="0"/>
              <a:t>magnetickém principu </a:t>
            </a:r>
            <a:r>
              <a:rPr lang="cs-CZ" dirty="0" smtClean="0"/>
              <a:t>(záznam dat na </a:t>
            </a:r>
            <a:r>
              <a:rPr lang="cs-CZ" dirty="0" err="1" smtClean="0"/>
              <a:t>magnetocitlivou</a:t>
            </a:r>
            <a:r>
              <a:rPr lang="cs-CZ" dirty="0" smtClean="0"/>
              <a:t> vrstvu rotujícího kotouče)</a:t>
            </a:r>
          </a:p>
          <a:p>
            <a:r>
              <a:rPr lang="cs-CZ" sz="3200" dirty="0" smtClean="0"/>
              <a:t>Jeho anglická zkratka je </a:t>
            </a:r>
            <a:r>
              <a:rPr lang="cs-CZ" sz="3200" b="1" dirty="0" smtClean="0"/>
              <a:t>HDD</a:t>
            </a:r>
            <a:r>
              <a:rPr lang="cs-CZ" sz="3200" dirty="0" smtClean="0"/>
              <a:t> = </a:t>
            </a:r>
            <a:r>
              <a:rPr lang="cs-CZ" sz="3200" i="1" dirty="0" smtClean="0"/>
              <a:t>Hard Disk Drive</a:t>
            </a:r>
            <a:endParaRPr lang="cs-CZ" i="1" dirty="0" smtClean="0"/>
          </a:p>
          <a:p>
            <a:r>
              <a:rPr lang="cs-CZ" dirty="0" smtClean="0"/>
              <a:t>Pevné disky se dělí zejména podle velikosti:</a:t>
            </a:r>
          </a:p>
          <a:p>
            <a:pPr lvl="2">
              <a:buFont typeface="Wingdings" pitchFamily="2" charset="2"/>
              <a:buChar char="Ø"/>
            </a:pPr>
            <a:r>
              <a:rPr lang="cs-CZ" sz="3200" b="1" dirty="0" smtClean="0"/>
              <a:t>3,5“ </a:t>
            </a:r>
            <a:r>
              <a:rPr lang="cs-CZ" sz="3200" dirty="0" smtClean="0"/>
              <a:t>(klasická velikost, pro stolní PC)</a:t>
            </a:r>
          </a:p>
          <a:p>
            <a:pPr lvl="2">
              <a:buFont typeface="Wingdings" pitchFamily="2" charset="2"/>
              <a:buChar char="Ø"/>
            </a:pPr>
            <a:r>
              <a:rPr lang="cs-CZ" sz="3200" b="1" dirty="0" smtClean="0"/>
              <a:t>2,5“</a:t>
            </a:r>
            <a:r>
              <a:rPr lang="cs-CZ" sz="3200" dirty="0" smtClean="0"/>
              <a:t> (pro notebooky)</a:t>
            </a:r>
          </a:p>
          <a:p>
            <a:pPr lvl="2">
              <a:buFont typeface="Wingdings" pitchFamily="2" charset="2"/>
              <a:buChar char="Ø"/>
            </a:pPr>
            <a:r>
              <a:rPr lang="cs-CZ" sz="3200" b="1" dirty="0"/>
              <a:t>s</a:t>
            </a:r>
            <a:r>
              <a:rPr lang="cs-CZ" sz="3200" b="1" dirty="0" smtClean="0"/>
              <a:t>peciální</a:t>
            </a:r>
            <a:r>
              <a:rPr lang="cs-CZ" sz="3200" dirty="0" smtClean="0"/>
              <a:t> (jako např. 1,8“ pro některé iPod)</a:t>
            </a:r>
          </a:p>
        </p:txBody>
      </p:sp>
    </p:spTree>
    <p:extLst>
      <p:ext uri="{BB962C8B-B14F-4D97-AF65-F5344CB8AC3E}">
        <p14:creationId xmlns:p14="http://schemas.microsoft.com/office/powerpoint/2010/main" val="3371840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Pevný disk – technické parametry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484784"/>
            <a:ext cx="8686800" cy="5112568"/>
          </a:xfrm>
        </p:spPr>
        <p:txBody>
          <a:bodyPr>
            <a:noAutofit/>
          </a:bodyPr>
          <a:lstStyle/>
          <a:p>
            <a:r>
              <a:rPr lang="cs-CZ" dirty="0" smtClean="0"/>
              <a:t>Hlavním parametrem je jeho </a:t>
            </a:r>
            <a:r>
              <a:rPr lang="cs-CZ" b="1" dirty="0" smtClean="0"/>
              <a:t>kapacita</a:t>
            </a:r>
            <a:r>
              <a:rPr lang="cs-CZ" dirty="0" smtClean="0"/>
              <a:t>, která se udává dnes většinou ve stovkách </a:t>
            </a:r>
            <a:r>
              <a:rPr lang="en-US" b="1" dirty="0" smtClean="0"/>
              <a:t>[GB]</a:t>
            </a:r>
            <a:r>
              <a:rPr lang="en-US" dirty="0" smtClean="0"/>
              <a:t> </a:t>
            </a:r>
            <a:r>
              <a:rPr lang="cs-CZ" dirty="0" smtClean="0"/>
              <a:t>nebo v jednotkách </a:t>
            </a:r>
            <a:r>
              <a:rPr lang="en-US" b="1" dirty="0" smtClean="0"/>
              <a:t>[TB]</a:t>
            </a:r>
            <a:r>
              <a:rPr lang="cs-CZ" dirty="0" smtClean="0"/>
              <a:t>.</a:t>
            </a:r>
          </a:p>
          <a:p>
            <a:r>
              <a:rPr lang="cs-CZ" dirty="0" smtClean="0"/>
              <a:t>Vedlejšími parametry jsou: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Počet otáček za minutu (</a:t>
            </a:r>
            <a:r>
              <a:rPr lang="en-US" dirty="0" err="1" smtClean="0"/>
              <a:t>angl.</a:t>
            </a:r>
            <a:r>
              <a:rPr lang="en-US" dirty="0" smtClean="0"/>
              <a:t> </a:t>
            </a:r>
            <a:r>
              <a:rPr lang="cs-CZ" i="1" dirty="0" err="1" smtClean="0"/>
              <a:t>rpm</a:t>
            </a:r>
            <a:r>
              <a:rPr lang="cs-CZ" i="1" dirty="0" smtClean="0"/>
              <a:t> = </a:t>
            </a:r>
            <a:r>
              <a:rPr lang="cs-CZ" i="1" dirty="0" err="1" smtClean="0"/>
              <a:t>revolutions</a:t>
            </a:r>
            <a:r>
              <a:rPr lang="cs-CZ" i="1" dirty="0" smtClean="0"/>
              <a:t> per </a:t>
            </a:r>
            <a:r>
              <a:rPr lang="cs-CZ" i="1" dirty="0" err="1" smtClean="0"/>
              <a:t>minute</a:t>
            </a:r>
            <a:r>
              <a:rPr lang="cs-CZ" dirty="0" smtClean="0"/>
              <a:t>)</a:t>
            </a:r>
            <a:r>
              <a:rPr lang="en-US" dirty="0" smtClean="0"/>
              <a:t>.</a:t>
            </a:r>
            <a:r>
              <a:rPr lang="cs-CZ" dirty="0" smtClean="0"/>
              <a:t> </a:t>
            </a:r>
            <a:r>
              <a:rPr lang="en-US" dirty="0" smtClean="0"/>
              <a:t>N</a:t>
            </a:r>
            <a:r>
              <a:rPr lang="cs-CZ" dirty="0" err="1" smtClean="0"/>
              <a:t>ejčastěji</a:t>
            </a:r>
            <a:r>
              <a:rPr lang="cs-CZ" dirty="0" smtClean="0"/>
              <a:t> 7200 </a:t>
            </a:r>
            <a:r>
              <a:rPr lang="cs-CZ" dirty="0" err="1" smtClean="0"/>
              <a:t>ot</a:t>
            </a:r>
            <a:r>
              <a:rPr lang="cs-CZ" dirty="0" smtClean="0"/>
              <a:t>/min</a:t>
            </a:r>
            <a:r>
              <a:rPr lang="en-US" dirty="0" smtClean="0"/>
              <a:t>.</a:t>
            </a:r>
          </a:p>
          <a:p>
            <a:pPr lvl="1">
              <a:buFont typeface="Wingdings" pitchFamily="2" charset="2"/>
              <a:buChar char="Ø"/>
            </a:pPr>
            <a:r>
              <a:rPr lang="en-US" dirty="0" err="1" smtClean="0"/>
              <a:t>Velikost</a:t>
            </a:r>
            <a:r>
              <a:rPr lang="en-US" dirty="0" smtClean="0"/>
              <a:t> v</a:t>
            </a:r>
            <a:r>
              <a:rPr lang="cs-CZ" dirty="0" err="1" smtClean="0"/>
              <a:t>yrovnávací</a:t>
            </a:r>
            <a:r>
              <a:rPr lang="cs-CZ" dirty="0" smtClean="0"/>
              <a:t> </a:t>
            </a:r>
            <a:r>
              <a:rPr lang="cs-CZ" i="1" dirty="0" err="1"/>
              <a:t>cache</a:t>
            </a:r>
            <a:r>
              <a:rPr lang="cs-CZ" i="1" dirty="0"/>
              <a:t> </a:t>
            </a:r>
            <a:r>
              <a:rPr lang="cs-CZ" dirty="0" smtClean="0"/>
              <a:t>paměti, např. 16 MB.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Typ sběrnice, např. starší PATA, resp. </a:t>
            </a:r>
            <a:r>
              <a:rPr lang="cs-CZ" dirty="0" err="1" smtClean="0"/>
              <a:t>UltraATA</a:t>
            </a:r>
            <a:r>
              <a:rPr lang="cs-CZ" dirty="0" smtClean="0"/>
              <a:t> versus dnešní SATA, resp. SATA II či SATA III.</a:t>
            </a:r>
          </a:p>
          <a:p>
            <a:endParaRPr lang="cs-CZ" sz="3200" dirty="0" smtClean="0"/>
          </a:p>
        </p:txBody>
      </p:sp>
    </p:spTree>
    <p:extLst>
      <p:ext uri="{BB962C8B-B14F-4D97-AF65-F5344CB8AC3E}">
        <p14:creationId xmlns:p14="http://schemas.microsoft.com/office/powerpoint/2010/main" val="5440022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Rychlost pevných disků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Ne u každého pevného disku je nejdůležitější jeho </a:t>
            </a:r>
            <a:r>
              <a:rPr lang="cs-CZ" b="1" dirty="0" smtClean="0"/>
              <a:t>kapacita</a:t>
            </a:r>
            <a:r>
              <a:rPr lang="cs-CZ" dirty="0" smtClean="0"/>
              <a:t> – pevné disky, které se používají pro instalaci OS (a jejich zavádění do RAM při startu PC), potřebují být zároveň hodně </a:t>
            </a:r>
            <a:r>
              <a:rPr lang="cs-CZ" b="1" dirty="0" smtClean="0"/>
              <a:t>rychlé</a:t>
            </a:r>
            <a:r>
              <a:rPr lang="cs-CZ" dirty="0" smtClean="0"/>
              <a:t>.</a:t>
            </a:r>
          </a:p>
          <a:p>
            <a:r>
              <a:rPr lang="cs-CZ" dirty="0" smtClean="0"/>
              <a:t>Současné pevné disky renomovaných výrobců poskytují přenosové rychlosti okolo </a:t>
            </a:r>
            <a:r>
              <a:rPr lang="cs-CZ" b="1" dirty="0" smtClean="0"/>
              <a:t>100 MB/s</a:t>
            </a:r>
            <a:r>
              <a:rPr lang="cs-CZ" dirty="0" smtClean="0"/>
              <a:t>, což je již velmi slušná rychlost, dostatečná ke svižnému provozu moderních OS, jako jsou např. </a:t>
            </a:r>
            <a:r>
              <a:rPr lang="cs-CZ" i="1" dirty="0" smtClean="0"/>
              <a:t>Windows 7</a:t>
            </a:r>
            <a:r>
              <a:rPr lang="cs-CZ" dirty="0" smtClean="0"/>
              <a:t> či </a:t>
            </a:r>
            <a:r>
              <a:rPr lang="cs-CZ" i="1" dirty="0" smtClean="0"/>
              <a:t>8</a:t>
            </a:r>
            <a:r>
              <a:rPr lang="cs-CZ" dirty="0" smtClean="0"/>
              <a:t>, ale i </a:t>
            </a:r>
            <a:r>
              <a:rPr lang="cs-CZ" i="1" dirty="0" smtClean="0"/>
              <a:t>Apple OS X </a:t>
            </a:r>
            <a:r>
              <a:rPr lang="cs-CZ" dirty="0" smtClean="0"/>
              <a:t>či </a:t>
            </a:r>
            <a:r>
              <a:rPr lang="cs-CZ" i="1" dirty="0" smtClean="0"/>
              <a:t>Linux</a:t>
            </a:r>
            <a:r>
              <a:rPr lang="cs-CZ" dirty="0" smtClean="0"/>
              <a:t>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239088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Rychlost rozhraní pevných disků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484784"/>
            <a:ext cx="8686800" cy="5184576"/>
          </a:xfrm>
        </p:spPr>
        <p:txBody>
          <a:bodyPr>
            <a:normAutofit/>
          </a:bodyPr>
          <a:lstStyle/>
          <a:p>
            <a:r>
              <a:rPr lang="cs-CZ" dirty="0" smtClean="0"/>
              <a:t>Aby mohly být pevné disky takto rychlé, bylo samozřejmě třeba postupně zrychlit i </a:t>
            </a:r>
            <a:r>
              <a:rPr lang="cs-CZ" b="1" dirty="0" smtClean="0"/>
              <a:t>sběrnice</a:t>
            </a:r>
            <a:r>
              <a:rPr lang="cs-CZ" dirty="0" smtClean="0"/>
              <a:t>, pomocí kterých jsou pevné disky připojeny do základní desky v PC. Zde jsou uvedeny:</a:t>
            </a:r>
          </a:p>
          <a:p>
            <a:pPr marL="0" indent="0">
              <a:buNone/>
            </a:pPr>
            <a:r>
              <a:rPr lang="cs-CZ" dirty="0" smtClean="0"/>
              <a:t>	PATA: </a:t>
            </a:r>
            <a:r>
              <a:rPr lang="cs-CZ" dirty="0" err="1" smtClean="0"/>
              <a:t>UltraATA</a:t>
            </a:r>
            <a:r>
              <a:rPr lang="cs-CZ" dirty="0" smtClean="0"/>
              <a:t> 100 … 100 MB/s</a:t>
            </a:r>
          </a:p>
          <a:p>
            <a:pPr marL="0" indent="0">
              <a:buNone/>
            </a:pPr>
            <a:r>
              <a:rPr lang="cs-CZ" dirty="0" smtClean="0"/>
              <a:t>	PATA: </a:t>
            </a:r>
            <a:r>
              <a:rPr lang="cs-CZ" dirty="0" err="1" smtClean="0"/>
              <a:t>UltraATA</a:t>
            </a:r>
            <a:r>
              <a:rPr lang="cs-CZ" dirty="0" smtClean="0"/>
              <a:t> 133 … 133 MB/s</a:t>
            </a:r>
          </a:p>
          <a:p>
            <a:pPr marL="0" indent="0">
              <a:buNone/>
            </a:pPr>
            <a:r>
              <a:rPr lang="cs-CZ" dirty="0" smtClean="0"/>
              <a:t>	SATA (1,5 </a:t>
            </a:r>
            <a:r>
              <a:rPr lang="cs-CZ" dirty="0" err="1" smtClean="0"/>
              <a:t>Gbit</a:t>
            </a:r>
            <a:r>
              <a:rPr lang="cs-CZ" dirty="0" smtClean="0"/>
              <a:t>/s) … 150 MB/s</a:t>
            </a:r>
          </a:p>
          <a:p>
            <a:pPr marL="0" indent="0">
              <a:buNone/>
            </a:pPr>
            <a:r>
              <a:rPr lang="cs-CZ" dirty="0" smtClean="0"/>
              <a:t>	SATA II (3 </a:t>
            </a:r>
            <a:r>
              <a:rPr lang="cs-CZ" dirty="0" err="1" smtClean="0"/>
              <a:t>Gbit</a:t>
            </a:r>
            <a:r>
              <a:rPr lang="cs-CZ" dirty="0" smtClean="0"/>
              <a:t>/s) … 300 MB/s</a:t>
            </a:r>
          </a:p>
          <a:p>
            <a:pPr marL="0" indent="0">
              <a:buNone/>
            </a:pPr>
            <a:r>
              <a:rPr lang="cs-CZ" dirty="0" smtClean="0"/>
              <a:t>	</a:t>
            </a:r>
            <a:r>
              <a:rPr lang="cs-CZ" b="1" dirty="0" smtClean="0"/>
              <a:t>SATA III</a:t>
            </a:r>
            <a:r>
              <a:rPr lang="cs-CZ" dirty="0" smtClean="0"/>
              <a:t> (6 </a:t>
            </a:r>
            <a:r>
              <a:rPr lang="cs-CZ" dirty="0" err="1" smtClean="0"/>
              <a:t>Gbit</a:t>
            </a:r>
            <a:r>
              <a:rPr lang="cs-CZ" dirty="0" smtClean="0"/>
              <a:t>/s) … </a:t>
            </a:r>
            <a:r>
              <a:rPr lang="cs-CZ" b="1" dirty="0" smtClean="0"/>
              <a:t>600 MB/s</a:t>
            </a:r>
          </a:p>
        </p:txBody>
      </p:sp>
    </p:spTree>
    <p:extLst>
      <p:ext uri="{BB962C8B-B14F-4D97-AF65-F5344CB8AC3E}">
        <p14:creationId xmlns:p14="http://schemas.microsoft.com/office/powerpoint/2010/main" val="10281456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Konektory a kabely pevných disků</a:t>
            </a:r>
            <a:endParaRPr lang="cs-CZ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7744" y="2281976"/>
            <a:ext cx="4464496" cy="333459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TextovéPole 3"/>
          <p:cNvSpPr txBox="1"/>
          <p:nvPr/>
        </p:nvSpPr>
        <p:spPr>
          <a:xfrm>
            <a:off x="1979712" y="1526624"/>
            <a:ext cx="49685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err="1" smtClean="0"/>
              <a:t>Serial</a:t>
            </a:r>
            <a:r>
              <a:rPr lang="cs-CZ" sz="2800" b="1" dirty="0" smtClean="0"/>
              <a:t> ATA (SATA), všechny verze</a:t>
            </a:r>
            <a:endParaRPr lang="cs-CZ" sz="28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2627784" y="4509120"/>
            <a:ext cx="19442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Datový konektor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4644008" y="4499828"/>
            <a:ext cx="19442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Napájecí konektor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217501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Konektory a kabely pevných disků</a:t>
            </a:r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6412" y="2204864"/>
            <a:ext cx="4644008" cy="346867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TextovéPole 5"/>
          <p:cNvSpPr txBox="1"/>
          <p:nvPr/>
        </p:nvSpPr>
        <p:spPr>
          <a:xfrm>
            <a:off x="2216412" y="1526624"/>
            <a:ext cx="46440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err="1" smtClean="0"/>
              <a:t>Parallel</a:t>
            </a:r>
            <a:r>
              <a:rPr lang="cs-CZ" sz="2800" b="1" dirty="0" smtClean="0"/>
              <a:t> ATA (PATA), Ultra ATA</a:t>
            </a:r>
            <a:endParaRPr lang="cs-CZ" sz="28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2483768" y="4664169"/>
            <a:ext cx="19442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Datový konektor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4788024" y="4654877"/>
            <a:ext cx="19442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Napájecí konektor</a:t>
            </a:r>
          </a:p>
          <a:p>
            <a:pPr algn="ctr"/>
            <a:r>
              <a:rPr lang="cs-CZ" dirty="0" smtClean="0"/>
              <a:t>(</a:t>
            </a:r>
            <a:r>
              <a:rPr lang="cs-CZ" dirty="0" err="1" smtClean="0"/>
              <a:t>Molex</a:t>
            </a:r>
            <a:r>
              <a:rPr lang="cs-CZ" dirty="0" smtClean="0"/>
              <a:t>)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619298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Další zdroje informací o Pevných discích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Zde jsou uvedeny některé zajímavé externí zdroje:</a:t>
            </a:r>
          </a:p>
          <a:p>
            <a:pPr marL="0" indent="0">
              <a:buNone/>
            </a:pPr>
            <a:r>
              <a:rPr lang="cs-CZ" dirty="0">
                <a:hlinkClick r:id="rId2"/>
              </a:rPr>
              <a:t>http://</a:t>
            </a:r>
            <a:r>
              <a:rPr lang="cs-CZ" dirty="0" err="1" smtClean="0">
                <a:hlinkClick r:id="rId2"/>
              </a:rPr>
              <a:t>en.wikipedia.org</a:t>
            </a:r>
            <a:r>
              <a:rPr lang="cs-CZ" dirty="0" smtClean="0">
                <a:hlinkClick r:id="rId2"/>
              </a:rPr>
              <a:t>/wiki/</a:t>
            </a:r>
            <a:r>
              <a:rPr lang="cs-CZ" dirty="0" err="1" smtClean="0">
                <a:hlinkClick r:id="rId2"/>
              </a:rPr>
              <a:t>Parallel_ATA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nebo</a:t>
            </a:r>
          </a:p>
          <a:p>
            <a:pPr marL="0" indent="0">
              <a:buNone/>
            </a:pPr>
            <a:r>
              <a:rPr lang="cs-CZ" dirty="0">
                <a:hlinkClick r:id="rId3"/>
              </a:rPr>
              <a:t>http://</a:t>
            </a:r>
            <a:r>
              <a:rPr lang="cs-CZ" dirty="0" err="1" smtClean="0">
                <a:hlinkClick r:id="rId3"/>
              </a:rPr>
              <a:t>cs.wikipedia.org</a:t>
            </a:r>
            <a:r>
              <a:rPr lang="cs-CZ" dirty="0" smtClean="0">
                <a:hlinkClick r:id="rId3"/>
              </a:rPr>
              <a:t>/wiki/SATA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případně</a:t>
            </a:r>
          </a:p>
          <a:p>
            <a:pPr marL="0" indent="0">
              <a:buNone/>
            </a:pPr>
            <a:r>
              <a:rPr lang="cs-CZ" dirty="0">
                <a:hlinkClick r:id="rId4"/>
              </a:rPr>
              <a:t>http://</a:t>
            </a:r>
            <a:r>
              <a:rPr lang="cs-CZ" dirty="0" err="1">
                <a:hlinkClick r:id="rId4"/>
              </a:rPr>
              <a:t>cs.wikipedia.org</a:t>
            </a:r>
            <a:r>
              <a:rPr lang="cs-CZ" dirty="0">
                <a:hlinkClick r:id="rId4"/>
              </a:rPr>
              <a:t>/wiki/Pevn%C3%BD_disk</a:t>
            </a:r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18799211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554163"/>
            <a:ext cx="8686800" cy="230688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1800" dirty="0"/>
              <a:t>Výukový materiál je výhradně dílem autora (včetně fotografií).</a:t>
            </a:r>
          </a:p>
          <a:p>
            <a:pPr marL="0" indent="0">
              <a:buNone/>
            </a:pPr>
            <a:endParaRPr lang="cs-CZ" sz="1800" dirty="0" smtClean="0"/>
          </a:p>
        </p:txBody>
      </p:sp>
    </p:spTree>
    <p:extLst>
      <p:ext uri="{BB962C8B-B14F-4D97-AF65-F5344CB8AC3E}">
        <p14:creationId xmlns:p14="http://schemas.microsoft.com/office/powerpoint/2010/main" val="17781262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1657</TotalTime>
  <Words>370</Words>
  <Application>Microsoft Office PowerPoint</Application>
  <PresentationFormat>Předvádění na obrazovce (4:3)</PresentationFormat>
  <Paragraphs>63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11</vt:i4>
      </vt:variant>
    </vt:vector>
  </HeadingPairs>
  <TitlesOfParts>
    <vt:vector size="13" baseType="lpstr">
      <vt:lpstr>Motiv systému Office</vt:lpstr>
      <vt:lpstr>Cesta</vt:lpstr>
      <vt:lpstr>Prezentace aplikace PowerPoint</vt:lpstr>
      <vt:lpstr>ANOTACE</vt:lpstr>
      <vt:lpstr>Pevný disk</vt:lpstr>
      <vt:lpstr>Pevný disk - charakteristika</vt:lpstr>
      <vt:lpstr>Pevný disk – technické parametry</vt:lpstr>
      <vt:lpstr>Rychlost pevných disků</vt:lpstr>
      <vt:lpstr>Rychlost rozhraní pevných disků</vt:lpstr>
      <vt:lpstr>Konektory a kabely pevných disků</vt:lpstr>
      <vt:lpstr>Konektory a kabely pevných disků</vt:lpstr>
      <vt:lpstr>Další zdroje informací o Pevných discích</vt:lpstr>
      <vt:lpstr>Použité zdroje</vt:lpstr>
    </vt:vector>
  </TitlesOfParts>
  <Company>SOU Uherský Brod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Ing. Radim Bublík</dc:creator>
  <cp:lastModifiedBy>bublikradim</cp:lastModifiedBy>
  <cp:revision>138</cp:revision>
  <dcterms:created xsi:type="dcterms:W3CDTF">2012-08-02T10:31:28Z</dcterms:created>
  <dcterms:modified xsi:type="dcterms:W3CDTF">2013-02-28T13:14:50Z</dcterms:modified>
</cp:coreProperties>
</file>