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4" r:id="rId2"/>
    <p:sldId id="26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5F691-06BC-40D7-81C1-7F3498871C02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796AD-BE50-493D-85B0-16756310CB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344601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5F691-06BC-40D7-81C1-7F3498871C02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796AD-BE50-493D-85B0-16756310CB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101347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5F691-06BC-40D7-81C1-7F3498871C02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796AD-BE50-493D-85B0-16756310CB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945133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5F691-06BC-40D7-81C1-7F3498871C02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796AD-BE50-493D-85B0-16756310CB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33211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5F691-06BC-40D7-81C1-7F3498871C02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796AD-BE50-493D-85B0-16756310CB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32504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5F691-06BC-40D7-81C1-7F3498871C02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796AD-BE50-493D-85B0-16756310CB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34741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5F691-06BC-40D7-81C1-7F3498871C02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796AD-BE50-493D-85B0-16756310CB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606517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5F691-06BC-40D7-81C1-7F3498871C02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796AD-BE50-493D-85B0-16756310CB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517820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5F691-06BC-40D7-81C1-7F3498871C02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796AD-BE50-493D-85B0-16756310CB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999782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5F691-06BC-40D7-81C1-7F3498871C02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796AD-BE50-493D-85B0-16756310CB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495997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5F691-06BC-40D7-81C1-7F3498871C02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796AD-BE50-493D-85B0-16756310CB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05106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75F691-06BC-40D7-81C1-7F3498871C02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1796AD-BE50-493D-85B0-16756310CB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8643663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812800" y="4292600"/>
            <a:ext cx="7951788" cy="1800225"/>
          </a:xfrm>
        </p:spPr>
        <p:txBody>
          <a:bodyPr/>
          <a:lstStyle/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MODERNÍ ŠKOLA</a:t>
            </a:r>
          </a:p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2051" name="Picture 4" descr="škol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3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2054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cs typeface="Arial" charset="0"/>
              </a:rPr>
              <a:t> </a:t>
            </a:r>
            <a:r>
              <a:rPr lang="cs-CZ" sz="1600" b="1">
                <a:solidFill>
                  <a:srgbClr val="000000"/>
                </a:solidFill>
                <a:cs typeface="Arial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cs typeface="Arial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cs typeface="Arial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cs typeface="Arial" charset="0"/>
            </a:endParaRPr>
          </a:p>
          <a:p>
            <a:pPr eaLnBrk="0" hangingPunct="0"/>
            <a:endParaRPr lang="cs-CZ"/>
          </a:p>
        </p:txBody>
      </p:sp>
      <p:pic>
        <p:nvPicPr>
          <p:cNvPr id="2055" name="Picture 10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6" name="Obrázek 10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985518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 eaLnBrk="1" hangingPunct="1">
              <a:buFontTx/>
              <a:buNone/>
            </a:pPr>
            <a:r>
              <a:rPr lang="cs-CZ" sz="1800" dirty="0" smtClean="0"/>
              <a:t> 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Autor</a:t>
            </a:r>
            <a:r>
              <a:rPr lang="cs-CZ" sz="1800" b="1" dirty="0" smtClean="0">
                <a:latin typeface="Arial" charset="0"/>
              </a:rPr>
              <a:t>: Mgr. František </a:t>
            </a:r>
            <a:r>
              <a:rPr lang="cs-CZ" sz="1800" b="1" dirty="0" err="1" smtClean="0">
                <a:latin typeface="Arial" charset="0"/>
              </a:rPr>
              <a:t>Bret</a:t>
            </a:r>
            <a:endParaRPr lang="cs-CZ" sz="1800" dirty="0" smtClean="0">
              <a:latin typeface="Arial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Vytvořeno:  23.4. 2013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Ročník: 6.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Vzdělávací oblast: Zeměpis – Afrika – Problémy </a:t>
            </a:r>
            <a:r>
              <a:rPr lang="cs-CZ" sz="1800" b="1" dirty="0"/>
              <a:t>A</a:t>
            </a:r>
            <a:r>
              <a:rPr lang="cs-CZ" sz="1800" b="1" dirty="0" smtClean="0"/>
              <a:t>friky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Anotace: Slouží k výkladu učiva o problémech Afriky</a:t>
            </a:r>
            <a:endParaRPr lang="cs-CZ" sz="1800" dirty="0" smtClean="0"/>
          </a:p>
        </p:txBody>
      </p:sp>
      <p:pic>
        <p:nvPicPr>
          <p:cNvPr id="3075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972321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48681"/>
            <a:ext cx="7772400" cy="1080119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HLAVNÍ PROBLÉMY AFRIKY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1628800"/>
            <a:ext cx="8280920" cy="4608512"/>
          </a:xfrm>
        </p:spPr>
        <p:txBody>
          <a:bodyPr>
            <a:normAutofit/>
          </a:bodyPr>
          <a:lstStyle/>
          <a:p>
            <a:pPr lvl="1"/>
            <a:r>
              <a:rPr lang="cs-CZ" sz="4000" b="1" dirty="0" smtClean="0">
                <a:solidFill>
                  <a:srgbClr val="0070C0"/>
                </a:solidFill>
              </a:rPr>
              <a:t>Hladomor</a:t>
            </a:r>
          </a:p>
          <a:p>
            <a:pPr lvl="1"/>
            <a:r>
              <a:rPr lang="cs-CZ" sz="4000" b="1" dirty="0" smtClean="0">
                <a:solidFill>
                  <a:srgbClr val="0070C0"/>
                </a:solidFill>
              </a:rPr>
              <a:t>Chudoba</a:t>
            </a:r>
          </a:p>
          <a:p>
            <a:pPr lvl="1"/>
            <a:r>
              <a:rPr lang="cs-CZ" sz="4000" b="1" dirty="0" smtClean="0">
                <a:solidFill>
                  <a:srgbClr val="0070C0"/>
                </a:solidFill>
              </a:rPr>
              <a:t>Nemoci - nedostatek lékařské péče</a:t>
            </a:r>
          </a:p>
          <a:p>
            <a:pPr lvl="1"/>
            <a:r>
              <a:rPr lang="cs-CZ" sz="4000" b="1" dirty="0" smtClean="0">
                <a:solidFill>
                  <a:srgbClr val="0070C0"/>
                </a:solidFill>
              </a:rPr>
              <a:t>Negramotnost</a:t>
            </a:r>
          </a:p>
          <a:p>
            <a:pPr lvl="1"/>
            <a:r>
              <a:rPr lang="cs-CZ" sz="4000" b="1" dirty="0" smtClean="0">
                <a:solidFill>
                  <a:srgbClr val="0070C0"/>
                </a:solidFill>
              </a:rPr>
              <a:t>Války a politické rozbroje</a:t>
            </a:r>
          </a:p>
          <a:p>
            <a:pPr lvl="1"/>
            <a:r>
              <a:rPr lang="cs-CZ" sz="4000" b="1" dirty="0" smtClean="0">
                <a:solidFill>
                  <a:srgbClr val="0070C0"/>
                </a:solidFill>
              </a:rPr>
              <a:t>Nedostatek pitné vody</a:t>
            </a:r>
          </a:p>
          <a:p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2378620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HLAD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i="1" dirty="0" smtClean="0">
                <a:solidFill>
                  <a:srgbClr val="0070C0"/>
                </a:solidFill>
                <a:effectLst/>
              </a:rPr>
              <a:t>FORMY HLADU: </a:t>
            </a:r>
            <a:endParaRPr lang="cs-CZ" dirty="0" smtClean="0">
              <a:solidFill>
                <a:srgbClr val="0070C0"/>
              </a:solidFill>
              <a:effectLst/>
            </a:endParaRPr>
          </a:p>
          <a:p>
            <a:r>
              <a:rPr lang="cs-CZ" b="1" i="1" dirty="0" smtClean="0">
                <a:solidFill>
                  <a:srgbClr val="0070C0"/>
                </a:solidFill>
                <a:effectLst/>
              </a:rPr>
              <a:t>Akutní hlad: </a:t>
            </a:r>
            <a:r>
              <a:rPr lang="cs-CZ" b="1" i="1" dirty="0" smtClean="0">
                <a:effectLst/>
              </a:rPr>
              <a:t>příjem energie je menší než výdej → umírání</a:t>
            </a:r>
            <a:endParaRPr lang="cs-CZ" dirty="0" smtClean="0">
              <a:effectLst/>
            </a:endParaRPr>
          </a:p>
          <a:p>
            <a:r>
              <a:rPr lang="cs-CZ" b="1" i="1" dirty="0" smtClean="0">
                <a:solidFill>
                  <a:srgbClr val="0070C0"/>
                </a:solidFill>
                <a:effectLst/>
              </a:rPr>
              <a:t>Chronická podvýživa: </a:t>
            </a:r>
            <a:r>
              <a:rPr lang="cs-CZ" b="1" i="1" dirty="0" smtClean="0">
                <a:effectLst/>
              </a:rPr>
              <a:t>trvalý nedostatečný energetický příjem, ale nad hranicí minima</a:t>
            </a:r>
            <a:endParaRPr lang="cs-CZ" dirty="0" smtClean="0">
              <a:effectLst/>
            </a:endParaRPr>
          </a:p>
          <a:p>
            <a:r>
              <a:rPr lang="cs-CZ" b="1" i="1" dirty="0" smtClean="0">
                <a:solidFill>
                  <a:srgbClr val="0070C0"/>
                </a:solidFill>
                <a:effectLst/>
              </a:rPr>
              <a:t>Specifický hlad: </a:t>
            </a:r>
            <a:r>
              <a:rPr lang="cs-CZ" b="1" i="1" dirty="0" smtClean="0">
                <a:effectLst/>
              </a:rPr>
              <a:t>neplnohodnotná strava, nedostatek živočišných bílkovin</a:t>
            </a:r>
            <a:endParaRPr lang="cs-CZ" dirty="0" smtClean="0">
              <a:effectLst/>
            </a:endParaRPr>
          </a:p>
          <a:p>
            <a:r>
              <a:rPr lang="cs-CZ" b="1" i="1" dirty="0" smtClean="0">
                <a:solidFill>
                  <a:srgbClr val="0070C0"/>
                </a:solidFill>
                <a:effectLst/>
              </a:rPr>
              <a:t>Podvýživa: </a:t>
            </a:r>
            <a:r>
              <a:rPr lang="cs-CZ" b="1" i="1" dirty="0" smtClean="0">
                <a:effectLst/>
              </a:rPr>
              <a:t>trpí jí hlavně tropická Afrika - zde žije asi 150 mil. obyvatel a z toho 43% domácností trpí podvýživou.</a:t>
            </a:r>
            <a:endParaRPr lang="cs-CZ" dirty="0" smtClean="0">
              <a:effectLst/>
            </a:endParaRPr>
          </a:p>
          <a:p>
            <a:endParaRPr lang="cs-CZ" dirty="0"/>
          </a:p>
        </p:txBody>
      </p:sp>
      <p:pic>
        <p:nvPicPr>
          <p:cNvPr id="3074" name="Picture 2" descr="C:\Users\f.bret\AppData\Local\Microsoft\Windows\Temporary Internet Files\Content.IE5\4089IHS4\MC9003470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-35449"/>
            <a:ext cx="2664296" cy="2172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76002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CHUDOBA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0070C0"/>
                </a:solidFill>
                <a:effectLst/>
              </a:rPr>
              <a:t>Chudobu způsobují: </a:t>
            </a:r>
            <a:r>
              <a:rPr lang="cs-CZ" b="1" i="1" dirty="0" smtClean="0">
                <a:effectLst/>
              </a:rPr>
              <a:t>Příliš rychlá urbanizace způsobuje vysokou úroveň nezaměstnanosti (až 75%), dále </a:t>
            </a:r>
            <a:r>
              <a:rPr lang="cs-CZ" b="1" i="1" dirty="0" smtClean="0">
                <a:solidFill>
                  <a:srgbClr val="0070C0"/>
                </a:solidFill>
                <a:effectLst/>
              </a:rPr>
              <a:t>úbytek lidí žijících na venkově</a:t>
            </a:r>
            <a:r>
              <a:rPr lang="cs-CZ" b="1" i="1" dirty="0" smtClean="0">
                <a:effectLst/>
              </a:rPr>
              <a:t>, což znamená </a:t>
            </a:r>
            <a:r>
              <a:rPr lang="cs-CZ" b="1" i="1" dirty="0" smtClean="0">
                <a:solidFill>
                  <a:srgbClr val="0070C0"/>
                </a:solidFill>
                <a:effectLst/>
              </a:rPr>
              <a:t>nedostatek potravin</a:t>
            </a:r>
            <a:r>
              <a:rPr lang="cs-CZ" b="1" i="1" dirty="0" smtClean="0">
                <a:effectLst/>
              </a:rPr>
              <a:t>, málo investic do průmyslu, </a:t>
            </a:r>
            <a:r>
              <a:rPr lang="cs-CZ" b="1" i="1" dirty="0" smtClean="0">
                <a:solidFill>
                  <a:srgbClr val="0070C0"/>
                </a:solidFill>
                <a:effectLst/>
              </a:rPr>
              <a:t>malá kvalifikovanost</a:t>
            </a:r>
            <a:r>
              <a:rPr lang="cs-CZ" b="1" i="1" dirty="0" smtClean="0">
                <a:effectLst/>
              </a:rPr>
              <a:t>, služby zde téměř neexistují a státní sektor odumírá.</a:t>
            </a:r>
            <a:endParaRPr lang="cs-CZ" dirty="0"/>
          </a:p>
        </p:txBody>
      </p:sp>
      <p:pic>
        <p:nvPicPr>
          <p:cNvPr id="4098" name="Picture 2" descr="C:\Users\f.bret\AppData\Local\Microsoft\Windows\Temporary Internet Files\Content.IE5\MWZYCJRL\MC9004349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0050" y="4641850"/>
            <a:ext cx="2306166" cy="2202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26806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NEMOCI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MALÁRIE</a:t>
            </a:r>
          </a:p>
          <a:p>
            <a:r>
              <a:rPr lang="cs-CZ" sz="4400" b="1" dirty="0" smtClean="0"/>
              <a:t>ŽLUTÁ ZIMNICE</a:t>
            </a:r>
          </a:p>
          <a:p>
            <a:r>
              <a:rPr lang="cs-CZ" sz="4400" b="1" dirty="0" smtClean="0"/>
              <a:t>EBOLA</a:t>
            </a:r>
          </a:p>
          <a:p>
            <a:r>
              <a:rPr lang="cs-CZ" sz="4400" b="1" dirty="0" smtClean="0"/>
              <a:t>SPAVÁ NEMOC</a:t>
            </a:r>
          </a:p>
          <a:p>
            <a:r>
              <a:rPr lang="cs-CZ" sz="4400" b="1" dirty="0" smtClean="0"/>
              <a:t>AIDS</a:t>
            </a:r>
            <a:endParaRPr lang="cs-CZ" sz="4400" b="1" dirty="0"/>
          </a:p>
        </p:txBody>
      </p:sp>
      <p:pic>
        <p:nvPicPr>
          <p:cNvPr id="1026" name="Picture 2" descr="C:\Users\f.bret\AppData\Local\Microsoft\Windows\Temporary Internet Files\Content.IE5\VGI2URH4\MC900434723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581846"/>
            <a:ext cx="4608512" cy="4655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44440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NEGRAMOTNOST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5400" b="1" i="1" dirty="0" smtClean="0">
                <a:effectLst/>
              </a:rPr>
              <a:t>V některých zemích Afriky se často vyskytuje negramotnost - například v Nigeru 86% lidí je negramotných.</a:t>
            </a:r>
            <a:endParaRPr lang="cs-CZ" sz="5400" dirty="0"/>
          </a:p>
        </p:txBody>
      </p:sp>
      <p:pic>
        <p:nvPicPr>
          <p:cNvPr id="2050" name="Picture 2" descr="C:\Users\f.bret\AppData\Local\Microsoft\Windows\Temporary Internet Files\Content.IE5\K7D60H8B\MC9001992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348880"/>
            <a:ext cx="3384376" cy="2639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37253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VÁLKY A POLITICKÉ ROZBROJE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13144"/>
          </a:xfrm>
        </p:spPr>
        <p:txBody>
          <a:bodyPr/>
          <a:lstStyle/>
          <a:p>
            <a:r>
              <a:rPr lang="cs-CZ" b="1" i="1" dirty="0" smtClean="0">
                <a:effectLst/>
              </a:rPr>
              <a:t>Od roku 1945 proběhlo v Africe 9 konfliktů </a:t>
            </a:r>
            <a:r>
              <a:rPr lang="cs-CZ" b="1" i="1" dirty="0" smtClean="0">
                <a:effectLst/>
              </a:rPr>
              <a:t>                s </a:t>
            </a:r>
            <a:r>
              <a:rPr lang="cs-CZ" b="1" i="1" dirty="0" smtClean="0">
                <a:effectLst/>
              </a:rPr>
              <a:t>více jak 1 000 mrtvými, přičemž ve velkých konfliktech od roku 1945 zahynulo 9 milionů lidí, z čehož bylo 8 milionů civilistů.</a:t>
            </a:r>
            <a:endParaRPr lang="cs-CZ" dirty="0" smtClean="0">
              <a:effectLst/>
            </a:endParaRPr>
          </a:p>
          <a:p>
            <a:r>
              <a:rPr lang="cs-CZ" b="1" i="1" dirty="0" smtClean="0">
                <a:effectLst/>
              </a:rPr>
              <a:t>Jen několik málo států, v nichž nedocházelo ke konfliktům a palácovým převratům, má lepší životní </a:t>
            </a:r>
            <a:r>
              <a:rPr lang="cs-CZ" b="1" i="1" dirty="0" smtClean="0">
                <a:effectLst/>
              </a:rPr>
              <a:t>úroveň </a:t>
            </a:r>
            <a:r>
              <a:rPr lang="cs-CZ" b="1" i="1" dirty="0" smtClean="0">
                <a:effectLst/>
              </a:rPr>
              <a:t>(např. Botswana, Kamerun, </a:t>
            </a:r>
            <a:r>
              <a:rPr lang="cs-CZ" b="1" i="1" dirty="0" smtClean="0">
                <a:effectLst/>
              </a:rPr>
              <a:t>Gabun</a:t>
            </a:r>
            <a:r>
              <a:rPr lang="cs-CZ" b="1" i="1" dirty="0" smtClean="0">
                <a:effectLst/>
              </a:rPr>
              <a:t>, Ghana, Keňa).</a:t>
            </a:r>
            <a:endParaRPr lang="cs-CZ" dirty="0" smtClean="0">
              <a:effectLst/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 descr="C:\Users\f.bret\AppData\Local\Microsoft\Windows\Temporary Internet Files\Content.IE5\MWZYCJRL\MC9002343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89699" y="4667250"/>
            <a:ext cx="2722645" cy="2195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f.bret\AppData\Local\Microsoft\Windows\Temporary Internet Files\Content.IE5\VGI2URH4\MC90031044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04788" y="4667250"/>
            <a:ext cx="1536428" cy="2150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96431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NEDOSTATEK PITNÉ VODY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 smtClean="0">
                <a:effectLst/>
              </a:rPr>
              <a:t>Jednu třetinu kontinentu tvoří bezodtoké oblasti (=oblasti, ve kterých se voda hromadí a neodtéká do okolního moře, oceánu).</a:t>
            </a:r>
            <a:endParaRPr lang="cs-CZ" dirty="0" smtClean="0">
              <a:effectLst/>
            </a:endParaRPr>
          </a:p>
          <a:p>
            <a:r>
              <a:rPr lang="cs-CZ" b="1" i="1" dirty="0" smtClean="0">
                <a:effectLst/>
              </a:rPr>
              <a:t>Polovinu zbytku území odvodňují řeky Kongo a Nil.</a:t>
            </a:r>
            <a:endParaRPr lang="cs-CZ" dirty="0" smtClean="0">
              <a:effectLst/>
            </a:endParaRPr>
          </a:p>
          <a:p>
            <a:r>
              <a:rPr lang="cs-CZ" b="1" i="1" dirty="0" smtClean="0">
                <a:effectLst/>
              </a:rPr>
              <a:t>Nedostatek vody také způsobují: z 52% je voda používána k zavlažování a dalších 6% vodstva je využíváno k výrobě energie.</a:t>
            </a:r>
            <a:endParaRPr lang="cs-CZ" dirty="0" smtClean="0">
              <a:effectLst/>
            </a:endParaRPr>
          </a:p>
          <a:p>
            <a:endParaRPr lang="cs-CZ" dirty="0"/>
          </a:p>
        </p:txBody>
      </p:sp>
      <p:pic>
        <p:nvPicPr>
          <p:cNvPr id="6146" name="Picture 2" descr="C:\Users\f.bret\AppData\Local\Microsoft\Windows\Temporary Internet Files\Content.IE5\MWZYCJRL\MC900441753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44295" y="4581128"/>
            <a:ext cx="1999705" cy="1999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82617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OBRÁZKŮ: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www.office.</a:t>
            </a:r>
            <a:r>
              <a:rPr lang="cs-CZ" smtClean="0"/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87546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</TotalTime>
  <Words>364</Words>
  <Application>Microsoft Office PowerPoint</Application>
  <PresentationFormat>Předvádění na obrazovce (4:3)</PresentationFormat>
  <Paragraphs>46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Snímek 2</vt:lpstr>
      <vt:lpstr>HLAVNÍ PROBLÉMY AFRIKY</vt:lpstr>
      <vt:lpstr>HLAD</vt:lpstr>
      <vt:lpstr>CHUDOBA</vt:lpstr>
      <vt:lpstr>NEMOCI</vt:lpstr>
      <vt:lpstr>NEGRAMOTNOST</vt:lpstr>
      <vt:lpstr>VÁLKY A POLITICKÉ ROZBROJE</vt:lpstr>
      <vt:lpstr>NEDOSTATEK PITNÉ VODY</vt:lpstr>
      <vt:lpstr>ZDROJE OBRÁZKŮ: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HLAVNÍ PROBLÉMY AFRIKY</dc:title>
  <dc:creator>František Bret</dc:creator>
  <cp:lastModifiedBy>Dum</cp:lastModifiedBy>
  <cp:revision>6</cp:revision>
  <dcterms:created xsi:type="dcterms:W3CDTF">2013-08-13T08:19:32Z</dcterms:created>
  <dcterms:modified xsi:type="dcterms:W3CDTF">2013-08-27T14:50:11Z</dcterms:modified>
</cp:coreProperties>
</file>