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56" r:id="rId4"/>
    <p:sldId id="257" r:id="rId5"/>
    <p:sldId id="258" r:id="rId6"/>
    <p:sldId id="259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A1318-1360-43B5-A499-18F1EC0CFEB5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F0067-ABA3-4A2B-90B8-146187ACC0F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58680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A1318-1360-43B5-A499-18F1EC0CFEB5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F0067-ABA3-4A2B-90B8-146187ACC0F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548047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A1318-1360-43B5-A499-18F1EC0CFEB5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F0067-ABA3-4A2B-90B8-146187ACC0F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69242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A1318-1360-43B5-A499-18F1EC0CFEB5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F0067-ABA3-4A2B-90B8-146187ACC0F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743967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A1318-1360-43B5-A499-18F1EC0CFEB5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F0067-ABA3-4A2B-90B8-146187ACC0F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560550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A1318-1360-43B5-A499-18F1EC0CFEB5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F0067-ABA3-4A2B-90B8-146187ACC0F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251266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A1318-1360-43B5-A499-18F1EC0CFEB5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F0067-ABA3-4A2B-90B8-146187ACC0F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03798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A1318-1360-43B5-A499-18F1EC0CFEB5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F0067-ABA3-4A2B-90B8-146187ACC0F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13935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A1318-1360-43B5-A499-18F1EC0CFEB5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F0067-ABA3-4A2B-90B8-146187ACC0F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056827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A1318-1360-43B5-A499-18F1EC0CFEB5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F0067-ABA3-4A2B-90B8-146187ACC0F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90941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A1318-1360-43B5-A499-18F1EC0CFEB5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F0067-ABA3-4A2B-90B8-146187ACC0F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94107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CA1318-1360-43B5-A499-18F1EC0CFEB5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6F0067-ABA3-4A2B-90B8-146187ACC0F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47220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cs.wikipedia.org/wiki/Soubor:Map_sahel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812800" y="4292600"/>
            <a:ext cx="7951788" cy="1800225"/>
          </a:xfrm>
        </p:spPr>
        <p:txBody>
          <a:bodyPr/>
          <a:lstStyle/>
          <a:p>
            <a:pPr eaLnBrk="1" hangingPunct="1"/>
            <a:r>
              <a:rPr lang="cs-CZ" sz="1800" smtClean="0">
                <a:solidFill>
                  <a:schemeClr val="tx1"/>
                </a:solidFill>
              </a:rPr>
              <a:t>VÝUKOVÝ MATERIÁL ZPRACOVANÝ V RÁMCI PROJEKTU </a:t>
            </a:r>
          </a:p>
          <a:p>
            <a:pPr eaLnBrk="1" hangingPunct="1"/>
            <a:r>
              <a:rPr lang="cs-CZ" sz="1800" smtClean="0">
                <a:solidFill>
                  <a:schemeClr val="tx1"/>
                </a:solidFill>
              </a:rPr>
              <a:t>MODERNÍ ŠKOLA</a:t>
            </a:r>
          </a:p>
          <a:p>
            <a:pPr eaLnBrk="1" hangingPunct="1"/>
            <a:r>
              <a:rPr lang="cs-CZ" sz="1800" smtClean="0">
                <a:solidFill>
                  <a:schemeClr val="tx1"/>
                </a:solidFill>
              </a:rPr>
              <a:t>Registrační číslo projektu: CZ.1.07/1.400/21.3095</a:t>
            </a:r>
          </a:p>
        </p:txBody>
      </p:sp>
      <p:pic>
        <p:nvPicPr>
          <p:cNvPr id="2051" name="Picture 4" descr="škol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6722"/>
          <a:stretch>
            <a:fillRect/>
          </a:stretch>
        </p:blipFill>
        <p:spPr bwMode="auto">
          <a:xfrm>
            <a:off x="5076825" y="2349500"/>
            <a:ext cx="2447925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2275" y="2276475"/>
            <a:ext cx="2087563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Rectangle 9"/>
          <p:cNvSpPr>
            <a:spLocks noChangeArrowheads="1"/>
          </p:cNvSpPr>
          <p:nvPr/>
        </p:nvSpPr>
        <p:spPr bwMode="auto">
          <a:xfrm>
            <a:off x="179388" y="2908300"/>
            <a:ext cx="184150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bIns="0" anchor="ctr">
            <a:spAutoFit/>
          </a:bodyPr>
          <a:lstStyle/>
          <a:p>
            <a:endParaRPr lang="cs-CZ"/>
          </a:p>
        </p:txBody>
      </p:sp>
      <p:sp>
        <p:nvSpPr>
          <p:cNvPr id="2054" name="Rectangle 10"/>
          <p:cNvSpPr>
            <a:spLocks noChangeArrowheads="1"/>
          </p:cNvSpPr>
          <p:nvPr/>
        </p:nvSpPr>
        <p:spPr bwMode="auto">
          <a:xfrm>
            <a:off x="1692275" y="1552575"/>
            <a:ext cx="6192838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bIns="0" anchor="ctr">
            <a:spAutoFit/>
          </a:bodyPr>
          <a:lstStyle/>
          <a:p>
            <a:pPr algn="ctr"/>
            <a:r>
              <a:rPr lang="cs-CZ" b="1">
                <a:solidFill>
                  <a:srgbClr val="000000"/>
                </a:solidFill>
                <a:cs typeface="Arial" charset="0"/>
              </a:rPr>
              <a:t> </a:t>
            </a:r>
            <a:r>
              <a:rPr lang="cs-CZ" sz="1600" b="1">
                <a:solidFill>
                  <a:srgbClr val="000000"/>
                </a:solidFill>
                <a:cs typeface="Arial" charset="0"/>
              </a:rPr>
              <a:t>ZÁKLADNÍ ŠKOLA ÚSTÍ NAD LABEM, HLAVNÍ 193, 403 31</a:t>
            </a:r>
            <a:endParaRPr lang="cs-CZ" sz="1400" b="1">
              <a:solidFill>
                <a:srgbClr val="000000"/>
              </a:solidFill>
              <a:cs typeface="Arial" charset="0"/>
            </a:endParaRPr>
          </a:p>
          <a:p>
            <a:pPr algn="ctr" eaLnBrk="0" hangingPunct="0"/>
            <a:r>
              <a:rPr lang="cs-CZ" sz="1200" b="1">
                <a:solidFill>
                  <a:srgbClr val="999999"/>
                </a:solidFill>
                <a:cs typeface="Arial" charset="0"/>
              </a:rPr>
              <a:t>Tel.:472731819, 472731253 Tel.řed./fax:472731480, e-mail:skola@zsmojzir.cz</a:t>
            </a:r>
            <a:endParaRPr lang="cs-CZ" sz="1400">
              <a:solidFill>
                <a:srgbClr val="999999"/>
              </a:solidFill>
              <a:cs typeface="Arial" charset="0"/>
            </a:endParaRPr>
          </a:p>
          <a:p>
            <a:pPr eaLnBrk="0" hangingPunct="0"/>
            <a:endParaRPr lang="cs-CZ"/>
          </a:p>
        </p:txBody>
      </p:sp>
      <p:pic>
        <p:nvPicPr>
          <p:cNvPr id="2055" name="Picture 1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3500" y="0"/>
            <a:ext cx="647700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Obrázek 1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57313" y="1643063"/>
            <a:ext cx="676275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781374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Tx/>
              <a:buNone/>
            </a:pPr>
            <a:r>
              <a:rPr lang="cs-CZ" sz="2000" dirty="0" smtClean="0"/>
              <a:t>Číslo klíčové aktivity: III/2</a:t>
            </a:r>
          </a:p>
          <a:p>
            <a:pPr algn="ctr" eaLnBrk="1" hangingPunct="1">
              <a:buFontTx/>
              <a:buNone/>
            </a:pPr>
            <a:r>
              <a:rPr lang="cs-CZ" sz="2000" dirty="0" smtClean="0"/>
              <a:t>Název klíčové aktivity: </a:t>
            </a:r>
          </a:p>
          <a:p>
            <a:pPr algn="ctr" eaLnBrk="1" hangingPunct="1">
              <a:buFontTx/>
              <a:buNone/>
            </a:pPr>
            <a:r>
              <a:rPr lang="cs-CZ" sz="2000" dirty="0" smtClean="0"/>
              <a:t>Inovace a zkvalitnění výuky prostřednictvím ICT</a:t>
            </a:r>
          </a:p>
          <a:p>
            <a:pPr algn="ctr" eaLnBrk="1" hangingPunct="1">
              <a:buFontTx/>
              <a:buNone/>
            </a:pPr>
            <a:r>
              <a:rPr lang="cs-CZ" sz="1800" dirty="0" smtClean="0"/>
              <a:t> </a:t>
            </a:r>
          </a:p>
          <a:p>
            <a:pPr eaLnBrk="1" hangingPunct="1">
              <a:buFont typeface="Arial" charset="0"/>
              <a:buNone/>
            </a:pPr>
            <a:r>
              <a:rPr lang="cs-CZ" sz="1800" b="1" dirty="0" smtClean="0"/>
              <a:t>Autor</a:t>
            </a:r>
            <a:r>
              <a:rPr lang="cs-CZ" sz="1800" b="1" dirty="0" smtClean="0">
                <a:latin typeface="Arial" charset="0"/>
              </a:rPr>
              <a:t>: Mgr. František </a:t>
            </a:r>
            <a:r>
              <a:rPr lang="cs-CZ" sz="1800" b="1" dirty="0" err="1" smtClean="0">
                <a:latin typeface="Arial" charset="0"/>
              </a:rPr>
              <a:t>Bret</a:t>
            </a:r>
            <a:endParaRPr lang="cs-CZ" sz="1800" dirty="0" smtClean="0">
              <a:latin typeface="Arial" charset="0"/>
            </a:endParaRPr>
          </a:p>
          <a:p>
            <a:pPr eaLnBrk="1" hangingPunct="1">
              <a:buFont typeface="Arial" charset="0"/>
              <a:buNone/>
            </a:pPr>
            <a:r>
              <a:rPr lang="cs-CZ" sz="1800" b="1" dirty="0" smtClean="0"/>
              <a:t>Vytvořeno:  12.5. 2013</a:t>
            </a:r>
          </a:p>
          <a:p>
            <a:pPr eaLnBrk="1" hangingPunct="1">
              <a:buFont typeface="Arial" charset="0"/>
              <a:buNone/>
            </a:pPr>
            <a:r>
              <a:rPr lang="cs-CZ" sz="1800" b="1" dirty="0" smtClean="0"/>
              <a:t>Ročník: 6.</a:t>
            </a:r>
          </a:p>
          <a:p>
            <a:pPr eaLnBrk="1" hangingPunct="1">
              <a:buFont typeface="Arial" charset="0"/>
              <a:buNone/>
            </a:pPr>
            <a:r>
              <a:rPr lang="cs-CZ" sz="1800" b="1" dirty="0" smtClean="0"/>
              <a:t>Vzdělávací oblast: Zeměpis – Afrika – Sahel </a:t>
            </a:r>
            <a:endParaRPr lang="cs-CZ" sz="1800" dirty="0" smtClean="0"/>
          </a:p>
          <a:p>
            <a:pPr eaLnBrk="1" hangingPunct="1">
              <a:buFont typeface="Arial" charset="0"/>
              <a:buNone/>
            </a:pPr>
            <a:r>
              <a:rPr lang="cs-CZ" sz="1800" b="1" dirty="0" smtClean="0"/>
              <a:t>Anotace: Slouží k výkladu učiva o Africe</a:t>
            </a:r>
            <a:endParaRPr lang="cs-CZ" sz="1800" dirty="0" smtClean="0"/>
          </a:p>
        </p:txBody>
      </p:sp>
      <p:pic>
        <p:nvPicPr>
          <p:cNvPr id="3075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3500" y="0"/>
            <a:ext cx="647700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25220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7772400" cy="1080119"/>
          </a:xfrm>
        </p:spPr>
        <p:txBody>
          <a:bodyPr>
            <a:noAutofit/>
          </a:bodyPr>
          <a:lstStyle/>
          <a:p>
            <a:r>
              <a:rPr lang="cs-CZ" sz="9600" b="1" dirty="0" smtClean="0"/>
              <a:t>SAHEL</a:t>
            </a:r>
            <a:endParaRPr lang="cs-CZ" sz="96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1484784"/>
            <a:ext cx="8424936" cy="5040560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 smtClean="0">
                <a:solidFill>
                  <a:schemeClr val="tx1"/>
                </a:solidFill>
                <a:effectLst/>
              </a:rPr>
              <a:t>Sahel je název krajinného typu v Africe na jižním okraji Sahary. Zahrnuje </a:t>
            </a:r>
            <a:r>
              <a:rPr lang="cs-CZ" b="1" dirty="0" smtClean="0">
                <a:solidFill>
                  <a:srgbClr val="00B050"/>
                </a:solidFill>
                <a:effectLst/>
              </a:rPr>
              <a:t>pás stepí a savan táhnoucích se napříč kontinentem od západu k východu</a:t>
            </a:r>
            <a:r>
              <a:rPr lang="cs-CZ" b="1" dirty="0" smtClean="0">
                <a:solidFill>
                  <a:schemeClr val="tx1"/>
                </a:solidFill>
                <a:effectLst/>
              </a:rPr>
              <a:t>. Je zde </a:t>
            </a:r>
            <a:r>
              <a:rPr lang="cs-CZ" b="1" dirty="0" smtClean="0">
                <a:solidFill>
                  <a:srgbClr val="00B050"/>
                </a:solidFill>
                <a:effectLst/>
              </a:rPr>
              <a:t>suché podnebí</a:t>
            </a:r>
            <a:r>
              <a:rPr lang="cs-CZ" b="1" dirty="0" smtClean="0">
                <a:solidFill>
                  <a:schemeClr val="tx1"/>
                </a:solidFill>
                <a:effectLst/>
              </a:rPr>
              <a:t>, ročně naprší 100–500 mm a to </a:t>
            </a:r>
            <a:r>
              <a:rPr lang="cs-CZ" b="1" dirty="0" smtClean="0">
                <a:solidFill>
                  <a:schemeClr val="tx1"/>
                </a:solidFill>
                <a:effectLst/>
              </a:rPr>
              <a:t>                        v </a:t>
            </a:r>
            <a:r>
              <a:rPr lang="cs-CZ" b="1" dirty="0" smtClean="0">
                <a:solidFill>
                  <a:schemeClr val="tx1"/>
                </a:solidFill>
                <a:effectLst/>
              </a:rPr>
              <a:t>pravidelných až 3 měsíce trvajících obdobích dešťů. Suchomilná vegetace umožňuje </a:t>
            </a:r>
            <a:r>
              <a:rPr lang="cs-CZ" b="1" dirty="0" smtClean="0">
                <a:solidFill>
                  <a:srgbClr val="00B050"/>
                </a:solidFill>
                <a:effectLst/>
              </a:rPr>
              <a:t>pastevní chov dobytka</a:t>
            </a:r>
            <a:r>
              <a:rPr lang="cs-CZ" b="1" dirty="0" smtClean="0">
                <a:solidFill>
                  <a:schemeClr val="tx1"/>
                </a:solidFill>
                <a:effectLst/>
              </a:rPr>
              <a:t>. V důsledku </a:t>
            </a:r>
            <a:r>
              <a:rPr lang="cs-CZ" b="1" dirty="0" smtClean="0">
                <a:solidFill>
                  <a:srgbClr val="00B050"/>
                </a:solidFill>
                <a:effectLst/>
              </a:rPr>
              <a:t>katastrofálního sucha</a:t>
            </a:r>
            <a:r>
              <a:rPr lang="cs-CZ" b="1" dirty="0" smtClean="0">
                <a:solidFill>
                  <a:schemeClr val="tx1"/>
                </a:solidFill>
                <a:effectLst/>
              </a:rPr>
              <a:t>, které v posledních letech zasáhlo Sahel, se zhoršily životní podmínky v této oblasti. Pro Sahel byl vypracován dlouhodobý plán rozvoje ve spolupráci států Sahelu a mezinárodních organizací (Africká unie, OSN).</a:t>
            </a:r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1668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b="1" dirty="0" smtClean="0"/>
              <a:t>STÁTY SAHELU</a:t>
            </a:r>
            <a:endParaRPr lang="cs-CZ" sz="6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smtClean="0">
                <a:effectLst/>
              </a:rPr>
              <a:t>Mauritánie </a:t>
            </a:r>
          </a:p>
          <a:p>
            <a:pPr marL="0" indent="0">
              <a:buNone/>
            </a:pPr>
            <a:r>
              <a:rPr lang="cs-CZ" b="1" dirty="0" smtClean="0">
                <a:effectLst/>
              </a:rPr>
              <a:t>Senegal </a:t>
            </a:r>
          </a:p>
          <a:p>
            <a:pPr marL="0" indent="0">
              <a:buNone/>
            </a:pPr>
            <a:r>
              <a:rPr lang="cs-CZ" b="1" dirty="0" smtClean="0">
                <a:effectLst/>
              </a:rPr>
              <a:t>Mali </a:t>
            </a:r>
          </a:p>
          <a:p>
            <a:pPr marL="0" indent="0">
              <a:buNone/>
            </a:pPr>
            <a:r>
              <a:rPr lang="cs-CZ" b="1" dirty="0" smtClean="0">
                <a:effectLst/>
              </a:rPr>
              <a:t>Burkina Faso </a:t>
            </a:r>
          </a:p>
          <a:p>
            <a:pPr marL="0" indent="0">
              <a:buNone/>
            </a:pPr>
            <a:r>
              <a:rPr lang="cs-CZ" b="1" dirty="0" smtClean="0">
                <a:effectLst/>
              </a:rPr>
              <a:t>Niger </a:t>
            </a:r>
          </a:p>
          <a:p>
            <a:pPr marL="0" indent="0">
              <a:buNone/>
            </a:pPr>
            <a:r>
              <a:rPr lang="cs-CZ" b="1" dirty="0" smtClean="0">
                <a:effectLst/>
              </a:rPr>
              <a:t>Čad </a:t>
            </a:r>
          </a:p>
          <a:p>
            <a:pPr marL="0" indent="0">
              <a:buNone/>
            </a:pPr>
            <a:r>
              <a:rPr lang="cs-CZ" b="1" dirty="0" smtClean="0">
                <a:effectLst/>
              </a:rPr>
              <a:t>Súdán </a:t>
            </a:r>
          </a:p>
          <a:p>
            <a:pPr marL="0" indent="0">
              <a:buNone/>
            </a:pPr>
            <a:r>
              <a:rPr lang="cs-CZ" b="1" dirty="0" smtClean="0">
                <a:effectLst/>
              </a:rPr>
              <a:t>Etiopie</a:t>
            </a:r>
            <a:endParaRPr lang="cs-CZ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533972"/>
            <a:ext cx="4752528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963939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NAJDEŠ V ATLASE JEJICH HLAVNÍ MĚSTA?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  <a:effectLst/>
              </a:rPr>
              <a:t>Mauritánie 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  <a:effectLst/>
              </a:rPr>
              <a:t>Senegal 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  <a:effectLst/>
              </a:rPr>
              <a:t>Mali 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  <a:effectLst/>
              </a:rPr>
              <a:t>Burkina Faso 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  <a:effectLst/>
              </a:rPr>
              <a:t>Niger 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  <a:effectLst/>
              </a:rPr>
              <a:t>Čad 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  <a:effectLst/>
              </a:rPr>
              <a:t>Súdán 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  <a:effectLst/>
              </a:rPr>
              <a:t>Etiopie</a:t>
            </a:r>
            <a:endParaRPr lang="cs-CZ" b="1" dirty="0" smtClean="0">
              <a:solidFill>
                <a:srgbClr val="C00000"/>
              </a:solidFill>
            </a:endParaRP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</a:rPr>
              <a:t>Nouakchott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Dakar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Bamako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Ouagadougou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Niamey</a:t>
            </a:r>
          </a:p>
          <a:p>
            <a:r>
              <a:rPr lang="cs-CZ" b="1" dirty="0" err="1" smtClean="0">
                <a:solidFill>
                  <a:srgbClr val="0070C0"/>
                </a:solidFill>
              </a:rPr>
              <a:t>N´Djamena</a:t>
            </a:r>
            <a:endParaRPr lang="cs-CZ" b="1" dirty="0" smtClean="0">
              <a:solidFill>
                <a:srgbClr val="0070C0"/>
              </a:solidFill>
            </a:endParaRPr>
          </a:p>
          <a:p>
            <a:r>
              <a:rPr lang="cs-CZ" b="1" dirty="0" smtClean="0">
                <a:solidFill>
                  <a:srgbClr val="0070C0"/>
                </a:solidFill>
              </a:rPr>
              <a:t>Chartúm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Addis Abeba</a:t>
            </a:r>
            <a:endParaRPr lang="cs-CZ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40227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 OBRÁZKU: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cs-CZ" sz="1600" dirty="0" smtClean="0"/>
                  <a:t>Map_sahel.jpg</a:t>
                </a:r>
              </a:p>
              <a:p>
                <a:pPr marL="0" indent="0">
                  <a:buNone/>
                </a:pPr>
                <a:r>
                  <a:rPr lang="cs-CZ" sz="1600" dirty="0" smtClean="0"/>
                  <a:t>http://upload.wikimedia.org/wikipedia/commons/thumb/2/2b/Map_sahel.jpg/600px-Map_sahel.jpg</a:t>
                </a:r>
              </a:p>
              <a:p>
                <a:pPr marL="0" indent="0">
                  <a:buNone/>
                </a:pPr>
                <a:r>
                  <a:rPr lang="cs-CZ" sz="1600" dirty="0" smtClean="0"/>
                  <a:t>Dostupné z  URL: </a:t>
                </a:r>
                <a:r>
                  <a:rPr lang="cs-CZ" sz="1600" dirty="0" smtClean="0">
                    <a:hlinkClick r:id="rId2"/>
                  </a:rPr>
                  <a:t>http://cs.wikipedia.org/wiki/Soubor:Map_sahel.jpg</a:t>
                </a:r>
                <a:r>
                  <a:rPr lang="cs-CZ" sz="1600" dirty="0" smtClean="0"/>
                  <a:t> 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sz="160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1600" b="0" i="1" smtClean="0">
                            <a:latin typeface="Cambria Math"/>
                          </a:rPr>
                          <m:t>𝑐𝑖𝑡𝑜𝑣</m:t>
                        </m:r>
                        <m:r>
                          <a:rPr lang="cs-CZ" sz="1600" b="0" i="1" smtClean="0">
                            <a:latin typeface="Cambria Math"/>
                          </a:rPr>
                          <m:t>á</m:t>
                        </m:r>
                        <m:r>
                          <a:rPr lang="cs-CZ" sz="1600" b="0" i="1" smtClean="0">
                            <a:latin typeface="Cambria Math"/>
                          </a:rPr>
                          <m:t>𝑛𝑜</m:t>
                        </m:r>
                        <m:r>
                          <a:rPr lang="cs-CZ" sz="1600" b="0" i="1" smtClean="0">
                            <a:latin typeface="Cambria Math"/>
                          </a:rPr>
                          <m:t> 13.5.2013</m:t>
                        </m:r>
                      </m:e>
                    </m:d>
                  </m:oMath>
                </a14:m>
                <a:endParaRPr lang="cs-CZ" sz="1600" dirty="0" smtClean="0"/>
              </a:p>
              <a:p>
                <a:endParaRPr lang="cs-CZ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3" cstate="print"/>
                <a:stretch>
                  <a:fillRect l="-370" t="-4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4118494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215</Words>
  <Application>Microsoft Office PowerPoint</Application>
  <PresentationFormat>Předvádění na obrazovce (4:3)</PresentationFormat>
  <Paragraphs>44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Snímek 1</vt:lpstr>
      <vt:lpstr>Snímek 2</vt:lpstr>
      <vt:lpstr>SAHEL</vt:lpstr>
      <vt:lpstr>STÁTY SAHELU</vt:lpstr>
      <vt:lpstr>NAJDEŠ V ATLASE JEJICH HLAVNÍ MĚSTA?</vt:lpstr>
      <vt:lpstr>ZDROJ OBRÁZKU: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SAHEL</dc:title>
  <dc:creator>František Bret</dc:creator>
  <cp:lastModifiedBy>Dum</cp:lastModifiedBy>
  <cp:revision>4</cp:revision>
  <dcterms:created xsi:type="dcterms:W3CDTF">2013-08-13T06:16:47Z</dcterms:created>
  <dcterms:modified xsi:type="dcterms:W3CDTF">2013-08-27T14:53:57Z</dcterms:modified>
</cp:coreProperties>
</file>