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6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2303-4C0F-493E-BA97-EFFEEB683778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FE473D-2C12-464D-8BF5-7ACD24295AD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628526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2303-4C0F-493E-BA97-EFFEEB683778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FE473D-2C12-464D-8BF5-7ACD24295AD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494802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2303-4C0F-493E-BA97-EFFEEB683778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FE473D-2C12-464D-8BF5-7ACD24295AD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787473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2303-4C0F-493E-BA97-EFFEEB683778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FE473D-2C12-464D-8BF5-7ACD24295AD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951869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2303-4C0F-493E-BA97-EFFEEB683778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FE473D-2C12-464D-8BF5-7ACD24295AD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299212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2303-4C0F-493E-BA97-EFFEEB683778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FE473D-2C12-464D-8BF5-7ACD24295AD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632540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2303-4C0F-493E-BA97-EFFEEB683778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FE473D-2C12-464D-8BF5-7ACD24295AD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129972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2303-4C0F-493E-BA97-EFFEEB683778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FE473D-2C12-464D-8BF5-7ACD24295AD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300648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2303-4C0F-493E-BA97-EFFEEB683778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FE473D-2C12-464D-8BF5-7ACD24295AD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097475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2303-4C0F-493E-BA97-EFFEEB683778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FE473D-2C12-464D-8BF5-7ACD24295AD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054452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2303-4C0F-493E-BA97-EFFEEB683778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FE473D-2C12-464D-8BF5-7ACD24295AD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543545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1D2303-4C0F-493E-BA97-EFFEEB683778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FE473D-2C12-464D-8BF5-7ACD24295AD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026854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hyperlink" Target="http://upload.wikimedia.org/wikipedia/commons/thumb/6/6f/Flag_of_the_Democratic_Republic_of_the_Congo.svg/800px-Flag_of_the_Democratic_Republic_of_the_Congo.svg.pn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812800" y="4292600"/>
            <a:ext cx="7951788" cy="1800225"/>
          </a:xfrm>
        </p:spPr>
        <p:txBody>
          <a:bodyPr/>
          <a:lstStyle/>
          <a:p>
            <a:pPr eaLnBrk="1" hangingPunct="1"/>
            <a:r>
              <a:rPr lang="cs-CZ" sz="1800" smtClean="0">
                <a:solidFill>
                  <a:schemeClr val="tx1"/>
                </a:solidFill>
              </a:rPr>
              <a:t>VÝUKOVÝ MATERIÁL ZPRACOVANÝ V RÁMCI PROJEKTU </a:t>
            </a:r>
          </a:p>
          <a:p>
            <a:pPr eaLnBrk="1" hangingPunct="1"/>
            <a:r>
              <a:rPr lang="cs-CZ" sz="1800" smtClean="0">
                <a:solidFill>
                  <a:schemeClr val="tx1"/>
                </a:solidFill>
              </a:rPr>
              <a:t>MODERNÍ ŠKOLA</a:t>
            </a:r>
          </a:p>
          <a:p>
            <a:pPr eaLnBrk="1" hangingPunct="1"/>
            <a:r>
              <a:rPr lang="cs-CZ" sz="1800" smtClean="0">
                <a:solidFill>
                  <a:schemeClr val="tx1"/>
                </a:solidFill>
              </a:rPr>
              <a:t>Registrační číslo projektu: CZ.1.07/1.400/21.3095</a:t>
            </a:r>
          </a:p>
        </p:txBody>
      </p:sp>
      <p:pic>
        <p:nvPicPr>
          <p:cNvPr id="2051" name="Picture 4" descr="škol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3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bIns="0" anchor="ctr">
            <a:spAutoFit/>
          </a:bodyPr>
          <a:lstStyle/>
          <a:p>
            <a:endParaRPr lang="cs-CZ"/>
          </a:p>
        </p:txBody>
      </p:sp>
      <p:sp>
        <p:nvSpPr>
          <p:cNvPr id="2054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bIns="0" anchor="ctr">
            <a:spAutoFit/>
          </a:bodyPr>
          <a:lstStyle/>
          <a:p>
            <a:pPr algn="ctr"/>
            <a:r>
              <a:rPr lang="cs-CZ" b="1">
                <a:solidFill>
                  <a:srgbClr val="000000"/>
                </a:solidFill>
                <a:cs typeface="Arial" charset="0"/>
              </a:rPr>
              <a:t> </a:t>
            </a:r>
            <a:r>
              <a:rPr lang="cs-CZ" sz="1600" b="1">
                <a:solidFill>
                  <a:srgbClr val="000000"/>
                </a:solidFill>
                <a:cs typeface="Arial" charset="0"/>
              </a:rPr>
              <a:t>ZÁKLADNÍ ŠKOLA ÚSTÍ NAD LABEM, HLAVNÍ 193, 403 31</a:t>
            </a:r>
            <a:endParaRPr lang="cs-CZ" sz="1400" b="1">
              <a:solidFill>
                <a:srgbClr val="000000"/>
              </a:solidFill>
              <a:cs typeface="Arial" charset="0"/>
            </a:endParaRPr>
          </a:p>
          <a:p>
            <a:pPr algn="ctr" eaLnBrk="0" hangingPunct="0"/>
            <a:r>
              <a:rPr lang="cs-CZ" sz="1200" b="1">
                <a:solidFill>
                  <a:srgbClr val="999999"/>
                </a:solidFill>
                <a:cs typeface="Arial" charset="0"/>
              </a:rPr>
              <a:t>Tel.:472731819, 472731253 Tel.řed./fax:472731480, e-mail:skola@zsmojzir.cz</a:t>
            </a:r>
            <a:endParaRPr lang="cs-CZ" sz="1400">
              <a:solidFill>
                <a:srgbClr val="999999"/>
              </a:solidFill>
              <a:cs typeface="Arial" charset="0"/>
            </a:endParaRPr>
          </a:p>
          <a:p>
            <a:pPr eaLnBrk="0" hangingPunct="0"/>
            <a:endParaRPr lang="cs-CZ"/>
          </a:p>
        </p:txBody>
      </p:sp>
      <p:pic>
        <p:nvPicPr>
          <p:cNvPr id="2055" name="Picture 10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6" name="Obrázek 10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57313" y="1643063"/>
            <a:ext cx="676275" cy="409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1812217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ctr" eaLnBrk="1" hangingPunct="1">
              <a:buFontTx/>
              <a:buNone/>
            </a:pPr>
            <a:r>
              <a:rPr lang="cs-CZ" sz="2000" dirty="0" smtClean="0"/>
              <a:t>Číslo klíčové aktivity: III/2</a:t>
            </a:r>
          </a:p>
          <a:p>
            <a:pPr algn="ctr" eaLnBrk="1" hangingPunct="1">
              <a:buFontTx/>
              <a:buNone/>
            </a:pPr>
            <a:r>
              <a:rPr lang="cs-CZ" sz="2000" dirty="0" smtClean="0"/>
              <a:t>Název klíčové aktivity: </a:t>
            </a:r>
          </a:p>
          <a:p>
            <a:pPr algn="ctr" eaLnBrk="1" hangingPunct="1">
              <a:buFontTx/>
              <a:buNone/>
            </a:pPr>
            <a:r>
              <a:rPr lang="cs-CZ" sz="2000" dirty="0" smtClean="0"/>
              <a:t>Inovace a zkvalitnění výuky prostřednictvím ICT</a:t>
            </a:r>
          </a:p>
          <a:p>
            <a:pPr algn="ctr" eaLnBrk="1" hangingPunct="1">
              <a:buFontTx/>
              <a:buNone/>
            </a:pPr>
            <a:r>
              <a:rPr lang="cs-CZ" sz="1800" dirty="0" smtClean="0"/>
              <a:t> </a:t>
            </a:r>
          </a:p>
          <a:p>
            <a:pPr eaLnBrk="1" hangingPunct="1">
              <a:buFont typeface="Arial" charset="0"/>
              <a:buNone/>
            </a:pPr>
            <a:r>
              <a:rPr lang="cs-CZ" sz="1800" b="1" dirty="0" smtClean="0"/>
              <a:t>Autor</a:t>
            </a:r>
            <a:r>
              <a:rPr lang="cs-CZ" sz="1800" b="1" dirty="0" smtClean="0">
                <a:latin typeface="Arial" charset="0"/>
              </a:rPr>
              <a:t>: Mgr. František </a:t>
            </a:r>
            <a:r>
              <a:rPr lang="cs-CZ" sz="1800" b="1" dirty="0" err="1" smtClean="0">
                <a:latin typeface="Arial" charset="0"/>
              </a:rPr>
              <a:t>Bret</a:t>
            </a:r>
            <a:endParaRPr lang="cs-CZ" sz="1800" dirty="0" smtClean="0">
              <a:latin typeface="Arial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1800" b="1" dirty="0" smtClean="0"/>
              <a:t>Vytvořeno:  14.5. 2013</a:t>
            </a:r>
          </a:p>
          <a:p>
            <a:pPr eaLnBrk="1" hangingPunct="1">
              <a:buFont typeface="Arial" charset="0"/>
              <a:buNone/>
            </a:pPr>
            <a:r>
              <a:rPr lang="cs-CZ" sz="1800" b="1" dirty="0" smtClean="0"/>
              <a:t>Ročník: 6.</a:t>
            </a:r>
          </a:p>
          <a:p>
            <a:pPr eaLnBrk="1" hangingPunct="1">
              <a:buFont typeface="Arial" charset="0"/>
              <a:buNone/>
            </a:pPr>
            <a:r>
              <a:rPr lang="cs-CZ" sz="1800" b="1" dirty="0" smtClean="0"/>
              <a:t>Vzdělávací oblast: Zeměpis – Afrika - Kongo</a:t>
            </a:r>
            <a:endParaRPr lang="cs-CZ" sz="1800" dirty="0" smtClean="0"/>
          </a:p>
          <a:p>
            <a:pPr eaLnBrk="1" hangingPunct="1">
              <a:buFont typeface="Arial" charset="0"/>
              <a:buNone/>
            </a:pPr>
            <a:r>
              <a:rPr lang="cs-CZ" sz="1800" b="1" dirty="0" smtClean="0"/>
              <a:t>Anotace: </a:t>
            </a:r>
            <a:r>
              <a:rPr lang="cs-CZ" sz="1800" b="1" dirty="0"/>
              <a:t>S</a:t>
            </a:r>
            <a:r>
              <a:rPr lang="cs-CZ" sz="1800" b="1" dirty="0" smtClean="0"/>
              <a:t>louží k výkladu učiva o černé </a:t>
            </a:r>
            <a:r>
              <a:rPr lang="cs-CZ" sz="1800" b="1" dirty="0"/>
              <a:t>A</a:t>
            </a:r>
            <a:r>
              <a:rPr lang="cs-CZ" sz="1800" b="1" dirty="0" smtClean="0"/>
              <a:t>frice</a:t>
            </a:r>
            <a:endParaRPr lang="cs-CZ" sz="1800" dirty="0" smtClean="0"/>
          </a:p>
        </p:txBody>
      </p:sp>
      <p:pic>
        <p:nvPicPr>
          <p:cNvPr id="3075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3881528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76673"/>
            <a:ext cx="7772400" cy="1296143"/>
          </a:xfrm>
        </p:spPr>
        <p:txBody>
          <a:bodyPr>
            <a:noAutofit/>
          </a:bodyPr>
          <a:lstStyle/>
          <a:p>
            <a:r>
              <a:rPr lang="cs-CZ" sz="6600" b="1" dirty="0" smtClean="0"/>
              <a:t>DEMOKRATICKÁ REPUBLIKA KONGO</a:t>
            </a:r>
            <a:endParaRPr lang="cs-CZ" sz="66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916832"/>
            <a:ext cx="7848872" cy="4320480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Hlavní město: KINSHASA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Rozloha: </a:t>
            </a:r>
            <a:r>
              <a:rPr lang="cs-CZ" b="1" dirty="0" smtClean="0">
                <a:solidFill>
                  <a:schemeClr val="tx1"/>
                </a:solidFill>
                <a:effectLst/>
              </a:rPr>
              <a:t>2 345 410 km²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Počet obyvatel:</a:t>
            </a:r>
            <a:r>
              <a:rPr lang="cs-CZ" b="1" dirty="0" smtClean="0">
                <a:solidFill>
                  <a:schemeClr val="tx1"/>
                </a:solidFill>
                <a:effectLst/>
              </a:rPr>
              <a:t>68 692 542 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3645024"/>
            <a:ext cx="4098032" cy="30735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 descr="C:\Users\f.bret\AppData\Local\Microsoft\Windows\Temporary Internet Files\Content.IE5\MWZYCJRL\MC90003055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645023"/>
            <a:ext cx="2952328" cy="30567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46865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/>
              <a:t>PŘÍRODNÍ PODMÍNKY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r>
              <a:rPr lang="cs-CZ" dirty="0" smtClean="0"/>
              <a:t>TROPICKÝ PODNEBNÝ PÁS</a:t>
            </a:r>
          </a:p>
          <a:p>
            <a:r>
              <a:rPr lang="cs-CZ" dirty="0" smtClean="0"/>
              <a:t>TROPICKÉ DEŠTNÉ LESY</a:t>
            </a:r>
          </a:p>
          <a:p>
            <a:r>
              <a:rPr lang="cs-CZ" dirty="0" smtClean="0"/>
              <a:t>SAVANY</a:t>
            </a:r>
          </a:p>
          <a:p>
            <a:endParaRPr lang="cs-CZ" dirty="0"/>
          </a:p>
        </p:txBody>
      </p:sp>
      <p:pic>
        <p:nvPicPr>
          <p:cNvPr id="2052" name="Picture 4" descr="C:\Users\f.bret\AppData\Local\Microsoft\Windows\Temporary Internet Files\Content.IE5\VGI2URH4\MC9001571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3484810"/>
            <a:ext cx="3096343" cy="25920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f.bret\AppData\Local\Microsoft\Windows\Temporary Internet Files\Content.IE5\MWZYCJRL\MC90042583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92234" y="3484810"/>
            <a:ext cx="2075910" cy="2659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f.bret\AppData\Local\Microsoft\Windows\Temporary Internet Files\Content.IE5\VGI2URH4\MC90033235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42699" y="3717032"/>
            <a:ext cx="2835226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37225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b="1" dirty="0" smtClean="0"/>
              <a:t>OBYVATELSTVO</a:t>
            </a:r>
            <a:endParaRPr lang="cs-CZ" sz="7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1411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ČERNOŠI PATŘÍCÍ K RŮZNÝM NÁRODNOSTNÍM A JAZYKOVÝM SKUPINÁM</a:t>
            </a:r>
            <a:endParaRPr lang="cs-CZ" b="1" dirty="0"/>
          </a:p>
        </p:txBody>
      </p:sp>
      <p:pic>
        <p:nvPicPr>
          <p:cNvPr id="3074" name="Picture 2" descr="C:\Users\f.bret\AppData\Local\Microsoft\Windows\Temporary Internet Files\Content.IE5\4089IHS4\MC9004368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2847428"/>
            <a:ext cx="3024336" cy="3513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f.bret\AppData\Local\Microsoft\Windows\Temporary Internet Files\Content.IE5\K7D60H8B\MC90043817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793444"/>
            <a:ext cx="3240360" cy="3551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285230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/>
              <a:t>HOSPODÁŘSTVÍ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VELKÉ NEROSTNÉ BOHATSTVÍ</a:t>
            </a:r>
          </a:p>
          <a:p>
            <a:r>
              <a:rPr lang="cs-CZ" b="1" dirty="0" smtClean="0"/>
              <a:t>VĚTŠINA OBYVATEL SE VŠAK ŽIVÍ PRIMITIVNÍM ZEMĚDĚLSTVÍM</a:t>
            </a:r>
          </a:p>
          <a:p>
            <a:r>
              <a:rPr lang="cs-CZ" b="1" dirty="0" smtClean="0"/>
              <a:t>KÁCENÍ DEŠTNÝCH PRALESŮ</a:t>
            </a:r>
          </a:p>
          <a:p>
            <a:r>
              <a:rPr lang="cs-CZ" b="1" dirty="0" smtClean="0"/>
              <a:t>PATŘÍ MEZI NEJCHUDŠÍ ZEMĚ SVĚTA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351978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OBRÁZKŮ: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cs-CZ" dirty="0" smtClean="0"/>
                  <a:t>Galerie Microsoft </a:t>
                </a:r>
                <a:r>
                  <a:rPr lang="cs-CZ" dirty="0" err="1" smtClean="0"/>
                  <a:t>Power</a:t>
                </a:r>
                <a:r>
                  <a:rPr lang="cs-CZ" dirty="0" smtClean="0"/>
                  <a:t> Point</a:t>
                </a:r>
              </a:p>
              <a:p>
                <a:pPr marL="0" indent="0">
                  <a:buNone/>
                </a:pPr>
                <a:r>
                  <a:rPr lang="cs-CZ" sz="1600" dirty="0" smtClean="0"/>
                  <a:t>Flag_of_the_Democratic_Republic_of_the_Congo.svg.png</a:t>
                </a:r>
              </a:p>
              <a:p>
                <a:pPr marL="0" indent="0">
                  <a:buNone/>
                </a:pPr>
                <a:r>
                  <a:rPr lang="cs-CZ" sz="1600" dirty="0" smtClean="0"/>
                  <a:t>http://upload.wikimedia.org/wikipedia/commons/thumb/6/6f/Flag_of_the_Democratic_Republic_of_the_Congo.svg/800px-Flag_of_the_Democratic_Republic_of_the_Congo.svg.png</a:t>
                </a:r>
              </a:p>
              <a:p>
                <a:pPr marL="0" indent="0">
                  <a:buNone/>
                </a:pPr>
                <a:r>
                  <a:rPr lang="cs-CZ" sz="1600" dirty="0" smtClean="0"/>
                  <a:t>Dostupné z URL: </a:t>
                </a:r>
                <a:r>
                  <a:rPr lang="cs-CZ" sz="1600" dirty="0" smtClean="0">
                    <a:hlinkClick r:id="rId2"/>
                  </a:rPr>
                  <a:t>http://upload.wikimedia.org/wikipedia/commons/thumb/6/6f/Flag_of_the_Democratic_Republic_of_the_Congo.svg/800px-Flag_of_the_Democratic_Republic_of_the_Congo.svg.png</a:t>
                </a:r>
                <a:endParaRPr lang="cs-CZ" sz="1600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["/>
                          <m:endChr m:val="]"/>
                          <m:ctrlPr>
                            <a:rPr lang="cs-CZ" sz="16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1600" b="0" i="1" smtClean="0">
                              <a:latin typeface="Cambria Math"/>
                            </a:rPr>
                            <m:t>𝑐𝑖𝑡𝑜𝑣</m:t>
                          </m:r>
                          <m:r>
                            <a:rPr lang="cs-CZ" sz="1600" b="0" i="1" smtClean="0">
                              <a:latin typeface="Cambria Math"/>
                            </a:rPr>
                            <m:t>á</m:t>
                          </m:r>
                          <m:r>
                            <a:rPr lang="cs-CZ" sz="1600" b="0" i="1" smtClean="0">
                              <a:latin typeface="Cambria Math"/>
                            </a:rPr>
                            <m:t>𝑛𝑜</m:t>
                          </m:r>
                          <m:r>
                            <a:rPr lang="cs-CZ" sz="1600" b="0" i="1" smtClean="0">
                              <a:latin typeface="Cambria Math"/>
                            </a:rPr>
                            <m:t> </m:t>
                          </m:r>
                          <m:r>
                            <a:rPr lang="cs-CZ" sz="1600" b="0" i="1" smtClean="0">
                              <a:latin typeface="Cambria Math"/>
                            </a:rPr>
                            <m:t>𝑑𝑛𝑒</m:t>
                          </m:r>
                          <m:r>
                            <a:rPr lang="cs-CZ" sz="1600" b="0" i="1" smtClean="0">
                              <a:latin typeface="Cambria Math"/>
                            </a:rPr>
                            <m:t> 15.5. 2013</m:t>
                          </m:r>
                        </m:e>
                      </m:d>
                    </m:oMath>
                  </m:oMathPara>
                </a14:m>
                <a:endParaRPr lang="cs-CZ" sz="1600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3" cstate="print"/>
                <a:stretch>
                  <a:fillRect l="-1852" t="-17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539552" y="4221088"/>
            <a:ext cx="26613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7175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</TotalTime>
  <Words>134</Words>
  <Application>Microsoft Office PowerPoint</Application>
  <PresentationFormat>Předvádění na obrazovce (4:3)</PresentationFormat>
  <Paragraphs>32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Snímek 2</vt:lpstr>
      <vt:lpstr>DEMOKRATICKÁ REPUBLIKA KONGO</vt:lpstr>
      <vt:lpstr>PŘÍRODNÍ PODMÍNKY</vt:lpstr>
      <vt:lpstr>OBYVATELSTVO</vt:lpstr>
      <vt:lpstr>HOSPODÁŘSTVÍ</vt:lpstr>
      <vt:lpstr>ZDROJE OBRÁZKŮ: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František Bret</dc:creator>
  <cp:lastModifiedBy>Dum</cp:lastModifiedBy>
  <cp:revision>5</cp:revision>
  <dcterms:created xsi:type="dcterms:W3CDTF">2013-08-12T15:55:24Z</dcterms:created>
  <dcterms:modified xsi:type="dcterms:W3CDTF">2013-08-27T14:55:27Z</dcterms:modified>
</cp:coreProperties>
</file>