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1" r:id="rId2"/>
    <p:sldId id="272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58" r:id="rId17"/>
    <p:sldId id="27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7" d="100"/>
          <a:sy n="77" d="100"/>
        </p:scale>
        <p:origin x="-1410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C12E2-41E7-4999-9758-CDFE44E19299}" type="datetimeFigureOut">
              <a:rPr lang="cs-CZ" smtClean="0"/>
              <a:pPr/>
              <a:t>8.8.2013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31ED8-D985-4A16-998E-7055E06681B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5678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EB789-DA44-4241-AA93-37404624882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E0BA5-C3FC-467C-B9AB-5143969A3B68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19980B-7DFD-495C-BEC9-09ABBAFE76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0EE67-BF29-4C7E-A2F5-7A2FC8CF19FA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C1C8E-629D-4962-8EEC-EC4D59CC3D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50E18-7FBB-4CEC-917C-40079A38FB03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C7664-64D0-47C5-915D-49D69E979C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0A1D2-F5D1-4934-A152-08DA2DFEC7A7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E0FEF-AD10-467A-94F1-6E3E058853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BB7B6-364A-402A-B1B6-E20387572607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8E2EA-5178-456E-9CCC-EA707EA49C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D17B-8E77-49E3-87B0-81FB6EFA3BBE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8E791-A68F-4721-A548-F00D55443D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30F1D-1465-4F4A-B1F5-FE67B1542E90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4CB39-E621-4FA9-BA1D-A46A35EAE6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97726-DC5B-4DA4-9838-31B083DC3ADB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B95FE-F1A1-4478-830D-47BC85ABF2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2FC61-97CC-4BC8-82FC-494BF6185127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5FD00-A4B1-4430-973C-F36C33585D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1D3F8-0E94-491D-A1B9-B0B0D1373D8D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5E8ED-FD4F-4B03-ACE0-44A43EED8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F236C-FB53-4B07-80A0-AE5CDE93A1EC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EC867-5AEE-4A8A-A0C5-C22B59DA70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0BA910B-1CAF-4E46-B1B7-8D3E2FACE415}" type="datetimeFigureOut">
              <a:rPr lang="cs-CZ"/>
              <a:pPr>
                <a:defRPr/>
              </a:pPr>
              <a:t>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4510D3-17D1-44CE-BA03-468F379734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502019"/>
              </p:ext>
            </p:extLst>
          </p:nvPr>
        </p:nvGraphicFramePr>
        <p:xfrm>
          <a:off x="614363" y="2816225"/>
          <a:ext cx="8137525" cy="2966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 Pravda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VY_32_INOVACE_02C_01_ Geologický vývoj ČR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Česká republika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5.1.2013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423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0882" y="0"/>
            <a:ext cx="8208912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Anotace:</a:t>
            </a:r>
          </a:p>
          <a:p>
            <a:pPr lvl="0"/>
            <a:r>
              <a:rPr lang="cs-CZ" dirty="0" smtClean="0"/>
              <a:t>Škola</a:t>
            </a:r>
            <a:r>
              <a:rPr lang="cs-CZ" dirty="0"/>
              <a:t>: Gymnázium Chomutov, </a:t>
            </a:r>
          </a:p>
          <a:p>
            <a:r>
              <a:rPr lang="cs-CZ" dirty="0"/>
              <a:t>            Mostecká 3000, </a:t>
            </a:r>
            <a:r>
              <a:rPr lang="cs-CZ" dirty="0" smtClean="0"/>
              <a:t>430 </a:t>
            </a:r>
            <a:r>
              <a:rPr lang="cs-CZ" dirty="0"/>
              <a:t>01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Třída</a:t>
            </a:r>
            <a:r>
              <a:rPr lang="cs-CZ" dirty="0"/>
              <a:t>:  </a:t>
            </a:r>
            <a:r>
              <a:rPr lang="cs-CZ" dirty="0" smtClean="0"/>
              <a:t>6. ročník 6. letého gymnázia 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Výstup</a:t>
            </a:r>
            <a:r>
              <a:rPr lang="cs-CZ" dirty="0"/>
              <a:t>:  </a:t>
            </a:r>
            <a:r>
              <a:rPr lang="cs-CZ" dirty="0" err="1" smtClean="0"/>
              <a:t>Powerpointová</a:t>
            </a:r>
            <a:r>
              <a:rPr lang="cs-CZ" dirty="0" smtClean="0"/>
              <a:t> prezentace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Vzdělávací </a:t>
            </a:r>
            <a:r>
              <a:rPr lang="cs-CZ" dirty="0"/>
              <a:t>oblast:  </a:t>
            </a:r>
            <a:r>
              <a:rPr lang="cs-CZ" dirty="0" smtClean="0"/>
              <a:t>Česká republika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Obor</a:t>
            </a:r>
            <a:r>
              <a:rPr lang="cs-CZ" dirty="0"/>
              <a:t>:  Zeměpis/Geografie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Tematický </a:t>
            </a:r>
            <a:r>
              <a:rPr lang="cs-CZ" dirty="0"/>
              <a:t>okruh: </a:t>
            </a:r>
            <a:r>
              <a:rPr lang="cs-CZ" dirty="0" smtClean="0"/>
              <a:t> Přírodní podmínky ČR</a:t>
            </a:r>
            <a:endParaRPr lang="cs-CZ" dirty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Využití</a:t>
            </a:r>
            <a:r>
              <a:rPr lang="cs-CZ" dirty="0"/>
              <a:t>:  Výuka zeměpisu / geografie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Pomůcky</a:t>
            </a:r>
            <a:r>
              <a:rPr lang="cs-CZ" dirty="0"/>
              <a:t>:  </a:t>
            </a:r>
            <a:r>
              <a:rPr lang="cs-CZ" dirty="0" smtClean="0"/>
              <a:t> </a:t>
            </a:r>
            <a:r>
              <a:rPr lang="cs-CZ" dirty="0"/>
              <a:t>PC </a:t>
            </a:r>
            <a:r>
              <a:rPr lang="cs-CZ" dirty="0" smtClean="0"/>
              <a:t>učitele, tabule, atlas</a:t>
            </a:r>
            <a:endParaRPr lang="cs-CZ" dirty="0"/>
          </a:p>
          <a:p>
            <a:pPr lvl="0"/>
            <a:r>
              <a:rPr lang="cs-CZ" dirty="0" smtClean="0"/>
              <a:t>Inovace:Materiál je určen jako doplnění k přípravě pedagoga, přičemž má za cíl zvýšit atraktivitu a názornost v rámci vyučovací hodiny. V některých částech je formou animací zajištěno, aby studenti pouze  pasivně neposlouchali výklad, ale také museli hledat v atlase a společně s pedagogem tím vytvářeli svůj zápis do sešitu.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Materiál </a:t>
            </a:r>
            <a:r>
              <a:rPr lang="cs-CZ" dirty="0"/>
              <a:t>je určen k interaktivní výuce.</a:t>
            </a:r>
          </a:p>
          <a:p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94289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8728" y="2643182"/>
            <a:ext cx="609865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Geologický vývoj ČR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857250" y="428625"/>
            <a:ext cx="78628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 i="1">
                <a:latin typeface="Calibri" pitchFamily="34" charset="0"/>
              </a:rPr>
              <a:t>Česká republika rozdělena na 2 základní geologické jednotky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928688"/>
            <a:ext cx="6929438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ovéPole 3"/>
          <p:cNvSpPr txBox="1">
            <a:spLocks noChangeArrowheads="1"/>
          </p:cNvSpPr>
          <p:nvPr/>
        </p:nvSpPr>
        <p:spPr bwMode="auto">
          <a:xfrm>
            <a:off x="785813" y="5715000"/>
            <a:ext cx="199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Český masív</a:t>
            </a:r>
          </a:p>
        </p:txBody>
      </p:sp>
      <p:sp>
        <p:nvSpPr>
          <p:cNvPr id="3077" name="TextovéPole 4"/>
          <p:cNvSpPr txBox="1">
            <a:spLocks noChangeArrowheads="1"/>
          </p:cNvSpPr>
          <p:nvPr/>
        </p:nvSpPr>
        <p:spPr bwMode="auto">
          <a:xfrm>
            <a:off x="6000750" y="5572125"/>
            <a:ext cx="2617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Calibri" pitchFamily="34" charset="0"/>
              </a:rPr>
              <a:t>Západní Karpaty</a:t>
            </a:r>
          </a:p>
        </p:txBody>
      </p:sp>
      <p:cxnSp>
        <p:nvCxnSpPr>
          <p:cNvPr id="7" name="Přímá spojovací šipka 6"/>
          <p:cNvCxnSpPr>
            <a:stCxn id="3076" idx="0"/>
          </p:cNvCxnSpPr>
          <p:nvPr/>
        </p:nvCxnSpPr>
        <p:spPr>
          <a:xfrm rot="5400000" flipH="1" flipV="1">
            <a:off x="1355725" y="3713163"/>
            <a:ext cx="2428875" cy="15748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rot="16200000" flipV="1">
            <a:off x="6500812" y="4572001"/>
            <a:ext cx="1285875" cy="571500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785813" y="642938"/>
            <a:ext cx="8029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V čem se liší uvedené jednotky z hlediska geologického vývoje?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28625" y="2071688"/>
            <a:ext cx="86614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 dirty="0">
                <a:latin typeface="Calibri" pitchFamily="34" charset="0"/>
              </a:rPr>
              <a:t>Český masív </a:t>
            </a:r>
            <a:r>
              <a:rPr lang="cs-CZ" dirty="0">
                <a:latin typeface="Calibri" pitchFamily="34" charset="0"/>
              </a:rPr>
              <a:t> -  součástí </a:t>
            </a:r>
            <a:r>
              <a:rPr lang="cs-CZ" dirty="0" err="1">
                <a:latin typeface="Calibri" pitchFamily="34" charset="0"/>
              </a:rPr>
              <a:t>mezoevropy</a:t>
            </a:r>
            <a:r>
              <a:rPr lang="cs-CZ" dirty="0">
                <a:latin typeface="Calibri" pitchFamily="34" charset="0"/>
              </a:rPr>
              <a:t>- formován především v průběhu prvohor Hercynským</a:t>
            </a:r>
          </a:p>
          <a:p>
            <a:r>
              <a:rPr lang="cs-CZ" dirty="0">
                <a:latin typeface="Calibri" pitchFamily="34" charset="0"/>
              </a:rPr>
              <a:t>                            vrásněním</a:t>
            </a:r>
          </a:p>
          <a:p>
            <a:endParaRPr lang="cs-CZ" dirty="0">
              <a:latin typeface="Calibri" pitchFamily="34" charset="0"/>
            </a:endParaRPr>
          </a:p>
          <a:p>
            <a:r>
              <a:rPr lang="cs-CZ" b="1" dirty="0">
                <a:latin typeface="Calibri" pitchFamily="34" charset="0"/>
              </a:rPr>
              <a:t>Západní Karpaty – </a:t>
            </a:r>
            <a:r>
              <a:rPr lang="cs-CZ" dirty="0">
                <a:latin typeface="Calibri" pitchFamily="34" charset="0"/>
              </a:rPr>
              <a:t>součástí </a:t>
            </a:r>
            <a:r>
              <a:rPr lang="cs-CZ" dirty="0" err="1">
                <a:latin typeface="Calibri" pitchFamily="34" charset="0"/>
              </a:rPr>
              <a:t>neoevropy</a:t>
            </a:r>
            <a:r>
              <a:rPr lang="cs-CZ" dirty="0">
                <a:latin typeface="Calibri" pitchFamily="34" charset="0"/>
              </a:rPr>
              <a:t> – </a:t>
            </a:r>
            <a:r>
              <a:rPr lang="cs-CZ" dirty="0" err="1">
                <a:latin typeface="Calibri" pitchFamily="34" charset="0"/>
              </a:rPr>
              <a:t>fromovány</a:t>
            </a:r>
            <a:r>
              <a:rPr lang="cs-CZ" dirty="0">
                <a:latin typeface="Calibri" pitchFamily="34" charset="0"/>
              </a:rPr>
              <a:t> především ve třetihorách </a:t>
            </a:r>
          </a:p>
          <a:p>
            <a:r>
              <a:rPr lang="cs-CZ" dirty="0">
                <a:latin typeface="Calibri" pitchFamily="34" charset="0"/>
              </a:rPr>
              <a:t>                                  </a:t>
            </a:r>
            <a:r>
              <a:rPr lang="cs-CZ" dirty="0" err="1">
                <a:latin typeface="Calibri" pitchFamily="34" charset="0"/>
              </a:rPr>
              <a:t>Alpinskohimalájským</a:t>
            </a:r>
            <a:r>
              <a:rPr lang="cs-CZ" dirty="0">
                <a:latin typeface="Calibri" pitchFamily="34" charset="0"/>
              </a:rPr>
              <a:t> vrásněním  </a:t>
            </a:r>
            <a:endParaRPr lang="cs-CZ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1857375" y="285750"/>
            <a:ext cx="5813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latin typeface="Calibri" pitchFamily="34" charset="0"/>
              </a:rPr>
              <a:t>Česká republika a zastoupené horniny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/>
          <a:srcRect t="6456" r="2367" b="55046"/>
          <a:stretch>
            <a:fillRect/>
          </a:stretch>
        </p:blipFill>
        <p:spPr bwMode="auto">
          <a:xfrm>
            <a:off x="142875" y="928688"/>
            <a:ext cx="85852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0" y="5857875"/>
            <a:ext cx="248920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Starší vyvřelé horniny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286125" y="5857875"/>
            <a:ext cx="2292350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Přeměněné horniny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286500" y="5857875"/>
            <a:ext cx="207486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Mladší sedimenty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14313" y="928688"/>
            <a:ext cx="26193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Mladší vyvřelé horniny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57750" y="1000125"/>
            <a:ext cx="259397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Druhohorní sedimenty</a:t>
            </a:r>
          </a:p>
        </p:txBody>
      </p:sp>
      <p:cxnSp>
        <p:nvCxnSpPr>
          <p:cNvPr id="10" name="Přímá spojovací šipka 9"/>
          <p:cNvCxnSpPr>
            <a:stCxn id="4" idx="0"/>
          </p:cNvCxnSpPr>
          <p:nvPr/>
        </p:nvCxnSpPr>
        <p:spPr>
          <a:xfrm rot="5400000" flipH="1" flipV="1">
            <a:off x="1015207" y="4158456"/>
            <a:ext cx="1928812" cy="1470025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5" idx="0"/>
          </p:cNvCxnSpPr>
          <p:nvPr/>
        </p:nvCxnSpPr>
        <p:spPr>
          <a:xfrm rot="16200000" flipV="1">
            <a:off x="3109119" y="4534694"/>
            <a:ext cx="2286000" cy="360362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6" idx="0"/>
          </p:cNvCxnSpPr>
          <p:nvPr/>
        </p:nvCxnSpPr>
        <p:spPr>
          <a:xfrm rot="5400000" flipH="1" flipV="1">
            <a:off x="6484144" y="4983956"/>
            <a:ext cx="1714500" cy="3333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>
            <a:off x="5250657" y="1678781"/>
            <a:ext cx="1143000" cy="928687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7" idx="2"/>
          </p:cNvCxnSpPr>
          <p:nvPr/>
        </p:nvCxnSpPr>
        <p:spPr>
          <a:xfrm rot="16200000" flipH="1">
            <a:off x="1176338" y="1676400"/>
            <a:ext cx="1028700" cy="333375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1"/>
          <p:cNvSpPr txBox="1">
            <a:spLocks noChangeArrowheads="1"/>
          </p:cNvSpPr>
          <p:nvPr/>
        </p:nvSpPr>
        <p:spPr bwMode="auto">
          <a:xfrm>
            <a:off x="2857500" y="428625"/>
            <a:ext cx="3929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 i="1">
                <a:latin typeface="Calibri" pitchFamily="34" charset="0"/>
              </a:rPr>
              <a:t>Barrandien</a:t>
            </a: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00" y="1000125"/>
            <a:ext cx="2143125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500188"/>
            <a:ext cx="5121275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Kosoúhelník 5"/>
          <p:cNvSpPr/>
          <p:nvPr/>
        </p:nvSpPr>
        <p:spPr>
          <a:xfrm>
            <a:off x="1142976" y="2643182"/>
            <a:ext cx="857256" cy="500066"/>
          </a:xfrm>
          <a:prstGeom prst="parallelogram">
            <a:avLst/>
          </a:prstGeom>
          <a:scene3d>
            <a:camera prst="orthographicFront">
              <a:rot lat="300000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150" name="TextovéPole 6"/>
          <p:cNvSpPr txBox="1">
            <a:spLocks noChangeArrowheads="1"/>
          </p:cNvSpPr>
          <p:nvPr/>
        </p:nvSpPr>
        <p:spPr bwMode="auto">
          <a:xfrm>
            <a:off x="1714500" y="2286000"/>
            <a:ext cx="722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Praha</a:t>
            </a:r>
          </a:p>
        </p:txBody>
      </p:sp>
      <p:sp>
        <p:nvSpPr>
          <p:cNvPr id="6151" name="TextovéPole 7"/>
          <p:cNvSpPr txBox="1">
            <a:spLocks noChangeArrowheads="1"/>
          </p:cNvSpPr>
          <p:nvPr/>
        </p:nvSpPr>
        <p:spPr bwMode="auto">
          <a:xfrm>
            <a:off x="500063" y="2857500"/>
            <a:ext cx="679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Plzeň</a:t>
            </a:r>
          </a:p>
        </p:txBody>
      </p:sp>
      <p:sp>
        <p:nvSpPr>
          <p:cNvPr id="6152" name="TextovéPole 8"/>
          <p:cNvSpPr txBox="1">
            <a:spLocks noChangeArrowheads="1"/>
          </p:cNvSpPr>
          <p:nvPr/>
        </p:nvSpPr>
        <p:spPr bwMode="auto">
          <a:xfrm>
            <a:off x="285750" y="4929188"/>
            <a:ext cx="5387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Oblast mezi Prahou a Plzní – nepřeměněné</a:t>
            </a:r>
          </a:p>
          <a:p>
            <a:r>
              <a:rPr lang="cs-CZ">
                <a:latin typeface="Calibri" pitchFamily="34" charset="0"/>
              </a:rPr>
              <a:t>horniny starších prvohor. Geologicky významné lokality-</a:t>
            </a:r>
          </a:p>
          <a:p>
            <a:r>
              <a:rPr lang="cs-CZ">
                <a:latin typeface="Calibri" pitchFamily="34" charset="0"/>
              </a:rPr>
              <a:t>Například naleziště trilobitů u Skryjí.</a:t>
            </a:r>
          </a:p>
        </p:txBody>
      </p:sp>
      <p:sp>
        <p:nvSpPr>
          <p:cNvPr id="6153" name="TextovéPole 9"/>
          <p:cNvSpPr txBox="1">
            <a:spLocks noChangeArrowheads="1"/>
          </p:cNvSpPr>
          <p:nvPr/>
        </p:nvSpPr>
        <p:spPr bwMode="auto">
          <a:xfrm>
            <a:off x="6215063" y="4071938"/>
            <a:ext cx="24161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Francouzský inženýr </a:t>
            </a:r>
          </a:p>
          <a:p>
            <a:r>
              <a:rPr lang="cs-CZ">
                <a:latin typeface="Calibri" pitchFamily="34" charset="0"/>
              </a:rPr>
              <a:t>a paleontolog žijící</a:t>
            </a:r>
          </a:p>
          <a:p>
            <a:r>
              <a:rPr lang="cs-CZ">
                <a:latin typeface="Calibri" pitchFamily="34" charset="0"/>
              </a:rPr>
              <a:t>v 19. století – známý</a:t>
            </a:r>
          </a:p>
          <a:p>
            <a:r>
              <a:rPr lang="cs-CZ">
                <a:latin typeface="Calibri" pitchFamily="34" charset="0"/>
              </a:rPr>
              <a:t>geologickým výzkumem</a:t>
            </a:r>
          </a:p>
          <a:p>
            <a:r>
              <a:rPr lang="cs-CZ">
                <a:latin typeface="Calibri" pitchFamily="34" charset="0"/>
              </a:rPr>
              <a:t>Ve středních Čechách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428750"/>
            <a:ext cx="3695700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00500"/>
            <a:ext cx="500062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88" y="1428750"/>
            <a:ext cx="367188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3" y="3857625"/>
            <a:ext cx="3524250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ovéPole 5"/>
          <p:cNvSpPr txBox="1">
            <a:spLocks noChangeArrowheads="1"/>
          </p:cNvSpPr>
          <p:nvPr/>
        </p:nvSpPr>
        <p:spPr bwMode="auto">
          <a:xfrm>
            <a:off x="2857500" y="214313"/>
            <a:ext cx="37988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Sopečná pohoří na území ČR</a:t>
            </a:r>
          </a:p>
        </p:txBody>
      </p:sp>
      <p:sp>
        <p:nvSpPr>
          <p:cNvPr id="7175" name="TextovéPole 6"/>
          <p:cNvSpPr txBox="1">
            <a:spLocks noChangeArrowheads="1"/>
          </p:cNvSpPr>
          <p:nvPr/>
        </p:nvSpPr>
        <p:spPr bwMode="auto">
          <a:xfrm>
            <a:off x="1143000" y="928688"/>
            <a:ext cx="17811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alibri" pitchFamily="34" charset="0"/>
              </a:rPr>
              <a:t>České středohoří</a:t>
            </a:r>
          </a:p>
        </p:txBody>
      </p:sp>
      <p:sp>
        <p:nvSpPr>
          <p:cNvPr id="7176" name="TextovéPole 7"/>
          <p:cNvSpPr txBox="1">
            <a:spLocks noChangeArrowheads="1"/>
          </p:cNvSpPr>
          <p:nvPr/>
        </p:nvSpPr>
        <p:spPr bwMode="auto">
          <a:xfrm>
            <a:off x="5643563" y="857250"/>
            <a:ext cx="1735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alibri" pitchFamily="34" charset="0"/>
              </a:rPr>
              <a:t>Doupovské hory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15591" r="22205" b="19516"/>
          <a:stretch>
            <a:fillRect/>
          </a:stretch>
        </p:blipFill>
        <p:spPr bwMode="auto">
          <a:xfrm>
            <a:off x="285750" y="1428750"/>
            <a:ext cx="474980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ovéPole 2"/>
          <p:cNvSpPr txBox="1">
            <a:spLocks noChangeArrowheads="1"/>
          </p:cNvSpPr>
          <p:nvPr/>
        </p:nvSpPr>
        <p:spPr bwMode="auto">
          <a:xfrm>
            <a:off x="428625" y="428625"/>
            <a:ext cx="5095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Česká republika a čtvrtohorní zalednění</a:t>
            </a: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9688" y="1571625"/>
            <a:ext cx="4024312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ovéPole 4"/>
          <p:cNvSpPr txBox="1">
            <a:spLocks noChangeArrowheads="1"/>
          </p:cNvSpPr>
          <p:nvPr/>
        </p:nvSpPr>
        <p:spPr bwMode="auto">
          <a:xfrm>
            <a:off x="5429250" y="5072063"/>
            <a:ext cx="3248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Bludné balvany u Frýdku-Místku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928688" y="285750"/>
            <a:ext cx="69786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solidFill>
                  <a:srgbClr val="FF0000"/>
                </a:solidFill>
                <a:latin typeface="Calibri" pitchFamily="34" charset="0"/>
              </a:rPr>
              <a:t>Nerostné bohatství podle období vzniku</a:t>
            </a:r>
          </a:p>
        </p:txBody>
      </p:sp>
      <p:sp>
        <p:nvSpPr>
          <p:cNvPr id="9219" name="TextovéPole 2"/>
          <p:cNvSpPr txBox="1">
            <a:spLocks noChangeArrowheads="1"/>
          </p:cNvSpPr>
          <p:nvPr/>
        </p:nvSpPr>
        <p:spPr bwMode="auto">
          <a:xfrm>
            <a:off x="3571875" y="785813"/>
            <a:ext cx="1354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Prvohory</a:t>
            </a: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357438"/>
            <a:ext cx="42894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428875"/>
            <a:ext cx="438943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lipsa 6"/>
          <p:cNvSpPr/>
          <p:nvPr/>
        </p:nvSpPr>
        <p:spPr>
          <a:xfrm>
            <a:off x="8215313" y="3500438"/>
            <a:ext cx="500062" cy="571500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223" name="TextovéPole 7"/>
          <p:cNvSpPr txBox="1">
            <a:spLocks noChangeArrowheads="1"/>
          </p:cNvSpPr>
          <p:nvPr/>
        </p:nvSpPr>
        <p:spPr bwMode="auto">
          <a:xfrm>
            <a:off x="3500438" y="1285875"/>
            <a:ext cx="1482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Černé uhlí</a:t>
            </a:r>
          </a:p>
        </p:txBody>
      </p:sp>
      <p:sp>
        <p:nvSpPr>
          <p:cNvPr id="9224" name="TextovéPole 8"/>
          <p:cNvSpPr txBox="1">
            <a:spLocks noChangeArrowheads="1"/>
          </p:cNvSpPr>
          <p:nvPr/>
        </p:nvSpPr>
        <p:spPr bwMode="auto">
          <a:xfrm>
            <a:off x="357188" y="5429250"/>
            <a:ext cx="385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Důl Darkov – hlubinná těžba v Karviné</a:t>
            </a:r>
          </a:p>
        </p:txBody>
      </p:sp>
      <p:sp>
        <p:nvSpPr>
          <p:cNvPr id="9225" name="TextovéPole 9"/>
          <p:cNvSpPr txBox="1">
            <a:spLocks noChangeArrowheads="1"/>
          </p:cNvSpPr>
          <p:nvPr/>
        </p:nvSpPr>
        <p:spPr bwMode="auto">
          <a:xfrm>
            <a:off x="5786438" y="5286375"/>
            <a:ext cx="1712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Ostravská pánev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1"/>
          <p:cNvSpPr txBox="1">
            <a:spLocks noChangeArrowheads="1"/>
          </p:cNvSpPr>
          <p:nvPr/>
        </p:nvSpPr>
        <p:spPr bwMode="auto">
          <a:xfrm>
            <a:off x="4143375" y="571500"/>
            <a:ext cx="7096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Žula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0"/>
            <a:ext cx="38925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ovéPole 3"/>
          <p:cNvSpPr txBox="1">
            <a:spLocks noChangeArrowheads="1"/>
          </p:cNvSpPr>
          <p:nvPr/>
        </p:nvSpPr>
        <p:spPr bwMode="auto">
          <a:xfrm>
            <a:off x="428625" y="4429125"/>
            <a:ext cx="2986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Těžba žuly v oblasti Mrákotína</a:t>
            </a:r>
          </a:p>
        </p:txBody>
      </p:sp>
      <p:sp>
        <p:nvSpPr>
          <p:cNvPr id="10245" name="TextovéPole 4"/>
          <p:cNvSpPr txBox="1">
            <a:spLocks noChangeArrowheads="1"/>
          </p:cNvSpPr>
          <p:nvPr/>
        </p:nvSpPr>
        <p:spPr bwMode="auto">
          <a:xfrm>
            <a:off x="4189413" y="1428750"/>
            <a:ext cx="49545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Použití – stavební a dekorativní kámen</a:t>
            </a:r>
          </a:p>
        </p:txBody>
      </p:sp>
      <p:sp>
        <p:nvSpPr>
          <p:cNvPr id="10246" name="TextovéPole 5"/>
          <p:cNvSpPr txBox="1">
            <a:spLocks noChangeArrowheads="1"/>
          </p:cNvSpPr>
          <p:nvPr/>
        </p:nvSpPr>
        <p:spPr bwMode="auto">
          <a:xfrm>
            <a:off x="5072063" y="2286000"/>
            <a:ext cx="1076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Výskyt: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429125" y="3143250"/>
            <a:ext cx="338613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dirty="0">
                <a:latin typeface="Calibri" pitchFamily="34" charset="0"/>
              </a:rPr>
              <a:t>Českomoravská vrchovina</a:t>
            </a:r>
          </a:p>
          <a:p>
            <a:r>
              <a:rPr lang="cs-CZ" sz="2400" dirty="0">
                <a:latin typeface="Calibri" pitchFamily="34" charset="0"/>
              </a:rPr>
              <a:t>Šumava</a:t>
            </a:r>
          </a:p>
          <a:p>
            <a:r>
              <a:rPr lang="cs-CZ" sz="2400" dirty="0" smtClean="0">
                <a:latin typeface="Calibri" pitchFamily="34" charset="0"/>
              </a:rPr>
              <a:t>Krkonoše</a:t>
            </a:r>
            <a:endParaRPr lang="cs-CZ" sz="2400" dirty="0">
              <a:latin typeface="Calibri" pitchFamily="34" charset="0"/>
            </a:endParaRPr>
          </a:p>
          <a:p>
            <a:r>
              <a:rPr lang="cs-CZ" sz="2400" dirty="0">
                <a:latin typeface="Calibri" pitchFamily="34" charset="0"/>
              </a:rPr>
              <a:t>Jizerské hory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3571875" y="785813"/>
            <a:ext cx="1570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Druhohory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357438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2428875"/>
            <a:ext cx="438943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ovéPole 4"/>
          <p:cNvSpPr txBox="1">
            <a:spLocks noChangeArrowheads="1"/>
          </p:cNvSpPr>
          <p:nvPr/>
        </p:nvSpPr>
        <p:spPr bwMode="auto">
          <a:xfrm>
            <a:off x="4000500" y="1357313"/>
            <a:ext cx="952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libri" pitchFamily="34" charset="0"/>
              </a:rPr>
              <a:t>Kaolín</a:t>
            </a:r>
          </a:p>
        </p:txBody>
      </p:sp>
      <p:sp>
        <p:nvSpPr>
          <p:cNvPr id="6" name="Elipsa 5"/>
          <p:cNvSpPr/>
          <p:nvPr/>
        </p:nvSpPr>
        <p:spPr>
          <a:xfrm>
            <a:off x="4929188" y="3214688"/>
            <a:ext cx="357187" cy="357187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5429250" y="3786188"/>
            <a:ext cx="357188" cy="357187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272" name="TextovéPole 7"/>
          <p:cNvSpPr txBox="1">
            <a:spLocks noChangeArrowheads="1"/>
          </p:cNvSpPr>
          <p:nvPr/>
        </p:nvSpPr>
        <p:spPr bwMode="auto">
          <a:xfrm>
            <a:off x="4786313" y="5429250"/>
            <a:ext cx="3937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Těžba kaolínu na Karlovarsku a Plzeňsku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3000375" y="642938"/>
            <a:ext cx="1462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Sklářské písky</a:t>
            </a:r>
          </a:p>
        </p:txBody>
      </p:sp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" y="1643063"/>
            <a:ext cx="4754563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ipsa 3"/>
          <p:cNvSpPr/>
          <p:nvPr/>
        </p:nvSpPr>
        <p:spPr>
          <a:xfrm>
            <a:off x="2071688" y="2357438"/>
            <a:ext cx="357187" cy="357187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293" name="TextovéPole 4"/>
          <p:cNvSpPr txBox="1">
            <a:spLocks noChangeArrowheads="1"/>
          </p:cNvSpPr>
          <p:nvPr/>
        </p:nvSpPr>
        <p:spPr bwMode="auto">
          <a:xfrm>
            <a:off x="857250" y="4857750"/>
            <a:ext cx="3679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Těžba sklářských písků na Českolipsku</a:t>
            </a: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2838" y="1571625"/>
            <a:ext cx="4221162" cy="281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TextovéPole 6"/>
          <p:cNvSpPr txBox="1">
            <a:spLocks noChangeArrowheads="1"/>
          </p:cNvSpPr>
          <p:nvPr/>
        </p:nvSpPr>
        <p:spPr bwMode="auto">
          <a:xfrm>
            <a:off x="4857750" y="4857750"/>
            <a:ext cx="3873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Sklářský průmysl v Kamenickém Šenově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/>
          <p:cNvSpPr txBox="1">
            <a:spLocks noChangeArrowheads="1"/>
          </p:cNvSpPr>
          <p:nvPr/>
        </p:nvSpPr>
        <p:spPr bwMode="auto">
          <a:xfrm>
            <a:off x="3786188" y="214313"/>
            <a:ext cx="1349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Třetihory</a:t>
            </a:r>
          </a:p>
        </p:txBody>
      </p:sp>
      <p:sp>
        <p:nvSpPr>
          <p:cNvPr id="13315" name="TextovéPole 2"/>
          <p:cNvSpPr txBox="1">
            <a:spLocks noChangeArrowheads="1"/>
          </p:cNvSpPr>
          <p:nvPr/>
        </p:nvSpPr>
        <p:spPr bwMode="auto">
          <a:xfrm>
            <a:off x="3714750" y="642938"/>
            <a:ext cx="1570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Hnědé uhlí</a:t>
            </a: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1214438"/>
            <a:ext cx="3929062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3786188"/>
            <a:ext cx="3929062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ovéPole 5"/>
          <p:cNvSpPr txBox="1">
            <a:spLocks noChangeArrowheads="1"/>
          </p:cNvSpPr>
          <p:nvPr/>
        </p:nvSpPr>
        <p:spPr bwMode="auto">
          <a:xfrm>
            <a:off x="571500" y="6286500"/>
            <a:ext cx="4033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Těžba uhlí v Sokolovské a Mostecké pánvi</a:t>
            </a:r>
          </a:p>
        </p:txBody>
      </p:sp>
      <p:pic>
        <p:nvPicPr>
          <p:cNvPr id="13319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143000"/>
            <a:ext cx="4214812" cy="316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TextovéPole 7"/>
          <p:cNvSpPr txBox="1">
            <a:spLocks noChangeArrowheads="1"/>
          </p:cNvSpPr>
          <p:nvPr/>
        </p:nvSpPr>
        <p:spPr bwMode="auto">
          <a:xfrm>
            <a:off x="5072063" y="4786313"/>
            <a:ext cx="2803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Povrchová těžba – důl Bílina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0" y="1643063"/>
            <a:ext cx="4754563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ipsa 3"/>
          <p:cNvSpPr/>
          <p:nvPr/>
        </p:nvSpPr>
        <p:spPr>
          <a:xfrm>
            <a:off x="3286125" y="4000500"/>
            <a:ext cx="285750" cy="285750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340" name="TextovéPole 4"/>
          <p:cNvSpPr txBox="1">
            <a:spLocks noChangeArrowheads="1"/>
          </p:cNvSpPr>
          <p:nvPr/>
        </p:nvSpPr>
        <p:spPr bwMode="auto">
          <a:xfrm>
            <a:off x="571500" y="5072063"/>
            <a:ext cx="2646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Těžba ropy na Hodonínsku</a:t>
            </a:r>
          </a:p>
        </p:txBody>
      </p:sp>
      <p:pic>
        <p:nvPicPr>
          <p:cNvPr id="1434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1285875"/>
            <a:ext cx="428625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TextovéPole 6"/>
          <p:cNvSpPr txBox="1">
            <a:spLocks noChangeArrowheads="1"/>
          </p:cNvSpPr>
          <p:nvPr/>
        </p:nvSpPr>
        <p:spPr bwMode="auto">
          <a:xfrm>
            <a:off x="5286375" y="4714875"/>
            <a:ext cx="3392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libri" pitchFamily="34" charset="0"/>
              </a:rPr>
              <a:t>Ropné těžební středisko u Koryčan</a:t>
            </a:r>
          </a:p>
        </p:txBody>
      </p:sp>
      <p:sp>
        <p:nvSpPr>
          <p:cNvPr id="14343" name="TextovéPole 7"/>
          <p:cNvSpPr txBox="1">
            <a:spLocks noChangeArrowheads="1"/>
          </p:cNvSpPr>
          <p:nvPr/>
        </p:nvSpPr>
        <p:spPr bwMode="auto">
          <a:xfrm>
            <a:off x="4357688" y="357188"/>
            <a:ext cx="835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b="1">
                <a:latin typeface="Calibri" pitchFamily="34" charset="0"/>
              </a:rPr>
              <a:t>Ropa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1"/>
          <p:cNvSpPr>
            <a:spLocks noChangeArrowheads="1"/>
          </p:cNvSpPr>
          <p:nvPr/>
        </p:nvSpPr>
        <p:spPr bwMode="auto">
          <a:xfrm>
            <a:off x="0" y="0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4-mapa  </a:t>
            </a:r>
            <a:r>
              <a:rPr lang="cs-CZ" sz="1200" dirty="0">
                <a:latin typeface="Calibri" pitchFamily="34" charset="0"/>
              </a:rPr>
              <a:t>ČR.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</a:t>
            </a:r>
            <a:r>
              <a:rPr lang="en-US" sz="1200" dirty="0">
                <a:latin typeface="Calibri" pitchFamily="34" charset="0"/>
              </a:rPr>
              <a:t> &lt;</a:t>
            </a:r>
            <a:r>
              <a:rPr lang="cs-CZ" sz="1200" dirty="0">
                <a:latin typeface="Calibri" pitchFamily="34" charset="0"/>
              </a:rPr>
              <a:t>http://commons.wikimedia.org/wiki/File:Czech_Republic_geomorphological_division_map_level1_colour.png?uselang=cs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 </a:t>
            </a:r>
            <a:r>
              <a:rPr lang="en-US" sz="1200" dirty="0" err="1">
                <a:latin typeface="Calibri" pitchFamily="34" charset="0"/>
              </a:rPr>
              <a:t>Licence</a:t>
            </a:r>
            <a:r>
              <a:rPr lang="cs-CZ" sz="1200" dirty="0">
                <a:latin typeface="Calibri" pitchFamily="34" charset="0"/>
              </a:rPr>
              <a:t>:Public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6-geologická </a:t>
            </a:r>
            <a:r>
              <a:rPr lang="cs-CZ" sz="1200" dirty="0">
                <a:latin typeface="Calibri" pitchFamily="34" charset="0"/>
              </a:rPr>
              <a:t>mapa ČR. </a:t>
            </a:r>
            <a:r>
              <a:rPr lang="cs-CZ" sz="1200" dirty="0" err="1">
                <a:latin typeface="Calibri" pitchFamily="34" charset="0"/>
              </a:rPr>
              <a:t>Klustová</a:t>
            </a:r>
            <a:r>
              <a:rPr lang="cs-CZ" sz="1200" dirty="0">
                <a:latin typeface="Calibri" pitchFamily="34" charset="0"/>
              </a:rPr>
              <a:t> S. a kol.. Česká republika – sešitový atlas pro základní školy a víceletá gymnázia 1. </a:t>
            </a:r>
            <a:r>
              <a:rPr lang="cs-CZ" sz="1200" dirty="0" err="1">
                <a:latin typeface="Calibri" pitchFamily="34" charset="0"/>
              </a:rPr>
              <a:t>vyd</a:t>
            </a:r>
            <a:r>
              <a:rPr lang="cs-CZ" sz="1200" dirty="0">
                <a:latin typeface="Calibri" pitchFamily="34" charset="0"/>
              </a:rPr>
              <a:t>. Praha: Kartografie Praha a.s., 2006. ISBN 80-7011-870-9.  Kapitola Příroda s. 8</a:t>
            </a:r>
          </a:p>
          <a:p>
            <a:pPr>
              <a:buFont typeface="Wingdings" pitchFamily="2" charset="2"/>
              <a:buChar char="Ø"/>
            </a:pPr>
            <a:endParaRPr lang="cs-CZ" sz="1200" dirty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sz="1200" dirty="0">
              <a:latin typeface="Calibri" pitchFamily="34" charset="0"/>
            </a:endParaRPr>
          </a:p>
          <a:p>
            <a:pPr>
              <a:buFont typeface="Wingdings" pitchFamily="2" charset="2"/>
              <a:buChar char="Ø"/>
            </a:pPr>
            <a:endParaRPr lang="cs-CZ" sz="1200" dirty="0">
              <a:latin typeface="Calibri" pitchFamily="34" charset="0"/>
            </a:endParaRPr>
          </a:p>
        </p:txBody>
      </p:sp>
      <p:sp>
        <p:nvSpPr>
          <p:cNvPr id="15363" name="Obdélník 2"/>
          <p:cNvSpPr>
            <a:spLocks noChangeArrowheads="1"/>
          </p:cNvSpPr>
          <p:nvPr/>
        </p:nvSpPr>
        <p:spPr bwMode="auto">
          <a:xfrm>
            <a:off x="0" y="1000125"/>
            <a:ext cx="87280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7-</a:t>
            </a:r>
            <a:r>
              <a:rPr lang="cs-CZ" sz="1200" dirty="0" err="1" smtClean="0">
                <a:latin typeface="Calibri" pitchFamily="34" charset="0"/>
              </a:rPr>
              <a:t>Joachim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Barrand</a:t>
            </a:r>
            <a:r>
              <a:rPr lang="cs-CZ" sz="1200" dirty="0">
                <a:latin typeface="Calibri" pitchFamily="34" charset="0"/>
              </a:rPr>
              <a:t>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http://cs.wikipedia.org/wiki/Joachim_Barrande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</a:t>
            </a:r>
          </a:p>
          <a:p>
            <a:r>
              <a:rPr lang="cs-CZ" sz="1200" dirty="0">
                <a:latin typeface="Calibri" pitchFamily="34" charset="0"/>
              </a:rPr>
              <a:t>Licence: 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64" name="Obdélník 3"/>
          <p:cNvSpPr>
            <a:spLocks noChangeArrowheads="1"/>
          </p:cNvSpPr>
          <p:nvPr/>
        </p:nvSpPr>
        <p:spPr bwMode="auto">
          <a:xfrm>
            <a:off x="0" y="1428750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7,10,12,13- </a:t>
            </a:r>
            <a:r>
              <a:rPr lang="cs-CZ" sz="1200" dirty="0">
                <a:latin typeface="Calibri" pitchFamily="34" charset="0"/>
              </a:rPr>
              <a:t>slepá mapa  ČR.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en-US" sz="1200" dirty="0">
                <a:latin typeface="Calibri" pitchFamily="34" charset="0"/>
              </a:rPr>
              <a:t>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</a:t>
            </a:r>
            <a:r>
              <a:rPr lang="en-US" sz="1200" dirty="0">
                <a:latin typeface="Calibri" pitchFamily="34" charset="0"/>
              </a:rPr>
              <a:t> &lt;</a:t>
            </a:r>
            <a:r>
              <a:rPr lang="cs-CZ" sz="1200" dirty="0">
                <a:latin typeface="Calibri" pitchFamily="34" charset="0"/>
              </a:rPr>
              <a:t>http://commons.wikimedia.org/wiki/File:Czech_map_green.png?uselang=cs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Licence: GNU free </a:t>
            </a:r>
            <a:r>
              <a:rPr lang="cs-CZ" sz="1200" dirty="0" err="1">
                <a:latin typeface="Calibri" pitchFamily="34" charset="0"/>
              </a:rPr>
              <a:t>documentation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65" name="Obdélník 4"/>
          <p:cNvSpPr>
            <a:spLocks noChangeArrowheads="1"/>
          </p:cNvSpPr>
          <p:nvPr/>
        </p:nvSpPr>
        <p:spPr bwMode="auto">
          <a:xfrm>
            <a:off x="0" y="2286000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8- </a:t>
            </a:r>
            <a:r>
              <a:rPr lang="cs-CZ" sz="1200" dirty="0">
                <a:latin typeface="Calibri" pitchFamily="34" charset="0"/>
              </a:rPr>
              <a:t>České středohoří.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 </a:t>
            </a:r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http://commons.wikimedia.org/wiki/File:Ceske_stredohori_CZ_I3B-5.png?uselang=cs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en-US" sz="1200" dirty="0" err="1">
                <a:latin typeface="Calibri" pitchFamily="34" charset="0"/>
              </a:rPr>
              <a:t>Licence</a:t>
            </a:r>
            <a:r>
              <a:rPr lang="cs-CZ" sz="1200" dirty="0">
                <a:latin typeface="Calibri" pitchFamily="34" charset="0"/>
              </a:rPr>
              <a:t>:Public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66" name="Obdélník 5"/>
          <p:cNvSpPr>
            <a:spLocks noChangeArrowheads="1"/>
          </p:cNvSpPr>
          <p:nvPr/>
        </p:nvSpPr>
        <p:spPr bwMode="auto">
          <a:xfrm>
            <a:off x="0" y="1857375"/>
            <a:ext cx="8501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8- </a:t>
            </a:r>
            <a:r>
              <a:rPr lang="cs-CZ" sz="1200" dirty="0">
                <a:latin typeface="Calibri" pitchFamily="34" charset="0"/>
              </a:rPr>
              <a:t>České středohoří.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 :</a:t>
            </a:r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http://cs.wikipedia.org/wiki/Soubor:Ceske-Stredohori.jpg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Licence: GNU free </a:t>
            </a:r>
            <a:r>
              <a:rPr lang="cs-CZ" sz="1200" dirty="0" err="1">
                <a:latin typeface="Calibri" pitchFamily="34" charset="0"/>
              </a:rPr>
              <a:t>documentation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67" name="Obdélník 6"/>
          <p:cNvSpPr>
            <a:spLocks noChangeArrowheads="1"/>
          </p:cNvSpPr>
          <p:nvPr/>
        </p:nvSpPr>
        <p:spPr bwMode="auto">
          <a:xfrm>
            <a:off x="0" y="2714625"/>
            <a:ext cx="8501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8- </a:t>
            </a:r>
            <a:r>
              <a:rPr lang="cs-CZ" sz="1200" dirty="0">
                <a:latin typeface="Calibri" pitchFamily="34" charset="0"/>
              </a:rPr>
              <a:t>Mapa </a:t>
            </a:r>
            <a:r>
              <a:rPr lang="cs-CZ" sz="1200" dirty="0" err="1">
                <a:latin typeface="Calibri" pitchFamily="34" charset="0"/>
              </a:rPr>
              <a:t>Doupovské</a:t>
            </a:r>
            <a:r>
              <a:rPr lang="cs-CZ" sz="1200" dirty="0">
                <a:latin typeface="Calibri" pitchFamily="34" charset="0"/>
              </a:rPr>
              <a:t> hory.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http://cs.wikipedia.org/wiki/Soubor:Doupovske_hory_CZ_I3B-4.png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 </a:t>
            </a:r>
            <a:r>
              <a:rPr lang="en-US" sz="1200" dirty="0" err="1">
                <a:latin typeface="Calibri" pitchFamily="34" charset="0"/>
              </a:rPr>
              <a:t>Licence</a:t>
            </a:r>
            <a:r>
              <a:rPr lang="cs-CZ" sz="1200" dirty="0">
                <a:latin typeface="Calibri" pitchFamily="34" charset="0"/>
              </a:rPr>
              <a:t>:Public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  <a:p>
            <a:endParaRPr lang="cs-CZ" sz="1200" dirty="0">
              <a:latin typeface="Calibri" pitchFamily="34" charset="0"/>
            </a:endParaRPr>
          </a:p>
        </p:txBody>
      </p:sp>
      <p:sp>
        <p:nvSpPr>
          <p:cNvPr id="15368" name="Obdélník 7"/>
          <p:cNvSpPr>
            <a:spLocks noChangeArrowheads="1"/>
          </p:cNvSpPr>
          <p:nvPr/>
        </p:nvSpPr>
        <p:spPr bwMode="auto">
          <a:xfrm>
            <a:off x="0" y="3143250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8- </a:t>
            </a:r>
            <a:r>
              <a:rPr lang="cs-CZ" sz="1200" dirty="0">
                <a:latin typeface="Calibri" pitchFamily="34" charset="0"/>
              </a:rPr>
              <a:t>Mapa </a:t>
            </a:r>
            <a:r>
              <a:rPr lang="cs-CZ" sz="1200" dirty="0" err="1">
                <a:latin typeface="Calibri" pitchFamily="34" charset="0"/>
              </a:rPr>
              <a:t>Doupovské</a:t>
            </a:r>
            <a:r>
              <a:rPr lang="cs-CZ" sz="1200" dirty="0">
                <a:latin typeface="Calibri" pitchFamily="34" charset="0"/>
              </a:rPr>
              <a:t> hory.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http://cs.wikipedia.org/wiki/Soubor:Lestkov7.11.JPG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Licence: GNU free </a:t>
            </a:r>
            <a:r>
              <a:rPr lang="cs-CZ" sz="1200" dirty="0" err="1">
                <a:latin typeface="Calibri" pitchFamily="34" charset="0"/>
              </a:rPr>
              <a:t>documentation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69" name="Obdélník 8"/>
          <p:cNvSpPr>
            <a:spLocks noChangeArrowheads="1"/>
          </p:cNvSpPr>
          <p:nvPr/>
        </p:nvSpPr>
        <p:spPr bwMode="auto">
          <a:xfrm>
            <a:off x="0" y="3571875"/>
            <a:ext cx="8929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9-mapa  </a:t>
            </a:r>
            <a:r>
              <a:rPr lang="cs-CZ" sz="1200" dirty="0">
                <a:latin typeface="Calibri" pitchFamily="34" charset="0"/>
              </a:rPr>
              <a:t>zalednění ČR.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 :</a:t>
            </a:r>
            <a:r>
              <a:rPr lang="en-US" sz="1200" dirty="0">
                <a:latin typeface="Calibri" pitchFamily="34" charset="0"/>
              </a:rPr>
              <a:t> &lt;</a:t>
            </a:r>
            <a:r>
              <a:rPr lang="cs-CZ" sz="1200" dirty="0">
                <a:latin typeface="Calibri" pitchFamily="34" charset="0"/>
              </a:rPr>
              <a:t>http://commons.wikimedia.org/wiki/File:Ice_Age_Europe_map.png?uselang=cs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 Licence: </a:t>
            </a:r>
            <a:r>
              <a:rPr lang="cs-CZ" sz="1200" dirty="0" err="1">
                <a:latin typeface="Calibri" pitchFamily="34" charset="0"/>
              </a:rPr>
              <a:t>Creative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commons</a:t>
            </a:r>
            <a:r>
              <a:rPr lang="cs-CZ" sz="1200" dirty="0">
                <a:latin typeface="Calibri" pitchFamily="34" charset="0"/>
              </a:rPr>
              <a:t> 3.0 </a:t>
            </a:r>
            <a:r>
              <a:rPr lang="cs-CZ" sz="1200" dirty="0" err="1">
                <a:latin typeface="Calibri" pitchFamily="34" charset="0"/>
              </a:rPr>
              <a:t>unported</a:t>
            </a:r>
            <a:r>
              <a:rPr lang="cs-CZ" sz="1200" dirty="0">
                <a:latin typeface="Calibri" pitchFamily="34" charset="0"/>
              </a:rPr>
              <a:t>  autor:</a:t>
            </a:r>
            <a:r>
              <a:rPr lang="cs-CZ" sz="1200" dirty="0" err="1">
                <a:latin typeface="Calibri" pitchFamily="34" charset="0"/>
              </a:rPr>
              <a:t>Kentynet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70" name="Obdélník 9"/>
          <p:cNvSpPr>
            <a:spLocks noChangeArrowheads="1"/>
          </p:cNvSpPr>
          <p:nvPr/>
        </p:nvSpPr>
        <p:spPr bwMode="auto">
          <a:xfrm>
            <a:off x="0" y="400050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9- </a:t>
            </a:r>
            <a:r>
              <a:rPr lang="cs-CZ" sz="1200" dirty="0">
                <a:latin typeface="Calibri" pitchFamily="34" charset="0"/>
              </a:rPr>
              <a:t>Bludné balvany .Portál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http://cs.wikipedia.org/wiki/Soubor:M%C3%ADstek,_bludn%C3%A9_balvany.jpg 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Licence:</a:t>
            </a:r>
            <a:r>
              <a:rPr lang="cs-CZ" sz="1200" dirty="0" err="1">
                <a:latin typeface="Calibri" pitchFamily="34" charset="0"/>
              </a:rPr>
              <a:t>Creative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commons</a:t>
            </a:r>
            <a:r>
              <a:rPr lang="cs-CZ" sz="1200" dirty="0">
                <a:latin typeface="Calibri" pitchFamily="34" charset="0"/>
              </a:rPr>
              <a:t> 3.0 </a:t>
            </a:r>
            <a:r>
              <a:rPr lang="cs-CZ" sz="1200" dirty="0" err="1">
                <a:latin typeface="Calibri" pitchFamily="34" charset="0"/>
              </a:rPr>
              <a:t>unported</a:t>
            </a:r>
            <a:r>
              <a:rPr lang="cs-CZ" sz="1200" dirty="0">
                <a:latin typeface="Calibri" pitchFamily="34" charset="0"/>
              </a:rPr>
              <a:t>  autor:Daniel </a:t>
            </a:r>
            <a:r>
              <a:rPr lang="cs-CZ" sz="1200" dirty="0" err="1">
                <a:latin typeface="Calibri" pitchFamily="34" charset="0"/>
              </a:rPr>
              <a:t>Baránek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71" name="Obdélník 10"/>
          <p:cNvSpPr>
            <a:spLocks noChangeArrowheads="1"/>
          </p:cNvSpPr>
          <p:nvPr/>
        </p:nvSpPr>
        <p:spPr bwMode="auto">
          <a:xfrm>
            <a:off x="0" y="4538663"/>
            <a:ext cx="9144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10-důl </a:t>
            </a:r>
            <a:r>
              <a:rPr lang="cs-CZ" sz="1200" dirty="0" err="1">
                <a:latin typeface="Calibri" pitchFamily="34" charset="0"/>
              </a:rPr>
              <a:t>Darkov.Portál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http://cs.wikipedia.org/wiki/Soubor:Darkov_celkovy_pohled.jpg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Licence:</a:t>
            </a:r>
            <a:r>
              <a:rPr lang="cs-CZ" sz="1200" dirty="0" err="1">
                <a:latin typeface="Calibri" pitchFamily="34" charset="0"/>
              </a:rPr>
              <a:t>Creative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commons</a:t>
            </a:r>
            <a:r>
              <a:rPr lang="cs-CZ" sz="1200" dirty="0">
                <a:latin typeface="Calibri" pitchFamily="34" charset="0"/>
              </a:rPr>
              <a:t> 3.0 </a:t>
            </a:r>
            <a:r>
              <a:rPr lang="cs-CZ" sz="1200" dirty="0" err="1">
                <a:latin typeface="Calibri" pitchFamily="34" charset="0"/>
              </a:rPr>
              <a:t>unported</a:t>
            </a:r>
            <a:r>
              <a:rPr lang="cs-CZ" sz="1200" dirty="0">
                <a:latin typeface="Calibri" pitchFamily="34" charset="0"/>
              </a:rPr>
              <a:t>  autor:Petr Štefek</a:t>
            </a:r>
          </a:p>
          <a:p>
            <a:endParaRPr lang="cs-CZ" sz="1200" dirty="0">
              <a:latin typeface="Calibri" pitchFamily="34" charset="0"/>
            </a:endParaRPr>
          </a:p>
        </p:txBody>
      </p:sp>
      <p:sp>
        <p:nvSpPr>
          <p:cNvPr id="15372" name="Obdélník 11"/>
          <p:cNvSpPr>
            <a:spLocks noChangeArrowheads="1"/>
          </p:cNvSpPr>
          <p:nvPr/>
        </p:nvSpPr>
        <p:spPr bwMode="auto">
          <a:xfrm>
            <a:off x="0" y="5395913"/>
            <a:ext cx="89296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12 </a:t>
            </a:r>
            <a:r>
              <a:rPr lang="cs-CZ" sz="1200" dirty="0">
                <a:latin typeface="Calibri" pitchFamily="34" charset="0"/>
              </a:rPr>
              <a:t>-</a:t>
            </a:r>
            <a:r>
              <a:rPr lang="cs-CZ" sz="1200" dirty="0" err="1">
                <a:latin typeface="Calibri" pitchFamily="34" charset="0"/>
              </a:rPr>
              <a:t>Kaolín</a:t>
            </a:r>
            <a:r>
              <a:rPr lang="cs-CZ" sz="1200" dirty="0">
                <a:latin typeface="Calibri" pitchFamily="34" charset="0"/>
              </a:rPr>
              <a:t>.Portál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http://commons.wikimedia.org/wiki/File:Kaolin.jpg?uselang=cs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en-US" sz="1200" dirty="0" err="1">
                <a:latin typeface="Calibri" pitchFamily="34" charset="0"/>
              </a:rPr>
              <a:t>Licence</a:t>
            </a:r>
            <a:r>
              <a:rPr lang="cs-CZ" sz="1200" dirty="0">
                <a:latin typeface="Calibri" pitchFamily="34" charset="0"/>
              </a:rPr>
              <a:t>:Public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  <a:p>
            <a:endParaRPr lang="cs-CZ" sz="1200" dirty="0">
              <a:latin typeface="Calibri" pitchFamily="34" charset="0"/>
            </a:endParaRPr>
          </a:p>
        </p:txBody>
      </p:sp>
      <p:sp>
        <p:nvSpPr>
          <p:cNvPr id="15373" name="Obdélník 13"/>
          <p:cNvSpPr>
            <a:spLocks noChangeArrowheads="1"/>
          </p:cNvSpPr>
          <p:nvPr/>
        </p:nvSpPr>
        <p:spPr bwMode="auto">
          <a:xfrm>
            <a:off x="0" y="6324600"/>
            <a:ext cx="8858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14 </a:t>
            </a:r>
            <a:r>
              <a:rPr lang="cs-CZ" sz="1200" dirty="0">
                <a:latin typeface="Calibri" pitchFamily="34" charset="0"/>
              </a:rPr>
              <a:t>–Mostecká pánev.Portál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http://cs.wikipedia.org/wiki/Soubor:Mostecka_panev_CZ_I3B-3.png 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Licence: 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74" name="Obdélník 14"/>
          <p:cNvSpPr>
            <a:spLocks noChangeArrowheads="1"/>
          </p:cNvSpPr>
          <p:nvPr/>
        </p:nvSpPr>
        <p:spPr bwMode="auto">
          <a:xfrm>
            <a:off x="0" y="5824538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14 </a:t>
            </a:r>
            <a:r>
              <a:rPr lang="cs-CZ" sz="1200" dirty="0">
                <a:latin typeface="Calibri" pitchFamily="34" charset="0"/>
              </a:rPr>
              <a:t>–Sokolovská pánev.Portál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http://cs.wikipedia.org/wiki/Soubor:Sokolovska_panev_CZ_I3B-2.png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 Licence: 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5375" name="Obdélník 17"/>
          <p:cNvSpPr>
            <a:spLocks noChangeArrowheads="1"/>
          </p:cNvSpPr>
          <p:nvPr/>
        </p:nvSpPr>
        <p:spPr bwMode="auto">
          <a:xfrm>
            <a:off x="0" y="4967288"/>
            <a:ext cx="9144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11-Žula </a:t>
            </a:r>
            <a:r>
              <a:rPr lang="cs-CZ" sz="1200" dirty="0" err="1">
                <a:latin typeface="Calibri" pitchFamily="34" charset="0"/>
              </a:rPr>
              <a:t>Mrákotín.Portál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http://cs.wikipedia.org/wiki/Soubor:Javoricka_vrchovina_CZ_I2C-6.png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en-US" sz="1200" dirty="0" err="1">
                <a:latin typeface="Calibri" pitchFamily="34" charset="0"/>
              </a:rPr>
              <a:t>Licence</a:t>
            </a:r>
            <a:r>
              <a:rPr lang="cs-CZ" sz="1200" dirty="0">
                <a:latin typeface="Calibri" pitchFamily="34" charset="0"/>
              </a:rPr>
              <a:t>:Public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bdélník 1"/>
          <p:cNvSpPr>
            <a:spLocks noChangeArrowheads="1"/>
          </p:cNvSpPr>
          <p:nvPr/>
        </p:nvSpPr>
        <p:spPr bwMode="auto">
          <a:xfrm>
            <a:off x="214313" y="714375"/>
            <a:ext cx="8429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13 </a:t>
            </a:r>
            <a:r>
              <a:rPr lang="cs-CZ" sz="1200" dirty="0">
                <a:latin typeface="Calibri" pitchFamily="34" charset="0"/>
              </a:rPr>
              <a:t>–Sklárna Kamenický </a:t>
            </a:r>
            <a:r>
              <a:rPr lang="cs-CZ" sz="1200" dirty="0" err="1">
                <a:latin typeface="Calibri" pitchFamily="34" charset="0"/>
              </a:rPr>
              <a:t>ŠenovPortál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http://upload.wikimedia.org/wikipedia/commons/4/48/K%C5%A0_Jawich.JPG?uselang=cs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 Licence: Public </a:t>
            </a:r>
            <a:r>
              <a:rPr lang="cs-CZ" sz="1200" dirty="0" err="1">
                <a:latin typeface="Calibri" pitchFamily="34" charset="0"/>
              </a:rPr>
              <a:t>Domain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6387" name="Obdélník 2"/>
          <p:cNvSpPr>
            <a:spLocks noChangeArrowheads="1"/>
          </p:cNvSpPr>
          <p:nvPr/>
        </p:nvSpPr>
        <p:spPr bwMode="auto">
          <a:xfrm>
            <a:off x="214313" y="1285875"/>
            <a:ext cx="8572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Slide </a:t>
            </a:r>
            <a:r>
              <a:rPr lang="cs-CZ" sz="1200" smtClean="0">
                <a:latin typeface="Calibri" pitchFamily="34" charset="0"/>
              </a:rPr>
              <a:t>15 </a:t>
            </a:r>
            <a:r>
              <a:rPr lang="cs-CZ" sz="1200" dirty="0">
                <a:latin typeface="Calibri" pitchFamily="34" charset="0"/>
              </a:rPr>
              <a:t>– Těžební středisko </a:t>
            </a:r>
            <a:r>
              <a:rPr lang="cs-CZ" sz="1200" dirty="0" err="1">
                <a:latin typeface="Calibri" pitchFamily="34" charset="0"/>
              </a:rPr>
              <a:t>Koryčany</a:t>
            </a:r>
            <a:r>
              <a:rPr lang="cs-CZ" sz="1200" dirty="0">
                <a:latin typeface="Calibri" pitchFamily="34" charset="0"/>
              </a:rPr>
              <a:t>. Portál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http://upload.wikimedia.org/wikipedia/commons/8/86/Kory%C4%8Dany_-_t%C4%9B%C5%BEebn%C3%AD_st%C5%99edisko.jpg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Licence: </a:t>
            </a:r>
            <a:r>
              <a:rPr lang="cs-CZ" sz="1200" dirty="0" err="1">
                <a:latin typeface="Calibri" pitchFamily="34" charset="0"/>
              </a:rPr>
              <a:t>Creative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commons</a:t>
            </a:r>
            <a:r>
              <a:rPr lang="cs-CZ" sz="1200" dirty="0">
                <a:latin typeface="Calibri" pitchFamily="34" charset="0"/>
              </a:rPr>
              <a:t>  </a:t>
            </a:r>
            <a:r>
              <a:rPr lang="cs-CZ" sz="1200" dirty="0" err="1">
                <a:latin typeface="Calibri" pitchFamily="34" charset="0"/>
              </a:rPr>
              <a:t>Share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Alike</a:t>
            </a:r>
            <a:r>
              <a:rPr lang="cs-CZ" sz="1200" dirty="0">
                <a:latin typeface="Calibri" pitchFamily="34" charset="0"/>
              </a:rPr>
              <a:t>  3.0 </a:t>
            </a:r>
            <a:r>
              <a:rPr lang="cs-CZ" sz="1200" dirty="0" err="1">
                <a:latin typeface="Calibri" pitchFamily="34" charset="0"/>
              </a:rPr>
              <a:t>Czech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republic</a:t>
            </a:r>
            <a:endParaRPr lang="cs-CZ" sz="1200" dirty="0">
              <a:latin typeface="Calibri" pitchFamily="34" charset="0"/>
            </a:endParaRPr>
          </a:p>
        </p:txBody>
      </p:sp>
      <p:sp>
        <p:nvSpPr>
          <p:cNvPr id="16388" name="Obdélník 3"/>
          <p:cNvSpPr>
            <a:spLocks noChangeArrowheads="1"/>
          </p:cNvSpPr>
          <p:nvPr/>
        </p:nvSpPr>
        <p:spPr bwMode="auto">
          <a:xfrm>
            <a:off x="214313" y="142875"/>
            <a:ext cx="8715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 dirty="0">
                <a:latin typeface="Calibri" pitchFamily="34" charset="0"/>
              </a:rPr>
              <a:t>Slide </a:t>
            </a:r>
            <a:r>
              <a:rPr lang="cs-CZ" sz="1200" dirty="0" smtClean="0">
                <a:latin typeface="Calibri" pitchFamily="34" charset="0"/>
              </a:rPr>
              <a:t>14 </a:t>
            </a:r>
            <a:r>
              <a:rPr lang="cs-CZ" sz="1200" dirty="0">
                <a:latin typeface="Calibri" pitchFamily="34" charset="0"/>
              </a:rPr>
              <a:t>–Lom </a:t>
            </a:r>
            <a:r>
              <a:rPr lang="cs-CZ" sz="1200" dirty="0" err="1">
                <a:latin typeface="Calibri" pitchFamily="34" charset="0"/>
              </a:rPr>
              <a:t>Bílina.Portál</a:t>
            </a:r>
            <a:r>
              <a:rPr lang="cs-CZ" sz="1200" dirty="0">
                <a:latin typeface="Calibri" pitchFamily="34" charset="0"/>
              </a:rPr>
              <a:t> </a:t>
            </a:r>
            <a:r>
              <a:rPr lang="cs-CZ" sz="1200" dirty="0" err="1">
                <a:latin typeface="Calibri" pitchFamily="34" charset="0"/>
              </a:rPr>
              <a:t>Wikipedia</a:t>
            </a:r>
            <a:r>
              <a:rPr lang="en-US" sz="1200" dirty="0">
                <a:latin typeface="Calibri" pitchFamily="34" charset="0"/>
              </a:rPr>
              <a:t>[on line][cit</a:t>
            </a:r>
            <a:r>
              <a:rPr lang="en-US" sz="1200" dirty="0" smtClean="0">
                <a:latin typeface="Calibri" pitchFamily="34" charset="0"/>
              </a:rPr>
              <a:t>.:</a:t>
            </a:r>
            <a:r>
              <a:rPr lang="cs-CZ" sz="1200" dirty="0" smtClean="0">
                <a:latin typeface="Calibri" pitchFamily="34" charset="0"/>
              </a:rPr>
              <a:t>5</a:t>
            </a:r>
            <a:r>
              <a:rPr lang="en-US" sz="1200" dirty="0" smtClean="0">
                <a:latin typeface="Calibri" pitchFamily="34" charset="0"/>
              </a:rPr>
              <a:t>.</a:t>
            </a:r>
            <a:r>
              <a:rPr lang="cs-CZ" sz="1200" dirty="0" smtClean="0">
                <a:latin typeface="Calibri" pitchFamily="34" charset="0"/>
              </a:rPr>
              <a:t>1</a:t>
            </a:r>
            <a:r>
              <a:rPr lang="en-US" sz="1200" dirty="0" smtClean="0">
                <a:latin typeface="Calibri" pitchFamily="34" charset="0"/>
              </a:rPr>
              <a:t>.201</a:t>
            </a:r>
            <a:r>
              <a:rPr lang="cs-CZ" sz="1200" dirty="0" smtClean="0">
                <a:latin typeface="Calibri" pitchFamily="34" charset="0"/>
              </a:rPr>
              <a:t>3</a:t>
            </a:r>
            <a:r>
              <a:rPr lang="en-US" sz="1200" dirty="0" smtClean="0">
                <a:latin typeface="Calibri" pitchFamily="34" charset="0"/>
              </a:rPr>
              <a:t>]</a:t>
            </a:r>
            <a:r>
              <a:rPr lang="cs-CZ" sz="1200" dirty="0" smtClean="0">
                <a:latin typeface="Calibri" pitchFamily="34" charset="0"/>
              </a:rPr>
              <a:t> </a:t>
            </a:r>
            <a:r>
              <a:rPr lang="cs-CZ" sz="1200" dirty="0">
                <a:latin typeface="Calibri" pitchFamily="34" charset="0"/>
              </a:rPr>
              <a:t>Dostupné z </a:t>
            </a:r>
            <a:r>
              <a:rPr lang="en-US" sz="1200" dirty="0">
                <a:latin typeface="Calibri" pitchFamily="34" charset="0"/>
              </a:rPr>
              <a:t> W</a:t>
            </a:r>
            <a:r>
              <a:rPr lang="cs-CZ" sz="1200" dirty="0">
                <a:latin typeface="Calibri" pitchFamily="34" charset="0"/>
              </a:rPr>
              <a:t>WW: </a:t>
            </a:r>
          </a:p>
          <a:p>
            <a:r>
              <a:rPr lang="en-US" sz="1200" dirty="0">
                <a:latin typeface="Calibri" pitchFamily="34" charset="0"/>
              </a:rPr>
              <a:t>&lt;</a:t>
            </a:r>
            <a:r>
              <a:rPr lang="cs-CZ" sz="1200" dirty="0">
                <a:latin typeface="Calibri" pitchFamily="34" charset="0"/>
              </a:rPr>
              <a:t>http://cs.wikipedia.org/wiki/Soubor:Lom_bilina.JPG</a:t>
            </a:r>
            <a:r>
              <a:rPr lang="en-US" sz="1200" dirty="0">
                <a:latin typeface="Calibri" pitchFamily="34" charset="0"/>
              </a:rPr>
              <a:t>&gt;</a:t>
            </a:r>
            <a:r>
              <a:rPr lang="cs-CZ" sz="1200" dirty="0">
                <a:latin typeface="Calibri" pitchFamily="34" charset="0"/>
              </a:rPr>
              <a:t>   Licence: GNU free </a:t>
            </a:r>
            <a:r>
              <a:rPr lang="cs-CZ" sz="1200" dirty="0" err="1">
                <a:latin typeface="Calibri" pitchFamily="34" charset="0"/>
              </a:rPr>
              <a:t>documentation</a:t>
            </a:r>
            <a:endParaRPr lang="cs-CZ" sz="1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946</Words>
  <Application>Microsoft Office PowerPoint</Application>
  <PresentationFormat>Předvádění na obrazovce (4:3)</PresentationFormat>
  <Paragraphs>120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Honza</dc:creator>
  <cp:lastModifiedBy>Honza</cp:lastModifiedBy>
  <cp:revision>39</cp:revision>
  <dcterms:created xsi:type="dcterms:W3CDTF">2012-07-03T07:27:33Z</dcterms:created>
  <dcterms:modified xsi:type="dcterms:W3CDTF">2013-08-08T12:08:39Z</dcterms:modified>
</cp:coreProperties>
</file>