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1" r:id="rId2"/>
    <p:sldId id="272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5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FB2CC6-2145-46A1-9020-A3E8CD68E77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27304E-F888-4860-B852-681D45813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07972-71FC-403B-B709-EBF68F0E1F2B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60045-24A2-4C58-AAE0-AB24D9D66C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122B7-EB21-4393-BB66-2546243513A2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325F0-85A1-4E39-BA62-119752050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E9F84-7DA4-4002-AA51-1040EB883EC9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76732-C8FA-49B1-9928-699E2CB5CB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4A210-C224-4765-A21E-B7A214587F56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1B7B-0A88-4B4E-A427-C817A913D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809E6-A040-4977-B18B-46420D7D18DE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9DF61-A6FB-4F94-BE38-AB530B74A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89215-62B7-4C17-A2D1-88ABBBCDB991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A0C66-83E8-424F-A612-5CE7991CE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6DEA0-ABD4-4B9C-97D9-BB275BEF2972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D7F3E-DF6E-42AE-80AA-43102550D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25328-D66A-4F4A-8083-AD176380B79F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2C198-FE00-42D1-9915-D3D9DAF5B8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C01F9-0F08-4C05-8744-D301A351385E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560EC-9412-43DA-8362-6AD834F0E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E202D-26ED-4A62-AC8B-0DE9D161869E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B8026-5F32-44D0-B87B-785036E1E5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4C768-FC94-4782-8C7E-2522AE2671F4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87B62-6BED-46A1-8446-A28284F91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4C6E374-3EE4-4F14-98B9-AAE057524EB0}" type="datetimeFigureOut">
              <a:rPr lang="cs-CZ"/>
              <a:pPr>
                <a:defRPr/>
              </a:pPr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2508507-29C9-40C9-AFA3-21F6384CD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4502019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VY_32_INOVACE_02C_04_ Ochrana přírody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České republiky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882" y="0"/>
            <a:ext cx="8208912" cy="71096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</a:p>
          <a:p>
            <a:r>
              <a:rPr lang="cs-CZ" dirty="0"/>
              <a:t>            Mostecká 3000, </a:t>
            </a:r>
            <a:r>
              <a:rPr lang="cs-CZ" dirty="0" smtClean="0"/>
              <a:t>430 </a:t>
            </a:r>
            <a:r>
              <a:rPr lang="cs-CZ" dirty="0"/>
              <a:t>01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6. ročník 6. letého gymnázia 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Česká republika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</a:t>
            </a:r>
            <a:r>
              <a:rPr lang="cs-CZ" dirty="0"/>
              <a:t>:  Zeměpis/Geografie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Přírodní podmínky ČR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zeměpisu / geografie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atlas</a:t>
            </a:r>
            <a:endParaRPr lang="cs-CZ" dirty="0"/>
          </a:p>
          <a:p>
            <a:pPr lvl="0"/>
            <a:r>
              <a:rPr lang="cs-CZ" dirty="0" smtClean="0"/>
              <a:t>Inovace:Materiál je určen jako doplnění k přípravě pedagoga, přičemž má za cíl zvýšit atraktivitu a názornost v rámci vyučovací hodiny. V některých částech je formou animací zajištěno, aby studenti pouze  pasivně neposlouchali výklad, ale také museli hledat v atlase a společně s pedagogem tím vytvářeli svůj zápis do sešitu.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5918" y="2000240"/>
            <a:ext cx="5870838" cy="175432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+mn-lt"/>
              </a:rPr>
              <a:t>Ochrana přírody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+mn-lt"/>
              </a:rPr>
              <a:t>České republiky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63" y="0"/>
            <a:ext cx="7196137" cy="2492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  <a:latin typeface="+mn-lt"/>
              </a:rPr>
              <a:t>Historie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i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000" b="1" i="1" dirty="0">
                <a:solidFill>
                  <a:schemeClr val="tx2">
                    <a:lumMod val="50000"/>
                  </a:schemeClr>
                </a:solidFill>
                <a:latin typeface="+mn-lt"/>
              </a:rPr>
              <a:t>13. století – zřizování obor pro divokou zvěř – např.: </a:t>
            </a:r>
            <a:r>
              <a:rPr lang="cs-CZ" sz="2000" b="1" i="1" dirty="0" err="1">
                <a:solidFill>
                  <a:schemeClr val="tx2">
                    <a:lumMod val="50000"/>
                  </a:schemeClr>
                </a:solidFill>
                <a:latin typeface="+mn-lt"/>
              </a:rPr>
              <a:t>Křivoklátsko</a:t>
            </a:r>
            <a:endParaRPr lang="cs-CZ" sz="2000" b="1" i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000" b="1" i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000" b="1" i="1" dirty="0">
                <a:solidFill>
                  <a:schemeClr val="tx2">
                    <a:lumMod val="50000"/>
                  </a:schemeClr>
                </a:solidFill>
                <a:latin typeface="+mn-lt"/>
              </a:rPr>
              <a:t>19. století – ochrana přírodních zdrojů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000" b="1" i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000" b="1" i="1" dirty="0">
                <a:solidFill>
                  <a:schemeClr val="tx2">
                    <a:lumMod val="50000"/>
                  </a:schemeClr>
                </a:solidFill>
                <a:latin typeface="+mn-lt"/>
              </a:rPr>
              <a:t>Nejstarší rezervace – Žofínský prales (1838)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2571750"/>
            <a:ext cx="5238750" cy="371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714375" y="642938"/>
            <a:ext cx="3598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Jaké druhy chráněných území znáte?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85813" y="1571625"/>
            <a:ext cx="4862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 ČR 2 základní skupiny zvláště chráněných území: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571750"/>
            <a:ext cx="2782887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Velkoplošná</a:t>
            </a: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 Národní Parky</a:t>
            </a:r>
          </a:p>
          <a:p>
            <a:pPr>
              <a:buFont typeface="Wingdings" pitchFamily="2" charset="2"/>
              <a:buChar char="q"/>
            </a:pPr>
            <a:endParaRPr lang="cs-CZ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Chráněné krajinné oblasti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29063" y="2643188"/>
            <a:ext cx="2951162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Maloplošná</a:t>
            </a: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 Národní přírodní rezervace</a:t>
            </a:r>
          </a:p>
          <a:p>
            <a:pPr>
              <a:buFont typeface="Wingdings" pitchFamily="2" charset="2"/>
              <a:buChar char="q"/>
            </a:pPr>
            <a:endParaRPr lang="cs-CZ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Přírodní rezervace</a:t>
            </a:r>
          </a:p>
          <a:p>
            <a:pPr>
              <a:buFont typeface="Wingdings" pitchFamily="2" charset="2"/>
              <a:buChar char="q"/>
            </a:pPr>
            <a:endParaRPr lang="cs-CZ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Národní přírodní památky</a:t>
            </a:r>
          </a:p>
          <a:p>
            <a:pPr>
              <a:buFont typeface="Wingdings" pitchFamily="2" charset="2"/>
              <a:buChar char="q"/>
            </a:pPr>
            <a:endParaRPr lang="cs-CZ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Přírodní památky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28625" y="5929313"/>
            <a:ext cx="4929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Dále vyhlašovány přírodní parky a památné stromy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928688" y="714375"/>
            <a:ext cx="37338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defRPr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Velkoplošná chráněná území</a:t>
            </a:r>
          </a:p>
          <a:p>
            <a:pPr marL="342900" indent="-342900">
              <a:defRPr/>
            </a:pP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Národní parky</a:t>
            </a:r>
          </a:p>
          <a:p>
            <a:pPr marL="342900" indent="-342900">
              <a:defRPr/>
            </a:pPr>
            <a:endParaRPr lang="cs-CZ" dirty="0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dirty="0">
                <a:latin typeface="Calibri" pitchFamily="34" charset="0"/>
              </a:rPr>
              <a:t>Nejvyšší stupeň ochrany</a:t>
            </a:r>
          </a:p>
          <a:p>
            <a:pPr marL="342900" indent="-342900">
              <a:buFont typeface="Wingdings" pitchFamily="2" charset="2"/>
              <a:buChar char="§"/>
              <a:defRPr/>
            </a:pPr>
            <a:endParaRPr lang="cs-CZ" dirty="0">
              <a:latin typeface="Calibri" pitchFamily="34" charset="0"/>
            </a:endParaRP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dirty="0">
                <a:latin typeface="Calibri" pitchFamily="34" charset="0"/>
              </a:rPr>
              <a:t>V ČR 4 národní parky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1000125" y="2857500"/>
            <a:ext cx="25606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Krkonošský národní park</a:t>
            </a:r>
          </a:p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Šumavský národní park</a:t>
            </a:r>
          </a:p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NP Podyjí</a:t>
            </a:r>
          </a:p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NP České Švýcarsko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286000"/>
            <a:ext cx="4095750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5" y="2286000"/>
            <a:ext cx="4214813" cy="316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1643063" y="428625"/>
            <a:ext cx="35274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solidFill>
                  <a:srgbClr val="FF0000"/>
                </a:solidFill>
                <a:latin typeface="Calibri" pitchFamily="34" charset="0"/>
              </a:rPr>
              <a:t>Krkono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š</a:t>
            </a:r>
            <a:r>
              <a:rPr lang="en-US">
                <a:solidFill>
                  <a:srgbClr val="FF0000"/>
                </a:solidFill>
                <a:latin typeface="Calibri" pitchFamily="34" charset="0"/>
              </a:rPr>
              <a:t>sk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ý</a:t>
            </a:r>
            <a:r>
              <a:rPr lang="en-US">
                <a:solidFill>
                  <a:srgbClr val="FF0000"/>
                </a:solidFill>
                <a:latin typeface="Calibri" pitchFamily="34" charset="0"/>
              </a:rPr>
              <a:t> n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á</a:t>
            </a:r>
            <a:r>
              <a:rPr lang="en-US">
                <a:solidFill>
                  <a:srgbClr val="FF0000"/>
                </a:solidFill>
                <a:latin typeface="Calibri" pitchFamily="34" charset="0"/>
              </a:rPr>
              <a:t>rodn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í</a:t>
            </a:r>
            <a:r>
              <a:rPr lang="en-US">
                <a:solidFill>
                  <a:srgbClr val="FF0000"/>
                </a:solidFill>
                <a:latin typeface="Calibri" pitchFamily="34" charset="0"/>
              </a:rPr>
              <a:t> park</a:t>
            </a:r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Nejstarší národní park – vznik 1963</a:t>
            </a:r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500063" y="5786438"/>
            <a:ext cx="25638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Sněžka – nejvyšší hora ČR</a:t>
            </a:r>
          </a:p>
        </p:txBody>
      </p:sp>
      <p:sp>
        <p:nvSpPr>
          <p:cNvPr id="6150" name="TextovéPole 5"/>
          <p:cNvSpPr txBox="1">
            <a:spLocks noChangeArrowheads="1"/>
          </p:cNvSpPr>
          <p:nvPr/>
        </p:nvSpPr>
        <p:spPr bwMode="auto">
          <a:xfrm>
            <a:off x="5286375" y="5572125"/>
            <a:ext cx="21224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Krkonošská vegetace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8" y="571500"/>
            <a:ext cx="4560887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18013" y="3614738"/>
            <a:ext cx="4725987" cy="324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5143500" y="857250"/>
            <a:ext cx="288766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Šumavský</a:t>
            </a:r>
            <a:r>
              <a:rPr lang="en-US">
                <a:solidFill>
                  <a:srgbClr val="FF0000"/>
                </a:solidFill>
                <a:latin typeface="Calibri" pitchFamily="34" charset="0"/>
              </a:rPr>
              <a:t> n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á</a:t>
            </a:r>
            <a:r>
              <a:rPr lang="en-US">
                <a:solidFill>
                  <a:srgbClr val="FF0000"/>
                </a:solidFill>
                <a:latin typeface="Calibri" pitchFamily="34" charset="0"/>
              </a:rPr>
              <a:t>rodn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í</a:t>
            </a:r>
            <a:r>
              <a:rPr lang="en-US">
                <a:solidFill>
                  <a:srgbClr val="FF0000"/>
                </a:solidFill>
                <a:latin typeface="Calibri" pitchFamily="34" charset="0"/>
              </a:rPr>
              <a:t> park</a:t>
            </a:r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Plošně největší národní park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Vznik 1991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2875"/>
            <a:ext cx="5405438" cy="266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75" y="3071813"/>
            <a:ext cx="4833938" cy="361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5715000" y="428625"/>
            <a:ext cx="301625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Národní park Podyjí</a:t>
            </a: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Plošně nejmenší národní park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Vznik 1991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57500"/>
            <a:ext cx="5443538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75" y="1000125"/>
            <a:ext cx="3143250" cy="479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428625" y="285750"/>
            <a:ext cx="301625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Národní park České Švýcarsko</a:t>
            </a: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Plošně nejmenší národní park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Vznik 2000</a:t>
            </a:r>
          </a:p>
        </p:txBody>
      </p:sp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428625" y="6286500"/>
            <a:ext cx="1639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Pravčická brána</a:t>
            </a:r>
          </a:p>
        </p:txBody>
      </p:sp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6072188" y="6072188"/>
            <a:ext cx="24463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Soutěska řeky Kamenice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428625" y="142875"/>
            <a:ext cx="70580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Chráněné krajinné oblasti(CHKO)</a:t>
            </a:r>
          </a:p>
          <a:p>
            <a:pPr>
              <a:buFont typeface="Wingdings" pitchFamily="2" charset="2"/>
              <a:buChar char="q"/>
            </a:pPr>
            <a:r>
              <a:rPr lang="cs-CZ"/>
              <a:t>Nižší stupeň ochrany než u NP</a:t>
            </a:r>
          </a:p>
          <a:p>
            <a:pPr>
              <a:buFont typeface="Wingdings" pitchFamily="2" charset="2"/>
              <a:buChar char="q"/>
            </a:pPr>
            <a:r>
              <a:rPr lang="cs-CZ"/>
              <a:t>V ČR v současnosti 25 CHKO</a:t>
            </a:r>
          </a:p>
          <a:p>
            <a:pPr>
              <a:buFont typeface="Wingdings" pitchFamily="2" charset="2"/>
              <a:buChar char="q"/>
            </a:pPr>
            <a:r>
              <a:rPr lang="cs-CZ"/>
              <a:t>Nejstarší CHKO Český ráj(1955), plošně největší CHKO Beskydy</a:t>
            </a:r>
          </a:p>
          <a:p>
            <a:endParaRPr lang="cs-CZ"/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63" y="1500188"/>
            <a:ext cx="6500812" cy="420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1214438" y="5857875"/>
            <a:ext cx="5327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Mapa Chráněných krajinných oblastí na území ČR</a:t>
            </a:r>
          </a:p>
        </p:txBody>
      </p:sp>
      <p:sp>
        <p:nvSpPr>
          <p:cNvPr id="10245" name="TextovéPole 5"/>
          <p:cNvSpPr txBox="1">
            <a:spLocks noChangeArrowheads="1"/>
          </p:cNvSpPr>
          <p:nvPr/>
        </p:nvSpPr>
        <p:spPr bwMode="auto">
          <a:xfrm>
            <a:off x="1214438" y="6286500"/>
            <a:ext cx="4814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Které CHKO najdete na území našeho kraje?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03213" y="0"/>
            <a:ext cx="88407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defRPr/>
            </a:pPr>
            <a:r>
              <a:rPr lang="cs-CZ" sz="2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Maloplošná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 chráněná území</a:t>
            </a:r>
          </a:p>
          <a:p>
            <a:pPr marL="342900" indent="-342900">
              <a:defRPr/>
            </a:pP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Národní přírodní rezervace(NPR) a přírodní rezervace(PR)</a:t>
            </a: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dirty="0">
                <a:latin typeface="Calibri" pitchFamily="34" charset="0"/>
              </a:rPr>
              <a:t>Nejvýznamnější </a:t>
            </a:r>
            <a:r>
              <a:rPr lang="cs-CZ" dirty="0" err="1">
                <a:latin typeface="Calibri" pitchFamily="34" charset="0"/>
              </a:rPr>
              <a:t>maloplošné</a:t>
            </a:r>
            <a:r>
              <a:rPr lang="cs-CZ" dirty="0">
                <a:latin typeface="Calibri" pitchFamily="34" charset="0"/>
              </a:rPr>
              <a:t> chráněné území </a:t>
            </a: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dirty="0">
                <a:latin typeface="Calibri" pitchFamily="34" charset="0"/>
              </a:rPr>
              <a:t>NPR mezinárodní nebo národní význam – vyhlašuje Ministerstvo životního prostředí (114</a:t>
            </a:r>
          </a:p>
          <a:p>
            <a:pPr marL="342900" indent="-342900">
              <a:defRPr/>
            </a:pPr>
            <a:r>
              <a:rPr lang="cs-CZ" dirty="0">
                <a:latin typeface="Calibri" pitchFamily="34" charset="0"/>
              </a:rPr>
              <a:t>       NPR na území ČR)</a:t>
            </a:r>
          </a:p>
          <a:p>
            <a:pPr marL="342900" indent="-342900">
              <a:defRPr/>
            </a:pPr>
            <a:r>
              <a:rPr lang="cs-CZ" dirty="0">
                <a:latin typeface="Calibri" pitchFamily="34" charset="0"/>
              </a:rPr>
              <a:t>       PR má pouze regionální význam – vyhlašují krajské úřady (805 PR na území ČR)</a:t>
            </a: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75" y="1857375"/>
            <a:ext cx="6143625" cy="460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1571625" y="6488113"/>
            <a:ext cx="735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Úhošť u Kadaně – NPR na území okresu Chomutov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303213" y="0"/>
            <a:ext cx="88407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Národní přírodní památka(NPP) a přírodní památka(PP)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Plošně menší než předchozí kategorie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NPP mezinárodní nebo národní význam – vyhlašuje Ministerstvo životního prostředí (113</a:t>
            </a:r>
          </a:p>
          <a:p>
            <a:pPr marL="342900" indent="-342900"/>
            <a:r>
              <a:rPr lang="cs-CZ">
                <a:latin typeface="Calibri" pitchFamily="34" charset="0"/>
              </a:rPr>
              <a:t>       NPP na území ČR)</a:t>
            </a:r>
          </a:p>
          <a:p>
            <a:pPr marL="342900" indent="-342900"/>
            <a:r>
              <a:rPr lang="cs-CZ">
                <a:latin typeface="Calibri" pitchFamily="34" charset="0"/>
              </a:rPr>
              <a:t>       PP má pouze regionální význam – vyhlašují krajské úřady (1271 PP na území ČR)</a:t>
            </a:r>
          </a:p>
        </p:txBody>
      </p:sp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75" y="1643063"/>
            <a:ext cx="5881688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1714500" y="6215063"/>
            <a:ext cx="4762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Boreč – Národní přírodní památka u Lovosic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500" y="1285875"/>
            <a:ext cx="5500688" cy="369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71500" y="0"/>
            <a:ext cx="8572500" cy="101600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defRPr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Přírodní parky</a:t>
            </a: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dirty="0">
                <a:latin typeface="Calibri" pitchFamily="34" charset="0"/>
              </a:rPr>
              <a:t>Zřizovány krajským úřadem </a:t>
            </a: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dirty="0">
                <a:latin typeface="Calibri" pitchFamily="34" charset="0"/>
              </a:rPr>
              <a:t>Předchůdcem tzv. klidové oblasti</a:t>
            </a:r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2500313" y="5072063"/>
            <a:ext cx="40068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Přírodní park Doupovská pahorkatina</a:t>
            </a:r>
          </a:p>
        </p:txBody>
      </p:sp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1643063" y="5643563"/>
            <a:ext cx="5673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Víte jaký přírodní park se nachází poblíž Chomutova?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86125" y="6000750"/>
            <a:ext cx="1838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Bezručovo</a:t>
            </a:r>
            <a:r>
              <a:rPr lang="cs-CZ" dirty="0">
                <a:solidFill>
                  <a:srgbClr val="FF0000"/>
                </a:solidFill>
              </a:rPr>
              <a:t> údolí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500" y="0"/>
            <a:ext cx="8572500" cy="193833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defRPr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Chráněná území vyhlašovaná v rámci mezinárodních programů</a:t>
            </a:r>
          </a:p>
          <a:p>
            <a:pPr marL="457200" indent="-457200">
              <a:buFontTx/>
              <a:buAutoNum type="arabicParenR"/>
              <a:defRPr/>
            </a:pP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Biosférická rezervace UNESCO</a:t>
            </a:r>
          </a:p>
          <a:p>
            <a:pPr marL="457200" indent="-457200">
              <a:buFont typeface="Wingdings" pitchFamily="2" charset="2"/>
              <a:buChar char="q"/>
              <a:defRPr/>
            </a:pPr>
            <a:r>
              <a:rPr lang="cs-CZ" sz="2400" dirty="0">
                <a:latin typeface="Calibri" pitchFamily="34" charset="0"/>
              </a:rPr>
              <a:t>Velkoplošná území – cílem zahrnovat všechny biomy na Zemi a </a:t>
            </a:r>
          </a:p>
          <a:p>
            <a:pPr marL="457200" indent="-457200">
              <a:defRPr/>
            </a:pPr>
            <a:r>
              <a:rPr lang="cs-CZ" sz="2400" dirty="0">
                <a:latin typeface="Calibri" pitchFamily="34" charset="0"/>
              </a:rPr>
              <a:t>Jejich reprezentativní ukázky</a:t>
            </a:r>
          </a:p>
          <a:p>
            <a:pPr marL="457200" indent="-457200">
              <a:buFont typeface="Wingdings" pitchFamily="2" charset="2"/>
              <a:buChar char="q"/>
              <a:defRPr/>
            </a:pPr>
            <a:r>
              <a:rPr lang="cs-CZ" sz="2400" dirty="0">
                <a:latin typeface="Calibri" pitchFamily="34" charset="0"/>
              </a:rPr>
              <a:t>V ČR na seznamu 6 biosférických rezervací  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1857375"/>
            <a:ext cx="5072063" cy="416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2214563" y="6286500"/>
            <a:ext cx="4840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Křivoklátsko – jedna z biosférických rezervací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1571625"/>
            <a:ext cx="5310188" cy="398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Obdélník 2"/>
          <p:cNvSpPr>
            <a:spLocks noChangeArrowheads="1"/>
          </p:cNvSpPr>
          <p:nvPr/>
        </p:nvSpPr>
        <p:spPr bwMode="auto">
          <a:xfrm>
            <a:off x="571500" y="0"/>
            <a:ext cx="8572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2) Natura 2000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Vytváří členské státy EU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Předmětem ochrana biologické rozmanitosti  </a:t>
            </a:r>
          </a:p>
        </p:txBody>
      </p:sp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1857375" y="5857875"/>
            <a:ext cx="5441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Lom Kurovice – chráněné území v okrese Kroměříž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Obdélník 1"/>
          <p:cNvSpPr>
            <a:spLocks noChangeArrowheads="1"/>
          </p:cNvSpPr>
          <p:nvPr/>
        </p:nvSpPr>
        <p:spPr bwMode="auto">
          <a:xfrm>
            <a:off x="214313" y="142875"/>
            <a:ext cx="87153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2-Žofínský prales.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line][cit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</a:t>
            </a:r>
            <a:r>
              <a:rPr lang="en-US" sz="1200" dirty="0">
                <a:latin typeface="Calibri" pitchFamily="34" charset="0"/>
                <a:cs typeface="Arial" charset="0"/>
              </a:rPr>
              <a:t>&lt;http://commons.wikimedia.org/wiki/File:%C5%BDof%C3%ADnsk%C3%BD-prales-motiva%C4%8Dn%C3%AD.jpg?uselang=cs&gt;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>
                <a:latin typeface="Calibri" pitchFamily="34" charset="0"/>
                <a:cs typeface="Arial" charset="0"/>
              </a:rPr>
              <a:t>Creative</a:t>
            </a:r>
            <a:r>
              <a:rPr lang="cs-CZ" sz="1200" dirty="0">
                <a:latin typeface="Calibri" pitchFamily="34" charset="0"/>
                <a:cs typeface="Arial" charset="0"/>
              </a:rPr>
              <a:t>_</a:t>
            </a:r>
            <a:r>
              <a:rPr lang="cs-CZ" sz="1200" dirty="0" err="1">
                <a:latin typeface="Calibri" pitchFamily="34" charset="0"/>
                <a:cs typeface="Arial" charset="0"/>
              </a:rPr>
              <a:t>Commons</a:t>
            </a:r>
            <a:r>
              <a:rPr lang="cs-CZ" sz="1200" dirty="0">
                <a:latin typeface="Calibri" pitchFamily="34" charset="0"/>
                <a:cs typeface="Arial" charset="0"/>
              </a:rPr>
              <a:t> 2.5 </a:t>
            </a:r>
            <a:r>
              <a:rPr lang="cs-CZ" sz="1200" dirty="0" err="1">
                <a:latin typeface="Calibri" pitchFamily="34" charset="0"/>
                <a:cs typeface="Arial" charset="0"/>
              </a:rPr>
              <a:t>generic</a:t>
            </a:r>
            <a:r>
              <a:rPr lang="cs-CZ" sz="1200" dirty="0">
                <a:latin typeface="Calibri" pitchFamily="34" charset="0"/>
                <a:cs typeface="Arial" charset="0"/>
              </a:rPr>
              <a:t> Autor : Zdeněk Kubeš</a:t>
            </a:r>
          </a:p>
          <a:p>
            <a:pPr>
              <a:buFont typeface="Wingdings" pitchFamily="2" charset="2"/>
              <a:buChar char="Ø"/>
            </a:pP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16387" name="Obdélník 2"/>
          <p:cNvSpPr>
            <a:spLocks noChangeArrowheads="1"/>
          </p:cNvSpPr>
          <p:nvPr/>
        </p:nvSpPr>
        <p:spPr bwMode="auto">
          <a:xfrm>
            <a:off x="285750" y="714375"/>
            <a:ext cx="85010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5-Sněžka.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line][cit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</a:t>
            </a:r>
            <a:r>
              <a:rPr lang="en-US" sz="1200" dirty="0">
                <a:latin typeface="Calibri" pitchFamily="34" charset="0"/>
                <a:cs typeface="Arial" charset="0"/>
              </a:rPr>
              <a:t>&lt;http://cs.wikipedia.org/wiki/Soubor:Sn%C4%9B%C5%BEka_from_%C4%8Cern%C3%A1_hora_%28CZE%29.jpg&gt;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>
                <a:latin typeface="Calibri" pitchFamily="34" charset="0"/>
                <a:cs typeface="Arial" charset="0"/>
              </a:rPr>
              <a:t>Creative</a:t>
            </a:r>
            <a:r>
              <a:rPr lang="cs-CZ" sz="1200" dirty="0">
                <a:latin typeface="Calibri" pitchFamily="34" charset="0"/>
                <a:cs typeface="Arial" charset="0"/>
              </a:rPr>
              <a:t>_</a:t>
            </a:r>
            <a:r>
              <a:rPr lang="cs-CZ" sz="1200" dirty="0" err="1">
                <a:latin typeface="Calibri" pitchFamily="34" charset="0"/>
                <a:cs typeface="Arial" charset="0"/>
              </a:rPr>
              <a:t>Commons</a:t>
            </a:r>
            <a:r>
              <a:rPr lang="cs-CZ" sz="1200" dirty="0">
                <a:latin typeface="Calibri" pitchFamily="34" charset="0"/>
                <a:cs typeface="Arial" charset="0"/>
              </a:rPr>
              <a:t> 2.5 </a:t>
            </a:r>
            <a:r>
              <a:rPr lang="cs-CZ" sz="1200" dirty="0" err="1">
                <a:latin typeface="Calibri" pitchFamily="34" charset="0"/>
                <a:cs typeface="Arial" charset="0"/>
              </a:rPr>
              <a:t>generic</a:t>
            </a:r>
            <a:r>
              <a:rPr lang="cs-CZ" sz="1200" dirty="0">
                <a:latin typeface="Calibri" pitchFamily="34" charset="0"/>
                <a:cs typeface="Arial" charset="0"/>
              </a:rPr>
              <a:t> Autor : David </a:t>
            </a:r>
            <a:r>
              <a:rPr lang="cs-CZ" sz="1200" dirty="0" err="1">
                <a:latin typeface="Calibri" pitchFamily="34" charset="0"/>
                <a:cs typeface="Arial" charset="0"/>
              </a:rPr>
              <a:t>Paloch</a:t>
            </a: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16388" name="Obdélník 4"/>
          <p:cNvSpPr>
            <a:spLocks noChangeArrowheads="1"/>
          </p:cNvSpPr>
          <p:nvPr/>
        </p:nvSpPr>
        <p:spPr bwMode="auto">
          <a:xfrm>
            <a:off x="285750" y="1285875"/>
            <a:ext cx="8858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5-Hořec.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</a:t>
            </a:r>
            <a:r>
              <a:rPr lang="en-US" sz="1200" dirty="0">
                <a:latin typeface="Calibri" pitchFamily="34" charset="0"/>
                <a:cs typeface="Arial" charset="0"/>
              </a:rPr>
              <a:t>&lt;http://cs.wikipedia.org/wiki/Soubor:Zvonky_u_Labsk%C3%A9_boudy.jpg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en-US" sz="1200" dirty="0">
                <a:latin typeface="Calibri" pitchFamily="34" charset="0"/>
                <a:cs typeface="Arial" charset="0"/>
              </a:rPr>
              <a:t>&gt;</a:t>
            </a:r>
            <a:r>
              <a:rPr lang="cs-CZ" sz="1200" dirty="0">
                <a:latin typeface="Calibri" pitchFamily="34" charset="0"/>
              </a:rPr>
              <a:t>Licence: GNU free </a:t>
            </a:r>
            <a:r>
              <a:rPr lang="cs-CZ" sz="1200" dirty="0" err="1">
                <a:latin typeface="Calibri" pitchFamily="34" charset="0"/>
              </a:rPr>
              <a:t>documentation</a:t>
            </a:r>
            <a:endParaRPr lang="cs-CZ" sz="1200" dirty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16389" name="Obdélník 5"/>
          <p:cNvSpPr>
            <a:spLocks noChangeArrowheads="1"/>
          </p:cNvSpPr>
          <p:nvPr/>
        </p:nvSpPr>
        <p:spPr bwMode="auto">
          <a:xfrm>
            <a:off x="285750" y="1643063"/>
            <a:ext cx="8858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6-</a:t>
            </a:r>
            <a:r>
              <a:rPr lang="cs-CZ" sz="1200" dirty="0" err="1">
                <a:latin typeface="Calibri" pitchFamily="34" charset="0"/>
                <a:cs typeface="Arial" charset="0"/>
              </a:rPr>
              <a:t>Chalupská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>
                <a:latin typeface="Calibri" pitchFamily="34" charset="0"/>
                <a:cs typeface="Arial" charset="0"/>
              </a:rPr>
              <a:t>Slať</a:t>
            </a:r>
            <a:r>
              <a:rPr lang="cs-CZ" sz="1200" dirty="0">
                <a:latin typeface="Calibri" pitchFamily="34" charset="0"/>
                <a:cs typeface="Arial" charset="0"/>
              </a:rPr>
              <a:t>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http://cs.wikipedia.org/wiki/Soubor:Chalupska-slat.jpg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en-US" sz="1200" dirty="0">
                <a:latin typeface="Calibri" pitchFamily="34" charset="0"/>
                <a:cs typeface="Arial" charset="0"/>
              </a:rPr>
              <a:t>&gt;</a:t>
            </a:r>
            <a:r>
              <a:rPr lang="cs-CZ" sz="1200" dirty="0">
                <a:latin typeface="Calibri" pitchFamily="34" charset="0"/>
              </a:rPr>
              <a:t>Licence: GNU free </a:t>
            </a:r>
            <a:r>
              <a:rPr lang="cs-CZ" sz="1200" dirty="0" err="1">
                <a:latin typeface="Calibri" pitchFamily="34" charset="0"/>
              </a:rPr>
              <a:t>documentation</a:t>
            </a:r>
            <a:endParaRPr lang="cs-CZ" sz="1200" dirty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16390" name="Obdélník 6"/>
          <p:cNvSpPr>
            <a:spLocks noChangeArrowheads="1"/>
          </p:cNvSpPr>
          <p:nvPr/>
        </p:nvSpPr>
        <p:spPr bwMode="auto">
          <a:xfrm>
            <a:off x="214313" y="2071688"/>
            <a:ext cx="8501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6-Mapa Šumavy.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http://cs.wikipedia.org/wiki/Soubor:Topo_boehmerwald_engleder.jpg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en-US" sz="1200" dirty="0">
                <a:latin typeface="Calibri" pitchFamily="34" charset="0"/>
                <a:cs typeface="Arial" charset="0"/>
              </a:rPr>
              <a:t>&gt;</a:t>
            </a:r>
            <a:r>
              <a:rPr lang="cs-CZ" sz="1200" dirty="0">
                <a:latin typeface="Calibri" pitchFamily="34" charset="0"/>
              </a:rPr>
              <a:t>Licence: GNU free </a:t>
            </a:r>
            <a:r>
              <a:rPr lang="cs-CZ" sz="1200" dirty="0" err="1">
                <a:latin typeface="Calibri" pitchFamily="34" charset="0"/>
              </a:rPr>
              <a:t>documentation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1" name="Obdélník 7"/>
          <p:cNvSpPr>
            <a:spLocks noChangeArrowheads="1"/>
          </p:cNvSpPr>
          <p:nvPr/>
        </p:nvSpPr>
        <p:spPr bwMode="auto">
          <a:xfrm>
            <a:off x="214313" y="2428875"/>
            <a:ext cx="86439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7-Dyje.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http://cs.wikipedia.org/wiki/Soubor:Dyje2.JPG 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2" name="Obdélník 8"/>
          <p:cNvSpPr>
            <a:spLocks noChangeArrowheads="1"/>
          </p:cNvSpPr>
          <p:nvPr/>
        </p:nvSpPr>
        <p:spPr bwMode="auto">
          <a:xfrm>
            <a:off x="285750" y="2786063"/>
            <a:ext cx="8643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7-Lávka přes Dyji.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http://commons.wikimedia.org/wiki/File:L%C3%A1vka_v_NP_Podyji.jpg?uselang=cs&gt;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3" name="Obdélník 9"/>
          <p:cNvSpPr>
            <a:spLocks noChangeArrowheads="1"/>
          </p:cNvSpPr>
          <p:nvPr/>
        </p:nvSpPr>
        <p:spPr bwMode="auto">
          <a:xfrm>
            <a:off x="285750" y="3143250"/>
            <a:ext cx="8501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8-</a:t>
            </a:r>
            <a:r>
              <a:rPr lang="cs-CZ" sz="1200" dirty="0" err="1">
                <a:latin typeface="Calibri" pitchFamily="34" charset="0"/>
                <a:cs typeface="Arial" charset="0"/>
              </a:rPr>
              <a:t>Pravčická</a:t>
            </a:r>
            <a:r>
              <a:rPr lang="cs-CZ" sz="1200" dirty="0">
                <a:latin typeface="Calibri" pitchFamily="34" charset="0"/>
                <a:cs typeface="Arial" charset="0"/>
              </a:rPr>
              <a:t> brána.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http://cs.wikipedia.org/wiki/Soubor:Prav%C4%8Dick%C3%A1_br%C3%A1na_%282%29.jpg&gt;</a:t>
            </a:r>
            <a:r>
              <a:rPr lang="cs-CZ" sz="1200" dirty="0">
                <a:latin typeface="Calibri" pitchFamily="34" charset="0"/>
              </a:rPr>
              <a:t>Licence: GNU free </a:t>
            </a:r>
            <a:r>
              <a:rPr lang="cs-CZ" sz="1200" dirty="0" err="1">
                <a:latin typeface="Calibri" pitchFamily="34" charset="0"/>
              </a:rPr>
              <a:t>documentation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4" name="Obdélník 10"/>
          <p:cNvSpPr>
            <a:spLocks noChangeArrowheads="1"/>
          </p:cNvSpPr>
          <p:nvPr/>
        </p:nvSpPr>
        <p:spPr bwMode="auto">
          <a:xfrm>
            <a:off x="357188" y="3571875"/>
            <a:ext cx="8215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8-Soutěska Kamenice.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http://cs.wikipedia.org/wiki/Soubor:Kamenica3_%28js%29.jpg&gt;</a:t>
            </a:r>
            <a:r>
              <a:rPr lang="cs-CZ" sz="1200" dirty="0">
                <a:latin typeface="Calibri" pitchFamily="34" charset="0"/>
              </a:rPr>
              <a:t>Licence: GNU free </a:t>
            </a:r>
            <a:r>
              <a:rPr lang="cs-CZ" sz="1200" dirty="0" err="1">
                <a:latin typeface="Calibri" pitchFamily="34" charset="0"/>
              </a:rPr>
              <a:t>documentation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5" name="Obdélník 10"/>
          <p:cNvSpPr>
            <a:spLocks noChangeArrowheads="1"/>
          </p:cNvSpPr>
          <p:nvPr/>
        </p:nvSpPr>
        <p:spPr bwMode="auto">
          <a:xfrm>
            <a:off x="285750" y="4000500"/>
            <a:ext cx="8858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9-Mapa CHKO.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http://cs.wikipedia.org/wiki/Soubor:CHKO%2BNP_Czech_map.png&gt;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6" name="Obdélník 11"/>
          <p:cNvSpPr>
            <a:spLocks noChangeArrowheads="1"/>
          </p:cNvSpPr>
          <p:nvPr/>
        </p:nvSpPr>
        <p:spPr bwMode="auto">
          <a:xfrm>
            <a:off x="285750" y="4429125"/>
            <a:ext cx="8858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10-</a:t>
            </a:r>
            <a:r>
              <a:rPr lang="cs-CZ" sz="1200" dirty="0" err="1">
                <a:latin typeface="Calibri" pitchFamily="34" charset="0"/>
                <a:cs typeface="Arial" charset="0"/>
              </a:rPr>
              <a:t>Úhošť</a:t>
            </a:r>
            <a:r>
              <a:rPr lang="cs-CZ" sz="1200" dirty="0">
                <a:latin typeface="Calibri" pitchFamily="34" charset="0"/>
                <a:cs typeface="Arial" charset="0"/>
              </a:rPr>
              <a:t>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http://cs.wikipedia.org/wiki/Soubor:%C3%9Aho%C5%A1%C5%A51.jpg&gt;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7" name="Obdélník 12"/>
          <p:cNvSpPr>
            <a:spLocks noChangeArrowheads="1"/>
          </p:cNvSpPr>
          <p:nvPr/>
        </p:nvSpPr>
        <p:spPr bwMode="auto">
          <a:xfrm>
            <a:off x="357188" y="4857750"/>
            <a:ext cx="8429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11-</a:t>
            </a:r>
            <a:r>
              <a:rPr lang="cs-CZ" sz="1200" dirty="0" err="1">
                <a:latin typeface="Calibri" pitchFamily="34" charset="0"/>
                <a:cs typeface="Arial" charset="0"/>
              </a:rPr>
              <a:t>Boreč</a:t>
            </a:r>
            <a:r>
              <a:rPr lang="cs-CZ" sz="1200" dirty="0">
                <a:latin typeface="Calibri" pitchFamily="34" charset="0"/>
                <a:cs typeface="Arial" charset="0"/>
              </a:rPr>
              <a:t>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http://cs.wikipedia.org/wiki/Soubor:Borecsky_vrch_CZ_from_E_0581.jpg&gt;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8" name="Obdélník 13"/>
          <p:cNvSpPr>
            <a:spLocks noChangeArrowheads="1"/>
          </p:cNvSpPr>
          <p:nvPr/>
        </p:nvSpPr>
        <p:spPr bwMode="auto">
          <a:xfrm>
            <a:off x="357188" y="5286375"/>
            <a:ext cx="87868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12-</a:t>
            </a:r>
            <a:r>
              <a:rPr lang="cs-CZ" sz="1200" dirty="0" err="1">
                <a:latin typeface="Calibri" pitchFamily="34" charset="0"/>
                <a:cs typeface="Arial" charset="0"/>
              </a:rPr>
              <a:t>Doupovská</a:t>
            </a:r>
            <a:r>
              <a:rPr lang="cs-CZ" sz="1200" dirty="0">
                <a:latin typeface="Calibri" pitchFamily="34" charset="0"/>
                <a:cs typeface="Arial" charset="0"/>
              </a:rPr>
              <a:t> pahorkatina.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http://cs.wikipedia.org/wiki/Soubor:Rock_in_nature_park_Doupovska_pahorkatina_%285%29.jpg&gt;</a:t>
            </a:r>
            <a:r>
              <a:rPr lang="cs-CZ" sz="1200" dirty="0">
                <a:latin typeface="Calibri" pitchFamily="34" charset="0"/>
              </a:rPr>
              <a:t>Licence: GNU free </a:t>
            </a:r>
            <a:r>
              <a:rPr lang="cs-CZ" sz="1200" dirty="0" err="1">
                <a:latin typeface="Calibri" pitchFamily="34" charset="0"/>
              </a:rPr>
              <a:t>documentation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6399" name="Obdélník 14"/>
          <p:cNvSpPr>
            <a:spLocks noChangeArrowheads="1"/>
          </p:cNvSpPr>
          <p:nvPr/>
        </p:nvSpPr>
        <p:spPr bwMode="auto">
          <a:xfrm>
            <a:off x="357188" y="5715000"/>
            <a:ext cx="87868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13-</a:t>
            </a:r>
            <a:r>
              <a:rPr lang="cs-CZ" sz="1200" dirty="0" err="1">
                <a:latin typeface="Calibri" pitchFamily="34" charset="0"/>
                <a:cs typeface="Arial" charset="0"/>
              </a:rPr>
              <a:t>Křivoklátsko</a:t>
            </a:r>
            <a:r>
              <a:rPr lang="cs-CZ" sz="1200" dirty="0">
                <a:latin typeface="Calibri" pitchFamily="34" charset="0"/>
                <a:cs typeface="Arial" charset="0"/>
              </a:rPr>
              <a:t>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</a:t>
            </a:r>
            <a:r>
              <a:rPr lang="en-US" sz="1200" dirty="0">
                <a:latin typeface="Calibri" pitchFamily="34" charset="0"/>
                <a:cs typeface="Arial" charset="0"/>
              </a:rPr>
              <a:t>&lt;http://cs.wikipedia.org/wiki/Soubor:T%C3%BD%C5%99ov_%28CZE%29_-_viwe_at_the_reserve_from_Skryje.jpg&gt;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>
                <a:latin typeface="Calibri" pitchFamily="34" charset="0"/>
                <a:cs typeface="Arial" charset="0"/>
              </a:rPr>
              <a:t>Creative</a:t>
            </a:r>
            <a:r>
              <a:rPr lang="cs-CZ" sz="1200" dirty="0">
                <a:latin typeface="Calibri" pitchFamily="34" charset="0"/>
                <a:cs typeface="Arial" charset="0"/>
              </a:rPr>
              <a:t>_</a:t>
            </a:r>
            <a:r>
              <a:rPr lang="cs-CZ" sz="1200" dirty="0" err="1">
                <a:latin typeface="Calibri" pitchFamily="34" charset="0"/>
                <a:cs typeface="Arial" charset="0"/>
              </a:rPr>
              <a:t>Commons</a:t>
            </a:r>
            <a:r>
              <a:rPr lang="cs-CZ" sz="1200" dirty="0">
                <a:latin typeface="Calibri" pitchFamily="34" charset="0"/>
                <a:cs typeface="Arial" charset="0"/>
              </a:rPr>
              <a:t> 2.5 </a:t>
            </a:r>
            <a:r>
              <a:rPr lang="cs-CZ" sz="1200" dirty="0" err="1">
                <a:latin typeface="Calibri" pitchFamily="34" charset="0"/>
                <a:cs typeface="Arial" charset="0"/>
              </a:rPr>
              <a:t>generic</a:t>
            </a:r>
            <a:r>
              <a:rPr lang="cs-CZ" sz="1200" dirty="0">
                <a:latin typeface="Calibri" pitchFamily="34" charset="0"/>
                <a:cs typeface="Arial" charset="0"/>
              </a:rPr>
              <a:t> Autor : David </a:t>
            </a:r>
            <a:r>
              <a:rPr lang="cs-CZ" sz="1200" dirty="0" err="1">
                <a:latin typeface="Calibri" pitchFamily="34" charset="0"/>
                <a:cs typeface="Arial" charset="0"/>
              </a:rPr>
              <a:t>Paloch</a:t>
            </a: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16400" name="Obdélník 15"/>
          <p:cNvSpPr>
            <a:spLocks noChangeArrowheads="1"/>
          </p:cNvSpPr>
          <p:nvPr/>
        </p:nvSpPr>
        <p:spPr bwMode="auto">
          <a:xfrm>
            <a:off x="357188" y="6286500"/>
            <a:ext cx="87868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14-Lom </a:t>
            </a:r>
            <a:r>
              <a:rPr lang="cs-CZ" sz="1200" dirty="0" err="1">
                <a:latin typeface="Calibri" pitchFamily="34" charset="0"/>
                <a:cs typeface="Arial" charset="0"/>
              </a:rPr>
              <a:t>Kurovice</a:t>
            </a:r>
            <a:r>
              <a:rPr lang="cs-CZ" sz="1200" dirty="0">
                <a:latin typeface="Calibri" pitchFamily="34" charset="0"/>
                <a:cs typeface="Arial" charset="0"/>
              </a:rPr>
              <a:t>. 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http://commons.wikimedia.org/wiki/File:Lom_Kurovice.jpg?uselang=cs&gt;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1024</Words>
  <Application>Microsoft Office PowerPoint</Application>
  <PresentationFormat>Předvádění na obrazovce (4:3)</PresentationFormat>
  <Paragraphs>142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Honza</cp:lastModifiedBy>
  <cp:revision>23</cp:revision>
  <dcterms:created xsi:type="dcterms:W3CDTF">2012-07-19T13:54:01Z</dcterms:created>
  <dcterms:modified xsi:type="dcterms:W3CDTF">2013-08-08T12:21:45Z</dcterms:modified>
</cp:coreProperties>
</file>