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9" r:id="rId2"/>
    <p:sldId id="270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6C49E0-D3F8-46C3-92DE-31AB9677CB41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7FB1E1-0BE2-4F70-8B10-18871BF22D8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B54EC-FAFF-4DE0-B8A1-C9BB77539261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A439B-EBA9-42FE-81C4-3CD445366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B54EC-FAFF-4DE0-B8A1-C9BB77539261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A439B-EBA9-42FE-81C4-3CD445366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B54EC-FAFF-4DE0-B8A1-C9BB77539261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A439B-EBA9-42FE-81C4-3CD445366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B54EC-FAFF-4DE0-B8A1-C9BB77539261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A439B-EBA9-42FE-81C4-3CD445366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B54EC-FAFF-4DE0-B8A1-C9BB77539261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A439B-EBA9-42FE-81C4-3CD445366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B54EC-FAFF-4DE0-B8A1-C9BB77539261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A439B-EBA9-42FE-81C4-3CD445366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B54EC-FAFF-4DE0-B8A1-C9BB77539261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A439B-EBA9-42FE-81C4-3CD445366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B54EC-FAFF-4DE0-B8A1-C9BB77539261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A439B-EBA9-42FE-81C4-3CD445366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B54EC-FAFF-4DE0-B8A1-C9BB77539261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A439B-EBA9-42FE-81C4-3CD445366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B54EC-FAFF-4DE0-B8A1-C9BB77539261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A439B-EBA9-42FE-81C4-3CD445366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B54EC-FAFF-4DE0-B8A1-C9BB77539261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A439B-EBA9-42FE-81C4-3CD445366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2B54EC-FAFF-4DE0-B8A1-C9BB77539261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CA439B-EBA9-42FE-81C4-3CD445366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4502019"/>
              </p:ext>
            </p:extLst>
          </p:nvPr>
        </p:nvGraphicFramePr>
        <p:xfrm>
          <a:off x="614363" y="2816225"/>
          <a:ext cx="8137525" cy="2966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 Pravda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VY_32_INOVACE_02C_05_ Obyvatelstvo  ČR</a:t>
                      </a:r>
                    </a:p>
                    <a:p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Česká republika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5.1.2013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0882" y="0"/>
            <a:ext cx="8208912" cy="68326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</a:p>
          <a:p>
            <a:r>
              <a:rPr lang="cs-CZ" dirty="0"/>
              <a:t>            Mostecká 3000, </a:t>
            </a:r>
            <a:r>
              <a:rPr lang="cs-CZ" dirty="0" smtClean="0"/>
              <a:t>430 </a:t>
            </a:r>
            <a:r>
              <a:rPr lang="cs-CZ" dirty="0"/>
              <a:t>01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6. ročník 6. letého gymnázia 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Česká republika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</a:t>
            </a:r>
            <a:r>
              <a:rPr lang="cs-CZ" dirty="0"/>
              <a:t>:  Zeměpis/Geografie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Socioekonomická geografie ČR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zeměpisu / geografie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atlas</a:t>
            </a:r>
            <a:endParaRPr lang="cs-CZ" dirty="0"/>
          </a:p>
          <a:p>
            <a:pPr lvl="0"/>
            <a:r>
              <a:rPr lang="cs-CZ" dirty="0" smtClean="0"/>
              <a:t>Inovace:Materiál je určen jako doplnění k přípravě pedagoga, přičemž má za cíl zvýšit atraktivitu a názornost v rámci vyučovací hodiny. V některých částech je formou animací zajištěno, aby studenti pouze  pasivně neposlouchali výklad, ale také museli hledat v atlase a společně s pedagogem tím vytvářeli svůj zápis do sešitu.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14480" y="2071678"/>
            <a:ext cx="523540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Obyvatelstvo </a:t>
            </a:r>
          </a:p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České republiky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57422" y="357166"/>
            <a:ext cx="50119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7030A0"/>
                </a:solidFill>
              </a:rPr>
              <a:t>Počet obyvatel a vývoj počtu obyvatel</a:t>
            </a:r>
            <a:endParaRPr lang="cs-CZ" sz="2400" b="1" i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1428736"/>
            <a:ext cx="2014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Počet obyvatel ČR: 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57422" y="1428736"/>
            <a:ext cx="2291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10 505  445 (1.1.2012)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2571744"/>
            <a:ext cx="8378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??Jaké je pořadí ČR v rámci Evropy, které státy Evropy mají srovnatelný počet obyvatel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3286124"/>
            <a:ext cx="162031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 místo</a:t>
            </a:r>
          </a:p>
          <a:p>
            <a:endParaRPr lang="cs-CZ" dirty="0"/>
          </a:p>
          <a:p>
            <a:r>
              <a:rPr lang="cs-CZ" dirty="0" smtClean="0"/>
              <a:t>11. Řecko</a:t>
            </a:r>
          </a:p>
          <a:p>
            <a:r>
              <a:rPr lang="cs-CZ" dirty="0" smtClean="0"/>
              <a:t>12. Belgie</a:t>
            </a:r>
          </a:p>
          <a:p>
            <a:r>
              <a:rPr lang="cs-CZ" dirty="0" smtClean="0"/>
              <a:t>13. Portugalsko</a:t>
            </a:r>
          </a:p>
          <a:p>
            <a:r>
              <a:rPr lang="cs-CZ" dirty="0" smtClean="0"/>
              <a:t>15. Maďarsko</a:t>
            </a:r>
          </a:p>
          <a:p>
            <a:r>
              <a:rPr lang="cs-CZ" dirty="0" smtClean="0"/>
              <a:t>16. Srbsko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571480"/>
            <a:ext cx="5580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Které faktory se podílí na růstu/úbytku počtu obyvatel??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000108"/>
            <a:ext cx="56089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Přirozený pohyb obyvatelstva – porodnost x úmrtnost</a:t>
            </a:r>
          </a:p>
          <a:p>
            <a:pPr marL="342900" indent="-342900">
              <a:buAutoNum type="arabicPeriod"/>
            </a:pPr>
            <a:r>
              <a:rPr lang="cs-CZ" dirty="0" smtClean="0"/>
              <a:t>Mechanický pohyb obyvatelstva – imigrace x emigrace</a:t>
            </a:r>
            <a:endParaRPr lang="cs-CZ" dirty="0"/>
          </a:p>
        </p:txBody>
      </p:sp>
      <p:pic>
        <p:nvPicPr>
          <p:cNvPr id="5" name="Obrázek 4" descr="480px-BirthDeath_1950_CZ.svg.png"/>
          <p:cNvPicPr>
            <a:picLocks noChangeAspect="1"/>
          </p:cNvPicPr>
          <p:nvPr/>
        </p:nvPicPr>
        <p:blipFill>
          <a:blip r:embed="rId2"/>
          <a:srcRect t="10630"/>
          <a:stretch>
            <a:fillRect/>
          </a:stretch>
        </p:blipFill>
        <p:spPr>
          <a:xfrm>
            <a:off x="1071538" y="3002080"/>
            <a:ext cx="6072230" cy="361781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285852" y="2285992"/>
            <a:ext cx="54433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Vývoj porodnosti a úmrtnosti na území České republiky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43108" y="4357694"/>
            <a:ext cx="1169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Porodnost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14546" y="5572140"/>
            <a:ext cx="1100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Úmrtnost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480px-RNI_1950_CZ.svg.png"/>
          <p:cNvPicPr>
            <a:picLocks noChangeAspect="1"/>
          </p:cNvPicPr>
          <p:nvPr/>
        </p:nvPicPr>
        <p:blipFill>
          <a:blip r:embed="rId2"/>
          <a:srcRect t="12433"/>
          <a:stretch>
            <a:fillRect/>
          </a:stretch>
        </p:blipFill>
        <p:spPr>
          <a:xfrm>
            <a:off x="511314" y="1463892"/>
            <a:ext cx="7704024" cy="427255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42976" y="500042"/>
            <a:ext cx="6470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Přirozený přírůstek/úbytek  na území České republiky (v promilích)</a:t>
            </a:r>
            <a:endParaRPr lang="cs-CZ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976" y="500042"/>
            <a:ext cx="7883312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Mechanický pohyb obyvatelstva v rámci ČR</a:t>
            </a:r>
          </a:p>
          <a:p>
            <a:endParaRPr lang="cs-CZ" b="1" dirty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 dán emigrací (vystěhováním) a imigrací (přistěhováním) </a:t>
            </a:r>
          </a:p>
          <a:p>
            <a:pPr>
              <a:buFont typeface="Wingdings" pitchFamily="2" charset="2"/>
              <a:buChar char="q"/>
            </a:pPr>
            <a:endParaRPr lang="cs-CZ" b="1" dirty="0" smtClean="0"/>
          </a:p>
          <a:p>
            <a:pPr>
              <a:buFont typeface="Wingdings" pitchFamily="2" charset="2"/>
              <a:buChar char="q"/>
            </a:pPr>
            <a:endParaRPr lang="cs-CZ" b="1" dirty="0"/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V rámci ČR dlouhodobě převažuje počet přistěhovalých</a:t>
            </a:r>
          </a:p>
          <a:p>
            <a:pPr>
              <a:buFont typeface="Wingdings" pitchFamily="2" charset="2"/>
              <a:buChar char="q"/>
            </a:pPr>
            <a:endParaRPr lang="cs-CZ" b="1" dirty="0" smtClean="0"/>
          </a:p>
          <a:p>
            <a:pPr>
              <a:buFont typeface="Wingdings" pitchFamily="2" charset="2"/>
              <a:buChar char="q"/>
            </a:pPr>
            <a:endParaRPr lang="cs-CZ" b="1" dirty="0"/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Jediným rokem za posledních 20 let, kdy počet odstěhovaných byl</a:t>
            </a:r>
          </a:p>
          <a:p>
            <a:r>
              <a:rPr lang="cs-CZ" b="1" dirty="0" smtClean="0"/>
              <a:t> větší než počet přistěhovalých   byl rok 2002 (cca o 8 500 lidí)</a:t>
            </a:r>
          </a:p>
          <a:p>
            <a:endParaRPr lang="cs-CZ" b="1" dirty="0" smtClean="0"/>
          </a:p>
          <a:p>
            <a:endParaRPr lang="cs-CZ" b="1" dirty="0"/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Naopak nejvíce se zvýšil počet obyvatel stěhováním v roce 2007 (cca o 84 000)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 t="7651"/>
          <a:stretch>
            <a:fillRect/>
          </a:stretch>
        </p:blipFill>
        <p:spPr bwMode="auto">
          <a:xfrm>
            <a:off x="785786" y="1000108"/>
            <a:ext cx="7620000" cy="4345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571604" y="428604"/>
            <a:ext cx="6012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Vývoj počtu obyvatel od vzniku České republiky do roku 2010</a:t>
            </a:r>
            <a:endParaRPr lang="cs-CZ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57422" y="357166"/>
            <a:ext cx="36740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7030A0"/>
                </a:solidFill>
              </a:rPr>
              <a:t>Rozmístění obyvatelstva ČR</a:t>
            </a:r>
            <a:endParaRPr lang="cs-CZ" sz="2400" b="1" i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857232"/>
            <a:ext cx="73332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?? Které faktory určovaly rozmístění obyvatelstva na území České republiky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1214422"/>
            <a:ext cx="7535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v dávné minulosti především přírodní podmínky – nížiny, okolí velkých řek…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Později surovinové zdroje (na území ČR především uhlí), blízkost významných</a:t>
            </a:r>
          </a:p>
          <a:p>
            <a:r>
              <a:rPr lang="cs-CZ" dirty="0"/>
              <a:t> </a:t>
            </a:r>
            <a:r>
              <a:rPr lang="cs-CZ" dirty="0" smtClean="0"/>
              <a:t>   dopravních cest, koncentrace do měst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3065" t="10410" r="22818" b="35490"/>
          <a:stretch>
            <a:fillRect/>
          </a:stretch>
        </p:blipFill>
        <p:spPr bwMode="auto">
          <a:xfrm>
            <a:off x="1357290" y="2857496"/>
            <a:ext cx="5561657" cy="29214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2214546" y="2428868"/>
            <a:ext cx="28947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Hustota zalidnění v rámci ČR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6215082"/>
            <a:ext cx="7939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??Které kraje České republiky mají největší hustotu zalidnění a čím je to způsobeno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7290" y="357166"/>
            <a:ext cx="63553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7030A0"/>
                </a:solidFill>
              </a:rPr>
              <a:t>          Struktura obyvatelstva ČR</a:t>
            </a:r>
          </a:p>
          <a:p>
            <a:endParaRPr lang="cs-CZ" sz="2400" b="1" i="1" dirty="0">
              <a:solidFill>
                <a:srgbClr val="7030A0"/>
              </a:solidFill>
            </a:endParaRPr>
          </a:p>
          <a:p>
            <a:r>
              <a:rPr lang="cs-CZ" sz="2400" b="1" i="1" dirty="0" smtClean="0">
                <a:solidFill>
                  <a:srgbClr val="7030A0"/>
                </a:solidFill>
              </a:rPr>
              <a:t>?? Jaké znaky u obyvatelstva rozlišujeme</a:t>
            </a:r>
            <a:endParaRPr lang="cs-CZ" sz="2400" b="1" i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2143116"/>
            <a:ext cx="772666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Biologické – rasa, věk, pohlaví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Kulturní – náboženství, národnost, jazyk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Ekonomické – ekonomická aktivita, zaměstnanost dle sektorů národního </a:t>
            </a:r>
            <a:r>
              <a:rPr lang="cs-CZ" dirty="0" err="1" smtClean="0"/>
              <a:t>hosp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571480"/>
            <a:ext cx="1986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1. Biologické znaky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 l="3780" t="7504" b="8187"/>
          <a:stretch>
            <a:fillRect/>
          </a:stretch>
        </p:blipFill>
        <p:spPr bwMode="auto">
          <a:xfrm>
            <a:off x="1050060" y="1186616"/>
            <a:ext cx="7331940" cy="4448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643174" y="857232"/>
            <a:ext cx="4087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Věková pyramida  -Česká republika (2007)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rot="-5400000">
            <a:off x="19150" y="3552694"/>
            <a:ext cx="1616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Věkové skupiny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86182" y="5715016"/>
            <a:ext cx="2294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Počet obyvatel (tisíce)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00892" y="1428736"/>
            <a:ext cx="6257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Ženy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14480" y="1428736"/>
            <a:ext cx="647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Muži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00166" y="6072206"/>
            <a:ext cx="68800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?? Co vypovídá věková pyramida o vývoji průměrného věku obyvatel ČR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214290"/>
            <a:ext cx="17851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2. Kulturní znaky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4071942"/>
            <a:ext cx="4286271" cy="24741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1071546"/>
            <a:ext cx="4744046" cy="2738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14348" y="642918"/>
            <a:ext cx="2564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Podíl věřících v roce 1991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57818" y="3429000"/>
            <a:ext cx="2564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Podíl věřících v roce 2011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214290"/>
            <a:ext cx="2162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3. Ekonomické znaky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642918"/>
            <a:ext cx="75180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Objasněte pojmy ekonomicky aktivní, ekonomicky neaktivní a nezaměstnaný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Co určuje míra nezaměstnanosti?</a:t>
            </a:r>
            <a:endParaRPr lang="cs-CZ" dirty="0"/>
          </a:p>
        </p:txBody>
      </p:sp>
      <p:pic>
        <p:nvPicPr>
          <p:cNvPr id="5" name="Obrázek 4" descr="800px-Un_C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282" y="1857364"/>
            <a:ext cx="6417113" cy="413101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00034" y="1571612"/>
            <a:ext cx="3650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Vývoj nezaměstnanosti na území ČR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6286520"/>
            <a:ext cx="8323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??Jaká je míra nezaměstnanosti v ČR nyní a jaké faktory míru nezaměstnanosti ovlivňují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 t="57084"/>
          <a:stretch>
            <a:fillRect/>
          </a:stretch>
        </p:blipFill>
        <p:spPr bwMode="auto">
          <a:xfrm>
            <a:off x="0" y="571480"/>
            <a:ext cx="5463968" cy="326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 b="61360"/>
          <a:stretch>
            <a:fillRect/>
          </a:stretch>
        </p:blipFill>
        <p:spPr bwMode="auto">
          <a:xfrm rot="10800000">
            <a:off x="4714844" y="3857628"/>
            <a:ext cx="4429156" cy="23885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571472" y="214290"/>
            <a:ext cx="3295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Podíl nezaměstnaných dle okresů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00760" y="2643182"/>
            <a:ext cx="28060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Míra ekonomické aktivity</a:t>
            </a:r>
          </a:p>
          <a:p>
            <a:r>
              <a:rPr lang="cs-CZ" dirty="0" smtClean="0"/>
              <a:t> a zaměstnanost dle sektorů</a:t>
            </a:r>
          </a:p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15140" y="3643314"/>
            <a:ext cx="117147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Primární sektor</a:t>
            </a:r>
            <a:endParaRPr lang="cs-CZ" sz="1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15206" y="4572008"/>
            <a:ext cx="115461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terciární sektor</a:t>
            </a:r>
            <a:endParaRPr lang="cs-CZ" sz="1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58148" y="3643314"/>
            <a:ext cx="133151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sekundární sektor</a:t>
            </a:r>
            <a:endParaRPr lang="cs-CZ" sz="1200" b="1" dirty="0"/>
          </a:p>
        </p:txBody>
      </p:sp>
      <p:cxnSp>
        <p:nvCxnSpPr>
          <p:cNvPr id="10" name="Přímá spojovací šipka 9"/>
          <p:cNvCxnSpPr/>
          <p:nvPr/>
        </p:nvCxnSpPr>
        <p:spPr>
          <a:xfrm rot="16200000" flipH="1">
            <a:off x="7275151" y="3797684"/>
            <a:ext cx="365943" cy="48583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stCxn id="8" idx="2"/>
          </p:cNvCxnSpPr>
          <p:nvPr/>
        </p:nvCxnSpPr>
        <p:spPr>
          <a:xfrm rot="5400000">
            <a:off x="8079495" y="3770405"/>
            <a:ext cx="294505" cy="594321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6200000" flipV="1">
            <a:off x="7753892" y="4461950"/>
            <a:ext cx="214314" cy="580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85720" y="4286256"/>
            <a:ext cx="40065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??V kterých regionech ČR je největší</a:t>
            </a:r>
          </a:p>
          <a:p>
            <a:r>
              <a:rPr lang="cs-CZ" dirty="0"/>
              <a:t>n</a:t>
            </a:r>
            <a:r>
              <a:rPr lang="cs-CZ" dirty="0" smtClean="0"/>
              <a:t>ezaměstnanost a čím je tento fakt dán?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8"/>
          <p:cNvSpPr>
            <a:spLocks noChangeArrowheads="1"/>
          </p:cNvSpPr>
          <p:nvPr/>
        </p:nvSpPr>
        <p:spPr bwMode="auto">
          <a:xfrm>
            <a:off x="214282" y="285728"/>
            <a:ext cx="8643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5-Porodnost a úmrtnost. </a:t>
            </a:r>
            <a:r>
              <a:rPr lang="cs-CZ" sz="1200" dirty="0">
                <a:latin typeface="Calibri" pitchFamily="34" charset="0"/>
                <a:cs typeface="Arial" charset="0"/>
              </a:rPr>
              <a:t>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line][cit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5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                                                                                                            </a:t>
            </a:r>
            <a:r>
              <a:rPr lang="en-US" sz="1200" dirty="0">
                <a:latin typeface="Calibri" pitchFamily="34" charset="0"/>
                <a:cs typeface="Arial" charset="0"/>
              </a:rPr>
              <a:t>&lt; 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http://commons.wikimedia.org/wiki/File:BirthDeath_1950_CZ.svg?uselang=cs &gt;</a:t>
            </a:r>
            <a:r>
              <a:rPr lang="cs-CZ" sz="1200" dirty="0">
                <a:latin typeface="Calibri" pitchFamily="34" charset="0"/>
              </a:rPr>
              <a:t>Licence: Public </a:t>
            </a:r>
            <a:r>
              <a:rPr lang="cs-CZ" sz="1200" dirty="0" err="1">
                <a:latin typeface="Calibri" pitchFamily="34" charset="0"/>
              </a:rPr>
              <a:t>domain</a:t>
            </a:r>
            <a:endParaRPr lang="cs-CZ" sz="1200" dirty="0">
              <a:latin typeface="Calibri" pitchFamily="34" charset="0"/>
            </a:endParaRPr>
          </a:p>
        </p:txBody>
      </p:sp>
      <p:sp>
        <p:nvSpPr>
          <p:cNvPr id="3" name="Obdélník 8"/>
          <p:cNvSpPr>
            <a:spLocks noChangeArrowheads="1"/>
          </p:cNvSpPr>
          <p:nvPr/>
        </p:nvSpPr>
        <p:spPr bwMode="auto">
          <a:xfrm>
            <a:off x="214282" y="714356"/>
            <a:ext cx="8643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6-Přirozený přírůstek. </a:t>
            </a:r>
            <a:r>
              <a:rPr lang="cs-CZ" sz="1200" dirty="0">
                <a:latin typeface="Calibri" pitchFamily="34" charset="0"/>
                <a:cs typeface="Arial" charset="0"/>
              </a:rPr>
              <a:t>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line][cit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5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                                                                                                            </a:t>
            </a:r>
            <a:r>
              <a:rPr lang="en-US" sz="1200" dirty="0">
                <a:latin typeface="Calibri" pitchFamily="34" charset="0"/>
                <a:cs typeface="Arial" charset="0"/>
              </a:rPr>
              <a:t>&lt; 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http://commons.wikimedia.org/wiki/File:RNI_1950_CZ.svg?uselang=cs &gt;</a:t>
            </a:r>
            <a:r>
              <a:rPr lang="cs-CZ" sz="1200" dirty="0">
                <a:latin typeface="Calibri" pitchFamily="34" charset="0"/>
              </a:rPr>
              <a:t>Licence: Public </a:t>
            </a:r>
            <a:r>
              <a:rPr lang="cs-CZ" sz="1200" dirty="0" err="1">
                <a:latin typeface="Calibri" pitchFamily="34" charset="0"/>
              </a:rPr>
              <a:t>domain</a:t>
            </a:r>
            <a:endParaRPr lang="cs-CZ" sz="1200" dirty="0">
              <a:latin typeface="Calibri" pitchFamily="34" charset="0"/>
            </a:endParaRPr>
          </a:p>
        </p:txBody>
      </p:sp>
      <p:sp>
        <p:nvSpPr>
          <p:cNvPr id="4" name="Obdélník 2"/>
          <p:cNvSpPr>
            <a:spLocks noChangeArrowheads="1"/>
          </p:cNvSpPr>
          <p:nvPr/>
        </p:nvSpPr>
        <p:spPr bwMode="auto">
          <a:xfrm>
            <a:off x="214282" y="1142984"/>
            <a:ext cx="850106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8-Počet obyvatel ČR. </a:t>
            </a:r>
            <a:r>
              <a:rPr lang="cs-CZ" sz="1200" dirty="0">
                <a:latin typeface="Calibri" pitchFamily="34" charset="0"/>
                <a:cs typeface="Arial" charset="0"/>
              </a:rPr>
              <a:t>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line][cit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5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&lt; http://commons.wikimedia.org/wiki/File:Czech_Republic_demo.png?uselang=cs &gt;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 err="1">
                <a:latin typeface="Calibri" pitchFamily="34" charset="0"/>
                <a:cs typeface="Arial" charset="0"/>
              </a:rPr>
              <a:t>Creative</a:t>
            </a:r>
            <a:r>
              <a:rPr lang="cs-CZ" sz="1200" dirty="0">
                <a:latin typeface="Calibri" pitchFamily="34" charset="0"/>
                <a:cs typeface="Arial" charset="0"/>
              </a:rPr>
              <a:t>_</a:t>
            </a:r>
            <a:r>
              <a:rPr lang="cs-CZ" sz="1200" dirty="0" err="1">
                <a:latin typeface="Calibri" pitchFamily="34" charset="0"/>
                <a:cs typeface="Arial" charset="0"/>
              </a:rPr>
              <a:t>Commons</a:t>
            </a:r>
            <a:r>
              <a:rPr lang="cs-CZ" sz="1200" dirty="0">
                <a:latin typeface="Calibri" pitchFamily="34" charset="0"/>
                <a:cs typeface="Arial" charset="0"/>
              </a:rPr>
              <a:t> 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2.0 </a:t>
            </a:r>
            <a:r>
              <a:rPr lang="cs-CZ" sz="1200" dirty="0" err="1">
                <a:latin typeface="Calibri" pitchFamily="34" charset="0"/>
                <a:cs typeface="Arial" charset="0"/>
              </a:rPr>
              <a:t>generic</a:t>
            </a:r>
            <a:r>
              <a:rPr lang="cs-CZ" sz="1200" dirty="0">
                <a:latin typeface="Calibri" pitchFamily="34" charset="0"/>
                <a:cs typeface="Arial" charset="0"/>
              </a:rPr>
              <a:t> 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Zdroj: Data FAOSTAT</a:t>
            </a:r>
            <a:endParaRPr lang="cs-CZ" sz="1200" dirty="0">
              <a:latin typeface="Calibri" pitchFamily="34" charset="0"/>
              <a:cs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4282" y="1643050"/>
            <a:ext cx="81439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 smtClean="0">
                <a:latin typeface="Calibri" pitchFamily="34" charset="0"/>
              </a:rPr>
              <a:t>Slide 9-Hustota zalidnění ČR. </a:t>
            </a:r>
            <a:r>
              <a:rPr lang="cs-CZ" sz="1200" dirty="0" err="1" smtClean="0">
                <a:latin typeface="Calibri" pitchFamily="34" charset="0"/>
              </a:rPr>
              <a:t>Klustová</a:t>
            </a:r>
            <a:r>
              <a:rPr lang="cs-CZ" sz="1200" dirty="0" smtClean="0">
                <a:latin typeface="Calibri" pitchFamily="34" charset="0"/>
              </a:rPr>
              <a:t> S. a kol.. Česká republika – sešitový atlas pro základní školy a víceletá gymnázia 1. </a:t>
            </a:r>
            <a:r>
              <a:rPr lang="cs-CZ" sz="1200" dirty="0" err="1" smtClean="0">
                <a:latin typeface="Calibri" pitchFamily="34" charset="0"/>
              </a:rPr>
              <a:t>vyd</a:t>
            </a:r>
            <a:r>
              <a:rPr lang="cs-CZ" sz="1200" dirty="0" smtClean="0">
                <a:latin typeface="Calibri" pitchFamily="34" charset="0"/>
              </a:rPr>
              <a:t>. Praha: Kartografie Praha a.s., 2006. ISBN 80-7011-870-9.  Kapitola Obyvatelstvo s. 18</a:t>
            </a:r>
            <a:endParaRPr lang="cs-CZ" sz="1200" dirty="0">
              <a:latin typeface="Calibri" pitchFamily="34" charset="0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2844" y="2071678"/>
            <a:ext cx="885825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11-Věková pyramida. </a:t>
            </a:r>
            <a:r>
              <a:rPr lang="cs-CZ" sz="1200" dirty="0">
                <a:latin typeface="Calibri" pitchFamily="34" charset="0"/>
                <a:cs typeface="Arial" charset="0"/>
              </a:rPr>
              <a:t>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line][cit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5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&lt;http://commons.wikimedia.org/wiki/File:Pyramide_Republique_Tch%C3%A8que.PNG?uselang=cs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en-US" sz="1200" dirty="0">
                <a:latin typeface="Calibri" pitchFamily="34" charset="0"/>
                <a:cs typeface="Arial" charset="0"/>
              </a:rPr>
              <a:t>&gt;</a:t>
            </a:r>
            <a:r>
              <a:rPr lang="cs-CZ" sz="1200" dirty="0">
                <a:latin typeface="Calibri" pitchFamily="34" charset="0"/>
              </a:rPr>
              <a:t>Licence: GNU free </a:t>
            </a:r>
            <a:r>
              <a:rPr lang="cs-CZ" sz="1200" dirty="0" err="1">
                <a:latin typeface="Calibri" pitchFamily="34" charset="0"/>
              </a:rPr>
              <a:t>documentation</a:t>
            </a:r>
            <a:endParaRPr lang="cs-CZ" sz="1200" dirty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sz="1200" dirty="0">
              <a:latin typeface="Calibri" pitchFamily="34" charset="0"/>
              <a:cs typeface="Arial" charset="0"/>
            </a:endParaRPr>
          </a:p>
        </p:txBody>
      </p:sp>
      <p:sp>
        <p:nvSpPr>
          <p:cNvPr id="7" name="Obdélník 2"/>
          <p:cNvSpPr>
            <a:spLocks noChangeArrowheads="1"/>
          </p:cNvSpPr>
          <p:nvPr/>
        </p:nvSpPr>
        <p:spPr bwMode="auto">
          <a:xfrm>
            <a:off x="142844" y="2500306"/>
            <a:ext cx="850106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12-Věřící v roce 2011. </a:t>
            </a:r>
            <a:r>
              <a:rPr lang="cs-CZ" sz="1200" dirty="0">
                <a:latin typeface="Calibri" pitchFamily="34" charset="0"/>
                <a:cs typeface="Arial" charset="0"/>
              </a:rPr>
              <a:t>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line][cit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5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&lt; http://commons.wikimedia.org/wiki/File:V%C4%9B%C5%99%C3%ADc%C3%AD_-_s%C4%8D%C3%ADt%C3%A1n%C3%AD_2011.png &gt;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 err="1">
                <a:latin typeface="Calibri" pitchFamily="34" charset="0"/>
                <a:cs typeface="Arial" charset="0"/>
              </a:rPr>
              <a:t>Creative</a:t>
            </a:r>
            <a:r>
              <a:rPr lang="cs-CZ" sz="1200" dirty="0">
                <a:latin typeface="Calibri" pitchFamily="34" charset="0"/>
                <a:cs typeface="Arial" charset="0"/>
              </a:rPr>
              <a:t>_</a:t>
            </a:r>
            <a:r>
              <a:rPr lang="cs-CZ" sz="1200" dirty="0" err="1">
                <a:latin typeface="Calibri" pitchFamily="34" charset="0"/>
                <a:cs typeface="Arial" charset="0"/>
              </a:rPr>
              <a:t>Commons</a:t>
            </a:r>
            <a:r>
              <a:rPr lang="cs-CZ" sz="1200" dirty="0">
                <a:latin typeface="Calibri" pitchFamily="34" charset="0"/>
                <a:cs typeface="Arial" charset="0"/>
              </a:rPr>
              <a:t> 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 err="1" smtClean="0">
                <a:latin typeface="Calibri" pitchFamily="34" charset="0"/>
                <a:cs typeface="Arial" charset="0"/>
              </a:rPr>
              <a:t>attribution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 err="1" smtClean="0">
                <a:latin typeface="Calibri" pitchFamily="34" charset="0"/>
                <a:cs typeface="Arial" charset="0"/>
              </a:rPr>
              <a:t>share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 err="1" smtClean="0">
                <a:latin typeface="Calibri" pitchFamily="34" charset="0"/>
                <a:cs typeface="Arial" charset="0"/>
              </a:rPr>
              <a:t>Alike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3,. </a:t>
            </a:r>
            <a:r>
              <a:rPr lang="cs-CZ" sz="1200" dirty="0" err="1" smtClean="0">
                <a:latin typeface="Calibri" pitchFamily="34" charset="0"/>
                <a:cs typeface="Arial" charset="0"/>
              </a:rPr>
              <a:t>unported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 Autor: FEXT</a:t>
            </a:r>
            <a:endParaRPr lang="cs-CZ" sz="1200" dirty="0">
              <a:latin typeface="Calibri" pitchFamily="34" charset="0"/>
              <a:cs typeface="Arial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2844" y="3071810"/>
            <a:ext cx="835824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 smtClean="0">
                <a:latin typeface="Calibri" pitchFamily="34" charset="0"/>
                <a:cs typeface="Arial" charset="0"/>
              </a:rPr>
              <a:t>Slide 12-Věřící v roce 1991. Portál </a:t>
            </a:r>
            <a:r>
              <a:rPr lang="cs-CZ" sz="1200" dirty="0" err="1" smtClean="0">
                <a:latin typeface="Calibri" pitchFamily="34" charset="0"/>
                <a:cs typeface="Arial" charset="0"/>
              </a:rPr>
              <a:t>Wikipedia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[on line][cit.: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5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Dostupné z 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 W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WW: 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&lt;http://commons.wikimedia.org/wiki/File:V%C4%9B%C5%99%C3%ADc%C3%AD_-_s%C4%8D%C3%ADt%C3%A1n%C3%AD_1991.png&gt;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 err="1" smtClean="0">
                <a:latin typeface="Calibri" pitchFamily="34" charset="0"/>
                <a:cs typeface="Arial" charset="0"/>
              </a:rPr>
              <a:t>Creative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_</a:t>
            </a:r>
            <a:r>
              <a:rPr lang="cs-CZ" sz="1200" dirty="0" err="1" smtClean="0">
                <a:latin typeface="Calibri" pitchFamily="34" charset="0"/>
                <a:cs typeface="Arial" charset="0"/>
              </a:rPr>
              <a:t>Commons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 </a:t>
            </a:r>
            <a:r>
              <a:rPr lang="cs-CZ" sz="1200" dirty="0" err="1" smtClean="0">
                <a:latin typeface="Calibri" pitchFamily="34" charset="0"/>
                <a:cs typeface="Arial" charset="0"/>
              </a:rPr>
              <a:t>attribution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 err="1" smtClean="0">
                <a:latin typeface="Calibri" pitchFamily="34" charset="0"/>
                <a:cs typeface="Arial" charset="0"/>
              </a:rPr>
              <a:t>share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 err="1" smtClean="0">
                <a:latin typeface="Calibri" pitchFamily="34" charset="0"/>
                <a:cs typeface="Arial" charset="0"/>
              </a:rPr>
              <a:t>Alike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3,. </a:t>
            </a:r>
            <a:r>
              <a:rPr lang="cs-CZ" sz="1200" dirty="0" err="1" smtClean="0">
                <a:latin typeface="Calibri" pitchFamily="34" charset="0"/>
                <a:cs typeface="Arial" charset="0"/>
              </a:rPr>
              <a:t>unported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 Autor: FEXT</a:t>
            </a:r>
            <a:endParaRPr lang="cs-CZ" sz="1200" dirty="0">
              <a:latin typeface="Calibri" pitchFamily="34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2844" y="3714752"/>
            <a:ext cx="8643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>
                <a:latin typeface="Calibri" pitchFamily="34" charset="0"/>
                <a:cs typeface="Arial" charset="0"/>
              </a:rPr>
              <a:t>Slide 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13-Nezaměstnanost v ČR </a:t>
            </a:r>
            <a:r>
              <a:rPr lang="cs-CZ" sz="1200" dirty="0">
                <a:latin typeface="Calibri" pitchFamily="34" charset="0"/>
                <a:cs typeface="Arial" charset="0"/>
              </a:rPr>
              <a:t>Portál </a:t>
            </a:r>
            <a:r>
              <a:rPr lang="cs-CZ" sz="1200" dirty="0" err="1">
                <a:latin typeface="Calibri" pitchFamily="34" charset="0"/>
                <a:cs typeface="Arial" charset="0"/>
              </a:rPr>
              <a:t>Wikipedia</a:t>
            </a:r>
            <a:r>
              <a:rPr lang="en-US" sz="1200" dirty="0">
                <a:latin typeface="Calibri" pitchFamily="34" charset="0"/>
                <a:cs typeface="Arial" charset="0"/>
              </a:rPr>
              <a:t>[on line][cit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.: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5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1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.201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3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]</a:t>
            </a:r>
            <a:r>
              <a:rPr lang="cs-CZ" sz="1200" dirty="0" smtClean="0">
                <a:latin typeface="Calibri" pitchFamily="34" charset="0"/>
                <a:cs typeface="Arial" charset="0"/>
              </a:rPr>
              <a:t> </a:t>
            </a:r>
            <a:r>
              <a:rPr lang="cs-CZ" sz="1200" dirty="0">
                <a:latin typeface="Calibri" pitchFamily="34" charset="0"/>
                <a:cs typeface="Arial" charset="0"/>
              </a:rPr>
              <a:t>Dostupné z </a:t>
            </a:r>
            <a:r>
              <a:rPr lang="en-US" sz="1200" dirty="0">
                <a:latin typeface="Calibri" pitchFamily="34" charset="0"/>
                <a:cs typeface="Arial" charset="0"/>
              </a:rPr>
              <a:t> W</a:t>
            </a:r>
            <a:r>
              <a:rPr lang="cs-CZ" sz="1200" dirty="0">
                <a:latin typeface="Calibri" pitchFamily="34" charset="0"/>
                <a:cs typeface="Arial" charset="0"/>
              </a:rPr>
              <a:t>WW:                                                                                                             </a:t>
            </a:r>
            <a:r>
              <a:rPr lang="en-US" sz="1200" dirty="0">
                <a:latin typeface="Calibri" pitchFamily="34" charset="0"/>
                <a:cs typeface="Arial" charset="0"/>
              </a:rPr>
              <a:t>&lt; </a:t>
            </a:r>
            <a:r>
              <a:rPr lang="en-US" sz="1200" dirty="0" smtClean="0">
                <a:latin typeface="Calibri" pitchFamily="34" charset="0"/>
                <a:cs typeface="Arial" charset="0"/>
              </a:rPr>
              <a:t>http://cs.wikipedia.org/wiki/Soubor:Un_CR.png &gt;</a:t>
            </a:r>
            <a:r>
              <a:rPr lang="cs-CZ" sz="1200" dirty="0">
                <a:latin typeface="Calibri" pitchFamily="34" charset="0"/>
              </a:rPr>
              <a:t>Licence: Public </a:t>
            </a:r>
            <a:r>
              <a:rPr lang="cs-CZ" sz="1200" dirty="0" err="1">
                <a:latin typeface="Calibri" pitchFamily="34" charset="0"/>
              </a:rPr>
              <a:t>domain</a:t>
            </a:r>
            <a:endParaRPr lang="cs-CZ" sz="1200" dirty="0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4282" y="4714884"/>
            <a:ext cx="81439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 smtClean="0">
                <a:latin typeface="Calibri" pitchFamily="34" charset="0"/>
              </a:rPr>
              <a:t>Slide 14-Ekonomická aktivita. </a:t>
            </a:r>
            <a:r>
              <a:rPr lang="cs-CZ" sz="1200" dirty="0" err="1" smtClean="0">
                <a:latin typeface="Calibri" pitchFamily="34" charset="0"/>
              </a:rPr>
              <a:t>Klustová</a:t>
            </a:r>
            <a:r>
              <a:rPr lang="cs-CZ" sz="1200" dirty="0" smtClean="0">
                <a:latin typeface="Calibri" pitchFamily="34" charset="0"/>
              </a:rPr>
              <a:t> S. a kol.. Česká republika – sešitový atlas pro základní školy a víceletá gymnázia 1. </a:t>
            </a:r>
            <a:r>
              <a:rPr lang="cs-CZ" sz="1200" dirty="0" err="1" smtClean="0">
                <a:latin typeface="Calibri" pitchFamily="34" charset="0"/>
              </a:rPr>
              <a:t>vyd</a:t>
            </a:r>
            <a:r>
              <a:rPr lang="cs-CZ" sz="1200" dirty="0" smtClean="0">
                <a:latin typeface="Calibri" pitchFamily="34" charset="0"/>
              </a:rPr>
              <a:t>. Praha: Kartografie Praha a.s., 2006. ISBN 80-7011-870-9.  Kapitola Hospodářství s. 21</a:t>
            </a:r>
            <a:endParaRPr lang="cs-CZ" sz="1200" dirty="0">
              <a:latin typeface="Calibr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42844" y="4214818"/>
            <a:ext cx="81439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 smtClean="0">
                <a:latin typeface="Calibri" pitchFamily="34" charset="0"/>
              </a:rPr>
              <a:t>Slide 14-Nezaměstnanost dle okresů. </a:t>
            </a:r>
            <a:r>
              <a:rPr lang="cs-CZ" sz="1200" dirty="0" err="1" smtClean="0">
                <a:latin typeface="Calibri" pitchFamily="34" charset="0"/>
              </a:rPr>
              <a:t>Klustová</a:t>
            </a:r>
            <a:r>
              <a:rPr lang="cs-CZ" sz="1200" dirty="0" smtClean="0">
                <a:latin typeface="Calibri" pitchFamily="34" charset="0"/>
              </a:rPr>
              <a:t> S. a kol.. Česká republika – sešitový atlas pro základní školy a víceletá gymnázia 1. </a:t>
            </a:r>
            <a:r>
              <a:rPr lang="cs-CZ" sz="1200" dirty="0" err="1" smtClean="0">
                <a:latin typeface="Calibri" pitchFamily="34" charset="0"/>
              </a:rPr>
              <a:t>vyd</a:t>
            </a:r>
            <a:r>
              <a:rPr lang="cs-CZ" sz="1200" dirty="0" smtClean="0">
                <a:latin typeface="Calibri" pitchFamily="34" charset="0"/>
              </a:rPr>
              <a:t>. Praha: Kartografie Praha a.s., 2006. ISBN 80-7011-870-9.  Kapitola Hospodářství s. 20</a:t>
            </a:r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905</Words>
  <Application>Microsoft Office PowerPoint</Application>
  <PresentationFormat>Předvádění na obrazovce (4:3)</PresentationFormat>
  <Paragraphs>121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Honza</dc:creator>
  <cp:lastModifiedBy>Honza</cp:lastModifiedBy>
  <cp:revision>21</cp:revision>
  <dcterms:created xsi:type="dcterms:W3CDTF">2012-08-19T07:23:44Z</dcterms:created>
  <dcterms:modified xsi:type="dcterms:W3CDTF">2013-08-08T12:19:14Z</dcterms:modified>
</cp:coreProperties>
</file>