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8693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6553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0879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11447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321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481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9650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5451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5151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40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4009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BAAB63-4179-4772-A580-A421D984594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7BE95-D528-4141-AF87-2BAC2F4558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1805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South_Africa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Soubor:Flag_of_South_Africa.sv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06776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19.5.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– Jihoafrická republika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b="1" dirty="0"/>
              <a:t>S</a:t>
            </a:r>
            <a:r>
              <a:rPr lang="cs-CZ" sz="1800" b="1" dirty="0" smtClean="0"/>
              <a:t>louží k výkladu učiva o jižní Africe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1385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JIHOAFRICKÁ REPUBLIKA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Hlavní město: PRETORIA</a:t>
            </a:r>
          </a:p>
          <a:p>
            <a:pPr marL="0" indent="0" algn="ctr">
              <a:buNone/>
            </a:pPr>
            <a:r>
              <a:rPr lang="cs-CZ" b="1" dirty="0" smtClean="0"/>
              <a:t>Rozloha: </a:t>
            </a:r>
            <a:r>
              <a:rPr lang="cs-CZ" b="1" dirty="0" smtClean="0">
                <a:effectLst/>
              </a:rPr>
              <a:t>1 219 912 km² </a:t>
            </a:r>
          </a:p>
          <a:p>
            <a:pPr marL="0" indent="0" algn="ctr">
              <a:buNone/>
            </a:pPr>
            <a:r>
              <a:rPr lang="cs-CZ" b="1" dirty="0" smtClean="0"/>
              <a:t>Počet obyvatel: </a:t>
            </a:r>
            <a:r>
              <a:rPr lang="cs-CZ" b="1" dirty="0" smtClean="0">
                <a:effectLst/>
              </a:rPr>
              <a:t>49 320 000 </a:t>
            </a:r>
            <a:endParaRPr lang="cs-CZ" b="1" dirty="0"/>
          </a:p>
        </p:txBody>
      </p:sp>
      <p:pic>
        <p:nvPicPr>
          <p:cNvPr id="1026" name="Picture 2" descr="Vlajka Jižní Afriky">
            <a:hlinkClick r:id="rId2" tooltip="Vlajka Jižní Afriky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035" y="3429000"/>
            <a:ext cx="4254390" cy="282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f.bret\AppData\Local\Microsoft\Windows\Temporary Internet Files\Content.IE5\1UM6IFDT\MC9003979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32323"/>
            <a:ext cx="2372867" cy="3216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2851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PŘÍRODNÍ PODMÍNKY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NEJBOHATŠÍ ČÁST AFRIKY</a:t>
            </a:r>
          </a:p>
          <a:p>
            <a:r>
              <a:rPr lang="cs-CZ" dirty="0" smtClean="0"/>
              <a:t>ÚRODNÁ PŮDA A VELKÉ ZÁSOBY RUD, DIAMANTŮ, ZLATA I UHLÍ</a:t>
            </a:r>
          </a:p>
          <a:p>
            <a:r>
              <a:rPr lang="cs-CZ" dirty="0" smtClean="0">
                <a:effectLst/>
              </a:rPr>
              <a:t>Na západě země se rozkládá poušť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Kalahari</a:t>
            </a:r>
            <a:r>
              <a:rPr lang="cs-CZ" dirty="0" smtClean="0">
                <a:effectLst/>
              </a:rPr>
              <a:t>, východ země má spíše subtropické klima. Téměř po celé délce od Namibie po </a:t>
            </a:r>
            <a:r>
              <a:rPr lang="cs-CZ" dirty="0" err="1" smtClean="0">
                <a:effectLst/>
              </a:rPr>
              <a:t>Transvaal</a:t>
            </a:r>
            <a:r>
              <a:rPr lang="cs-CZ" dirty="0" smtClean="0">
                <a:effectLst/>
              </a:rPr>
              <a:t> je JAR lemována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Dračími horami</a:t>
            </a:r>
            <a:r>
              <a:rPr lang="cs-CZ" dirty="0" smtClean="0">
                <a:effectLst/>
              </a:rPr>
              <a:t>, které dosahují výšek až 3500 m. </a:t>
            </a:r>
            <a:endParaRPr lang="cs-CZ" dirty="0"/>
          </a:p>
        </p:txBody>
      </p:sp>
      <p:pic>
        <p:nvPicPr>
          <p:cNvPr id="2050" name="Picture 2" descr="C:\Users\f.bret\AppData\Local\Microsoft\Windows\Temporary Internet Files\Content.IE5\RZABZN9U\MC90044170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318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VGI2URH4\MC900379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387974"/>
            <a:ext cx="2187476" cy="993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38225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>
                <a:effectLst/>
              </a:rPr>
              <a:t>V Jižní Africe stále žije velké množství divoké zvěře, avšak její výskyt ve volné přírodě je vlivem civilizačních faktorů ohrožen. Pro tyto účely bylo zřízeno celkem 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13 národních parků </a:t>
            </a:r>
            <a:r>
              <a:rPr lang="cs-CZ" dirty="0" smtClean="0">
                <a:effectLst/>
              </a:rPr>
              <a:t>s velmi kvalitní péčí, z nichž nejznámější je </a:t>
            </a:r>
            <a:r>
              <a:rPr lang="cs-CZ" dirty="0" err="1" smtClean="0">
                <a:solidFill>
                  <a:srgbClr val="C00000"/>
                </a:solidFill>
                <a:effectLst/>
              </a:rPr>
              <a:t>Krugerův</a:t>
            </a:r>
            <a:r>
              <a:rPr lang="cs-CZ" dirty="0" smtClean="0">
                <a:solidFill>
                  <a:srgbClr val="C00000"/>
                </a:solidFill>
                <a:effectLst/>
              </a:rPr>
              <a:t> NP</a:t>
            </a:r>
            <a:r>
              <a:rPr lang="cs-CZ" dirty="0"/>
              <a:t>.</a:t>
            </a:r>
          </a:p>
        </p:txBody>
      </p:sp>
      <p:pic>
        <p:nvPicPr>
          <p:cNvPr id="3074" name="Picture 2" descr="C:\Users\f.bret\AppData\Local\Microsoft\Windows\Temporary Internet Files\Content.IE5\4089IHS4\MC900326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987" y="4027633"/>
            <a:ext cx="1577975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VGI2URH4\MC9003323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642108"/>
            <a:ext cx="1728192" cy="273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VGI2URH4\MC9003323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7" y="3916337"/>
            <a:ext cx="2018955" cy="2176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f.bret\AppData\Local\Microsoft\Windows\Temporary Internet Files\Content.IE5\4089IHS4\MC9001955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82129"/>
            <a:ext cx="2232248" cy="159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f.bret\AppData\Local\Microsoft\Windows\Temporary Internet Files\Content.IE5\K7D60H8B\MC9003379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3192" y="3068960"/>
            <a:ext cx="2245232" cy="1550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77013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/>
              <a:t>OBYVATELSTVO</a:t>
            </a:r>
            <a:endParaRPr lang="cs-CZ" sz="8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>
                <a:effectLst/>
              </a:rPr>
              <a:t>Černoši tvoří 79% obyvatel země. Běloši se na složení obyvatelstva podílejí 9,6 %, míšenci 8,9 % a Indové 2,5 %. Kromě toho v zemi žijí také afričtí </a:t>
            </a:r>
            <a:r>
              <a:rPr lang="cs-CZ" dirty="0" err="1" smtClean="0">
                <a:effectLst/>
              </a:rPr>
              <a:t>Sanové</a:t>
            </a:r>
            <a:r>
              <a:rPr lang="cs-CZ" dirty="0" smtClean="0">
                <a:effectLst/>
              </a:rPr>
              <a:t> (dříve označovaní jako Křováci).</a:t>
            </a:r>
            <a:endParaRPr lang="cs-CZ" dirty="0"/>
          </a:p>
        </p:txBody>
      </p:sp>
      <p:pic>
        <p:nvPicPr>
          <p:cNvPr id="4100" name="Picture 4" descr="C:\Users\f.bret\AppData\Local\Microsoft\Windows\Temporary Internet Files\Content.IE5\MWZYCJRL\MC900281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709356"/>
            <a:ext cx="2420888" cy="2510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f.bret\AppData\Local\Microsoft\Windows\Temporary Internet Files\Content.IE5\MWZYCJRL\MC9003976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42478"/>
            <a:ext cx="1733052" cy="1877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f.bret\AppData\Local\Microsoft\Windows\Temporary Internet Files\Content.IE5\VGI2URH4\MC9004353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58476"/>
            <a:ext cx="1304702" cy="1243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501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HOSPODÁŘSTVÍ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ŘADÍ SE MEZI NEJVYSPĚLEJŠÍ PRŮMYSLOVÉ ZEMĚ SVĚTA</a:t>
            </a:r>
          </a:p>
          <a:p>
            <a:r>
              <a:rPr lang="cs-CZ" b="1" dirty="0" smtClean="0"/>
              <a:t>VELKÉ NEROSTNÉ BOHATSTVÍ</a:t>
            </a:r>
          </a:p>
          <a:p>
            <a:r>
              <a:rPr lang="cs-CZ" b="1" dirty="0" smtClean="0"/>
              <a:t>ROZVOJ PRŮMYSLU</a:t>
            </a:r>
          </a:p>
          <a:p>
            <a:r>
              <a:rPr lang="cs-CZ" b="1" dirty="0" smtClean="0"/>
              <a:t>ZLATO, DIAMANTY, PLATINA, URAN, UHLÍ</a:t>
            </a:r>
          </a:p>
          <a:p>
            <a:r>
              <a:rPr lang="cs-CZ" b="1" dirty="0" smtClean="0"/>
              <a:t>VYSPĚLÉ JE I ZEMĚDĚLSTVÍ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04559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Galerie Microsoft </a:t>
                </a:r>
                <a:r>
                  <a:rPr lang="cs-CZ" dirty="0" err="1" smtClean="0"/>
                  <a:t>Power</a:t>
                </a:r>
                <a:r>
                  <a:rPr lang="cs-CZ" dirty="0" smtClean="0"/>
                  <a:t> Point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Flag_of_South_Africa.svg.png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http://upload.wikimedia.org/wikipedia/commons/thumb/a/af/Flag_of_South_Africa.svg/800px-Flag_of_South_Africa.svg.png</a:t>
                </a:r>
              </a:p>
              <a:p>
                <a:pPr marL="0" indent="0">
                  <a:buNone/>
                </a:pPr>
                <a:r>
                  <a:rPr lang="cs-CZ" sz="1600" dirty="0" smtClean="0"/>
                  <a:t>Dostupné z URL: </a:t>
                </a:r>
                <a:r>
                  <a:rPr lang="cs-CZ" sz="1600" dirty="0" smtClean="0">
                    <a:hlinkClick r:id="rId2"/>
                  </a:rPr>
                  <a:t>http://cs.wikipedia.org/wiki/Soubor:Flag_of_South_Africa.svg</a:t>
                </a:r>
                <a:endParaRPr lang="cs-CZ" sz="16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16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0" i="1" smtClean="0">
                              <a:latin typeface="Cambria Math"/>
                            </a:rPr>
                            <m:t>𝑐𝑖𝑡𝑜𝑣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á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𝑛𝑜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 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𝑑𝑛𝑒</m:t>
                          </m:r>
                          <m:r>
                            <a:rPr lang="cs-CZ" sz="1600" b="0" i="1" smtClean="0">
                              <a:latin typeface="Cambria Math"/>
                            </a:rPr>
                            <m:t> 20.5. 2013</m:t>
                          </m:r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 cstate="print"/>
                <a:stretch>
                  <a:fillRect l="-1852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580112" y="1700808"/>
            <a:ext cx="27767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373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154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JIHOAFRICKÁ REPUBLIKA</vt:lpstr>
      <vt:lpstr>PŘÍRODNÍ PODMÍNKY</vt:lpstr>
      <vt:lpstr>Snímek 5</vt:lpstr>
      <vt:lpstr>OBYVATELSTVO</vt:lpstr>
      <vt:lpstr>HOSPODÁŘSTVÍ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6</cp:revision>
  <dcterms:created xsi:type="dcterms:W3CDTF">2013-08-12T15:22:13Z</dcterms:created>
  <dcterms:modified xsi:type="dcterms:W3CDTF">2013-08-27T15:08:05Z</dcterms:modified>
</cp:coreProperties>
</file>