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5" r:id="rId2"/>
    <p:sldId id="266" r:id="rId3"/>
    <p:sldId id="256" r:id="rId4"/>
    <p:sldId id="257" r:id="rId5"/>
    <p:sldId id="258" r:id="rId6"/>
    <p:sldId id="259" r:id="rId7"/>
    <p:sldId id="261" r:id="rId8"/>
    <p:sldId id="263" r:id="rId9"/>
    <p:sldId id="264" r:id="rId10"/>
    <p:sldId id="262" r:id="rId11"/>
    <p:sldId id="260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5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80D2D6-ACE7-449B-8228-DCDCCB1D40C5}" type="datetimeFigureOut">
              <a:rPr lang="cs-CZ" smtClean="0"/>
              <a:pPr/>
              <a:t>13.8.2013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489099-8B1D-4461-9804-738B17A4B88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Palatino Linotype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alatino Linotype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7AEB789-DA44-4241-AA93-374046248824}" type="slidenum">
              <a:rPr lang="cs-CZ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254C87-F050-417D-A320-1D2B96C00FD5}" type="datetimeFigureOut">
              <a:rPr lang="cs-CZ"/>
              <a:pPr>
                <a:defRPr/>
              </a:pPr>
              <a:t>13.8.2013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5CCA7F-9D7C-44E4-863B-EFEE94E0CD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79A8D6-70B4-427E-893A-950BD24A37D8}" type="datetimeFigureOut">
              <a:rPr lang="cs-CZ"/>
              <a:pPr>
                <a:defRPr/>
              </a:pPr>
              <a:t>13.8.2013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9F329-9878-4FA9-AFE6-0BACD5CFC7E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9E9C6D-ADFB-4412-9AEF-18590A7C0D3A}" type="datetimeFigureOut">
              <a:rPr lang="cs-CZ"/>
              <a:pPr>
                <a:defRPr/>
              </a:pPr>
              <a:t>13.8.2013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9F092B-C731-4AA8-AFEC-3A86770ED1F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F37FE6-B23B-4C95-9F49-6F1D7C81B8C0}" type="datetimeFigureOut">
              <a:rPr lang="cs-CZ"/>
              <a:pPr>
                <a:defRPr/>
              </a:pPr>
              <a:t>13.8.2013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F50C3C-B9B0-4C6A-B6BF-91FE2FA4813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61BCF0-8EE5-4E11-918F-28A9A90DC17C}" type="datetimeFigureOut">
              <a:rPr lang="cs-CZ"/>
              <a:pPr>
                <a:defRPr/>
              </a:pPr>
              <a:t>13.8.2013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7CB98B-C43C-4EC9-B177-A1CE9B31403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4A6C8B-A7DB-43CE-8634-5A64DF2B6156}" type="datetimeFigureOut">
              <a:rPr lang="cs-CZ"/>
              <a:pPr>
                <a:defRPr/>
              </a:pPr>
              <a:t>13.8.2013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E876F4-5C81-421C-A744-4BF86F5B771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835B8E-C8C9-4902-8973-9AF74969CB40}" type="datetimeFigureOut">
              <a:rPr lang="cs-CZ"/>
              <a:pPr>
                <a:defRPr/>
              </a:pPr>
              <a:t>13.8.2013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072A05-F6F6-429D-B1A6-5EC48277FDF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882B6C-39C8-4E46-93C2-8E0429837229}" type="datetimeFigureOut">
              <a:rPr lang="cs-CZ"/>
              <a:pPr>
                <a:defRPr/>
              </a:pPr>
              <a:t>13.8.2013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3A81CA-1456-4188-B6C7-FBBDDB9E445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4220EE-4BA4-438B-952B-2640640174E7}" type="datetimeFigureOut">
              <a:rPr lang="cs-CZ"/>
              <a:pPr>
                <a:defRPr/>
              </a:pPr>
              <a:t>13.8.2013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328DD2-4F97-479B-BB70-8851AE471AC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15727C-E843-4D2F-8E61-B9C291373C9F}" type="datetimeFigureOut">
              <a:rPr lang="cs-CZ"/>
              <a:pPr>
                <a:defRPr/>
              </a:pPr>
              <a:t>13.8.2013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F484D5-244A-44DE-B755-B3DC92665A9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97DAF2-06D6-4804-B587-EAEB751CD755}" type="datetimeFigureOut">
              <a:rPr lang="cs-CZ"/>
              <a:pPr>
                <a:defRPr/>
              </a:pPr>
              <a:t>13.8.2013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7ED52F-29C7-4F94-AC54-E77B90741DE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4B6FA4D-2B11-48F5-A8C0-97B9D70A995A}" type="datetimeFigureOut">
              <a:rPr lang="cs-CZ"/>
              <a:pPr>
                <a:defRPr/>
              </a:pPr>
              <a:t>13.8.2013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0612DDD-9501-4F27-A5F1-ADE4E9421DD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upload.wikimedia.org/wikipedia/commons/9/97/Czech_Republic_map_blank.png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upload.wikimedia.org/wikipedia/commons/9/97/Czech_Republic_map_blank.png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upload.wikimedia.org/wikipedia/commons/d/d8/Cznuts2.svg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Czech_Rep._-_Bohemia,_Moravia_and_Silesia_III.png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4502019"/>
              </p:ext>
            </p:extLst>
          </p:nvPr>
        </p:nvGraphicFramePr>
        <p:xfrm>
          <a:off x="614363" y="2816225"/>
          <a:ext cx="8137525" cy="29669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1088"/>
                <a:gridCol w="6196437"/>
              </a:tblGrid>
              <a:tr h="86393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sz="1800" dirty="0"/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Jan Pravda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VY_32_INOVACE_02C_06_ Administrativní členění  ČR</a:t>
                      </a:r>
                    </a:p>
                    <a:p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Česká republika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2.2.2013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</a:tbl>
          </a:graphicData>
        </a:graphic>
      </p:graphicFrame>
      <p:pic>
        <p:nvPicPr>
          <p:cNvPr id="3097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613" y="908050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250" y="2927350"/>
            <a:ext cx="649288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642362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70882" y="0"/>
            <a:ext cx="8208912" cy="683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dirty="0"/>
              <a:t>Anotace:</a:t>
            </a:r>
          </a:p>
          <a:p>
            <a:pPr lvl="0"/>
            <a:r>
              <a:rPr lang="cs-CZ" dirty="0" smtClean="0"/>
              <a:t>Škola</a:t>
            </a:r>
            <a:r>
              <a:rPr lang="cs-CZ" dirty="0"/>
              <a:t>: Gymnázium Chomutov, </a:t>
            </a:r>
          </a:p>
          <a:p>
            <a:r>
              <a:rPr lang="cs-CZ" dirty="0"/>
              <a:t>            Mostecká 3000, </a:t>
            </a:r>
            <a:r>
              <a:rPr lang="cs-CZ" dirty="0" smtClean="0"/>
              <a:t>430 </a:t>
            </a:r>
            <a:r>
              <a:rPr lang="cs-CZ" dirty="0"/>
              <a:t>01</a:t>
            </a:r>
          </a:p>
          <a:p>
            <a:pPr lvl="0"/>
            <a:endParaRPr lang="cs-CZ" dirty="0" smtClean="0"/>
          </a:p>
          <a:p>
            <a:pPr lvl="0"/>
            <a:r>
              <a:rPr lang="cs-CZ" dirty="0" smtClean="0"/>
              <a:t>Třída</a:t>
            </a:r>
            <a:r>
              <a:rPr lang="cs-CZ" dirty="0"/>
              <a:t>:  </a:t>
            </a:r>
            <a:r>
              <a:rPr lang="cs-CZ" dirty="0" smtClean="0"/>
              <a:t>6. ročník 6. letého gymnázia </a:t>
            </a:r>
            <a:endParaRPr lang="cs-CZ" dirty="0"/>
          </a:p>
          <a:p>
            <a:pPr lvl="0"/>
            <a:endParaRPr lang="cs-CZ" dirty="0" smtClean="0"/>
          </a:p>
          <a:p>
            <a:pPr lvl="0"/>
            <a:r>
              <a:rPr lang="cs-CZ" dirty="0" smtClean="0"/>
              <a:t>Výstup</a:t>
            </a:r>
            <a:r>
              <a:rPr lang="cs-CZ" dirty="0"/>
              <a:t>:  </a:t>
            </a:r>
            <a:r>
              <a:rPr lang="cs-CZ" dirty="0" err="1" smtClean="0"/>
              <a:t>Powerpointová</a:t>
            </a:r>
            <a:r>
              <a:rPr lang="cs-CZ" dirty="0" smtClean="0"/>
              <a:t> prezentace</a:t>
            </a:r>
            <a:endParaRPr lang="cs-CZ" dirty="0"/>
          </a:p>
          <a:p>
            <a:pPr lvl="0"/>
            <a:endParaRPr lang="cs-CZ" dirty="0" smtClean="0"/>
          </a:p>
          <a:p>
            <a:pPr lvl="0"/>
            <a:r>
              <a:rPr lang="cs-CZ" dirty="0" smtClean="0"/>
              <a:t>Vzdělávací </a:t>
            </a:r>
            <a:r>
              <a:rPr lang="cs-CZ" dirty="0"/>
              <a:t>oblast:  </a:t>
            </a:r>
            <a:r>
              <a:rPr lang="cs-CZ" dirty="0" smtClean="0"/>
              <a:t>Česká republika</a:t>
            </a:r>
            <a:endParaRPr lang="cs-CZ" dirty="0"/>
          </a:p>
          <a:p>
            <a:pPr lvl="0"/>
            <a:endParaRPr lang="cs-CZ" dirty="0" smtClean="0"/>
          </a:p>
          <a:p>
            <a:pPr lvl="0"/>
            <a:r>
              <a:rPr lang="cs-CZ" dirty="0" smtClean="0"/>
              <a:t>Obor</a:t>
            </a:r>
            <a:r>
              <a:rPr lang="cs-CZ" dirty="0"/>
              <a:t>:  Zeměpis/Geografie</a:t>
            </a:r>
          </a:p>
          <a:p>
            <a:pPr lvl="0"/>
            <a:endParaRPr lang="cs-CZ" dirty="0" smtClean="0"/>
          </a:p>
          <a:p>
            <a:pPr lvl="0"/>
            <a:r>
              <a:rPr lang="cs-CZ" dirty="0" smtClean="0"/>
              <a:t>Tematický </a:t>
            </a:r>
            <a:r>
              <a:rPr lang="cs-CZ" dirty="0"/>
              <a:t>okruh: </a:t>
            </a:r>
            <a:r>
              <a:rPr lang="cs-CZ" dirty="0" smtClean="0"/>
              <a:t> Socioekonomická geografie ČR</a:t>
            </a:r>
            <a:endParaRPr lang="cs-CZ" dirty="0"/>
          </a:p>
          <a:p>
            <a:pPr lvl="0"/>
            <a:endParaRPr lang="cs-CZ" dirty="0" smtClean="0"/>
          </a:p>
          <a:p>
            <a:pPr lvl="0"/>
            <a:r>
              <a:rPr lang="cs-CZ" dirty="0" smtClean="0"/>
              <a:t>Využití</a:t>
            </a:r>
            <a:r>
              <a:rPr lang="cs-CZ" dirty="0"/>
              <a:t>:  Výuka zeměpisu / geografie</a:t>
            </a:r>
          </a:p>
          <a:p>
            <a:pPr lvl="0"/>
            <a:endParaRPr lang="cs-CZ" dirty="0" smtClean="0"/>
          </a:p>
          <a:p>
            <a:pPr lvl="0"/>
            <a:r>
              <a:rPr lang="cs-CZ" dirty="0" smtClean="0"/>
              <a:t>Pomůcky</a:t>
            </a:r>
            <a:r>
              <a:rPr lang="cs-CZ" dirty="0"/>
              <a:t>:  </a:t>
            </a:r>
            <a:r>
              <a:rPr lang="cs-CZ" dirty="0" smtClean="0"/>
              <a:t> </a:t>
            </a:r>
            <a:r>
              <a:rPr lang="cs-CZ" dirty="0"/>
              <a:t>PC </a:t>
            </a:r>
            <a:r>
              <a:rPr lang="cs-CZ" dirty="0" smtClean="0"/>
              <a:t>učitele, tabule, atlas</a:t>
            </a:r>
            <a:endParaRPr lang="cs-CZ" dirty="0"/>
          </a:p>
          <a:p>
            <a:pPr lvl="0"/>
            <a:r>
              <a:rPr lang="cs-CZ" dirty="0" smtClean="0"/>
              <a:t>Inovace:Materiál je určen jako doplnění k přípravě pedagoga, přičemž má za cíl zvýšit atraktivitu a názornost v rámci vyučovací hodiny. V některých částech je formou animací zajištěno, aby studenti pouze  pasivně neposlouchali výklad, ale také museli hledat v atlase a společně s pedagogem tím vytvářeli svůj zápis do sešitu.</a:t>
            </a:r>
            <a:endParaRPr lang="cs-CZ" dirty="0"/>
          </a:p>
          <a:p>
            <a:endParaRPr lang="cs-CZ" dirty="0" smtClean="0"/>
          </a:p>
          <a:p>
            <a:r>
              <a:rPr lang="cs-CZ" dirty="0" smtClean="0"/>
              <a:t>Materiál </a:t>
            </a:r>
            <a:r>
              <a:rPr lang="cs-CZ" dirty="0"/>
              <a:t>je určen k interaktivní výuce.</a:t>
            </a:r>
          </a:p>
          <a:p>
            <a:r>
              <a:rPr lang="cs-CZ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xmlns="" val="942891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000232" y="2000240"/>
            <a:ext cx="4762329" cy="175432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Administrativní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členění ČR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ovéPole 1"/>
          <p:cNvSpPr txBox="1">
            <a:spLocks noChangeArrowheads="1"/>
          </p:cNvSpPr>
          <p:nvPr/>
        </p:nvSpPr>
        <p:spPr bwMode="auto">
          <a:xfrm>
            <a:off x="357188" y="500063"/>
            <a:ext cx="4316412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 i="1">
                <a:solidFill>
                  <a:srgbClr val="FF0000"/>
                </a:solidFill>
                <a:latin typeface="Calibri" pitchFamily="34" charset="0"/>
              </a:rPr>
              <a:t>Historie</a:t>
            </a:r>
          </a:p>
          <a:p>
            <a:endParaRPr lang="cs-CZ" b="1" i="1">
              <a:solidFill>
                <a:srgbClr val="FF0000"/>
              </a:solidFill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b="1" i="1">
                <a:latin typeface="Calibri" pitchFamily="34" charset="0"/>
              </a:rPr>
              <a:t>18. století – 3 země rozdělené do 24 krajů</a:t>
            </a:r>
          </a:p>
        </p:txBody>
      </p:sp>
      <p:pic>
        <p:nvPicPr>
          <p:cNvPr id="3075" name="Picture 2" descr="File:Czech Republic map blank.pn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 t="26761" b="25352"/>
          <a:stretch>
            <a:fillRect/>
          </a:stretch>
        </p:blipFill>
        <p:spPr bwMode="auto">
          <a:xfrm>
            <a:off x="611188" y="1412875"/>
            <a:ext cx="7669212" cy="367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Obdélník 3"/>
          <p:cNvSpPr/>
          <p:nvPr/>
        </p:nvSpPr>
        <p:spPr>
          <a:xfrm>
            <a:off x="714375" y="1500188"/>
            <a:ext cx="4643438" cy="3500437"/>
          </a:xfrm>
          <a:prstGeom prst="rect">
            <a:avLst/>
          </a:prstGeom>
          <a:solidFill>
            <a:schemeClr val="accent1">
              <a:alpha val="2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>
                <a:solidFill>
                  <a:srgbClr val="FF0000"/>
                </a:solidFill>
              </a:rPr>
              <a:t>Čechy</a:t>
            </a:r>
          </a:p>
        </p:txBody>
      </p:sp>
      <p:sp>
        <p:nvSpPr>
          <p:cNvPr id="5" name="Obdélník 4"/>
          <p:cNvSpPr/>
          <p:nvPr/>
        </p:nvSpPr>
        <p:spPr>
          <a:xfrm>
            <a:off x="5357813" y="3357563"/>
            <a:ext cx="3643312" cy="2143125"/>
          </a:xfrm>
          <a:prstGeom prst="rect">
            <a:avLst/>
          </a:prstGeom>
          <a:solidFill>
            <a:schemeClr val="accent1">
              <a:alpha val="2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>
                <a:solidFill>
                  <a:srgbClr val="FF0000"/>
                </a:solidFill>
              </a:rPr>
              <a:t>Morava</a:t>
            </a:r>
          </a:p>
        </p:txBody>
      </p:sp>
      <p:sp>
        <p:nvSpPr>
          <p:cNvPr id="6" name="Obdélník 5"/>
          <p:cNvSpPr/>
          <p:nvPr/>
        </p:nvSpPr>
        <p:spPr>
          <a:xfrm>
            <a:off x="5357813" y="2071688"/>
            <a:ext cx="3195637" cy="1304925"/>
          </a:xfrm>
          <a:prstGeom prst="rect">
            <a:avLst/>
          </a:prstGeom>
          <a:solidFill>
            <a:schemeClr val="accent1">
              <a:alpha val="2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>
                <a:solidFill>
                  <a:srgbClr val="FF0000"/>
                </a:solidFill>
              </a:rPr>
              <a:t>Slezsko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ovéPole 2"/>
          <p:cNvSpPr txBox="1">
            <a:spLocks noChangeArrowheads="1"/>
          </p:cNvSpPr>
          <p:nvPr/>
        </p:nvSpPr>
        <p:spPr bwMode="auto">
          <a:xfrm>
            <a:off x="357188" y="500063"/>
            <a:ext cx="5759450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b="1" i="1">
                <a:latin typeface="Calibri" pitchFamily="34" charset="0"/>
              </a:rPr>
              <a:t>19. století – 2 země(Čechy, Morava) rozdělené do 9 krajů</a:t>
            </a:r>
          </a:p>
          <a:p>
            <a:pPr>
              <a:buFont typeface="Wingdings" pitchFamily="2" charset="2"/>
              <a:buChar char="Ø"/>
            </a:pPr>
            <a:endParaRPr lang="cs-CZ" b="1" i="1"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b="1" i="1">
                <a:latin typeface="Calibri" pitchFamily="34" charset="0"/>
              </a:rPr>
              <a:t>2. polovina 19. století – 3 země</a:t>
            </a:r>
          </a:p>
          <a:p>
            <a:pPr>
              <a:buFont typeface="Arial" charset="0"/>
              <a:buChar char="•"/>
            </a:pPr>
            <a:r>
              <a:rPr lang="cs-CZ" b="1" i="1">
                <a:latin typeface="Calibri" pitchFamily="34" charset="0"/>
              </a:rPr>
              <a:t> zřízeny politické okresy</a:t>
            </a:r>
          </a:p>
          <a:p>
            <a:pPr>
              <a:buFont typeface="Arial" charset="0"/>
              <a:buChar char="•"/>
            </a:pPr>
            <a:r>
              <a:rPr lang="cs-CZ" b="1" i="1">
                <a:latin typeface="Calibri" pitchFamily="34" charset="0"/>
              </a:rPr>
              <a:t>10 statutárních měst</a:t>
            </a:r>
          </a:p>
        </p:txBody>
      </p:sp>
      <p:pic>
        <p:nvPicPr>
          <p:cNvPr id="4099" name="Picture 2" descr="File:Czech Republic map blank.pn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 t="26761" b="25352"/>
          <a:stretch>
            <a:fillRect/>
          </a:stretch>
        </p:blipFill>
        <p:spPr bwMode="auto">
          <a:xfrm>
            <a:off x="642938" y="2357438"/>
            <a:ext cx="7669212" cy="367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0" name="TextovéPole 4"/>
          <p:cNvSpPr txBox="1">
            <a:spLocks noChangeArrowheads="1"/>
          </p:cNvSpPr>
          <p:nvPr/>
        </p:nvSpPr>
        <p:spPr bwMode="auto">
          <a:xfrm>
            <a:off x="1571625" y="6286500"/>
            <a:ext cx="39639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Statutární města v 2. polovině 19. století</a:t>
            </a:r>
          </a:p>
        </p:txBody>
      </p:sp>
      <p:sp>
        <p:nvSpPr>
          <p:cNvPr id="6" name="Vývojový diagram: spojka 5"/>
          <p:cNvSpPr/>
          <p:nvPr/>
        </p:nvSpPr>
        <p:spPr>
          <a:xfrm>
            <a:off x="3786188" y="2928938"/>
            <a:ext cx="142875" cy="14287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Vývojový diagram: spojka 6"/>
          <p:cNvSpPr/>
          <p:nvPr/>
        </p:nvSpPr>
        <p:spPr>
          <a:xfrm>
            <a:off x="2857500" y="3857625"/>
            <a:ext cx="142875" cy="14287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" name="Vývojový diagram: spojka 7"/>
          <p:cNvSpPr/>
          <p:nvPr/>
        </p:nvSpPr>
        <p:spPr>
          <a:xfrm>
            <a:off x="7358063" y="4429125"/>
            <a:ext cx="142875" cy="14287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Vývojový diagram: spojka 8"/>
          <p:cNvSpPr/>
          <p:nvPr/>
        </p:nvSpPr>
        <p:spPr>
          <a:xfrm>
            <a:off x="6786563" y="3929063"/>
            <a:ext cx="142875" cy="14287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" name="Vývojový diagram: spojka 9"/>
          <p:cNvSpPr/>
          <p:nvPr/>
        </p:nvSpPr>
        <p:spPr>
          <a:xfrm>
            <a:off x="4929188" y="5500688"/>
            <a:ext cx="142875" cy="14287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1" name="Vývojový diagram: spojka 10"/>
          <p:cNvSpPr/>
          <p:nvPr/>
        </p:nvSpPr>
        <p:spPr>
          <a:xfrm>
            <a:off x="6429375" y="5143500"/>
            <a:ext cx="142875" cy="14287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" name="Vývojový diagram: spojka 11"/>
          <p:cNvSpPr/>
          <p:nvPr/>
        </p:nvSpPr>
        <p:spPr>
          <a:xfrm>
            <a:off x="6000750" y="4286250"/>
            <a:ext cx="142875" cy="14287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3" name="Vývojový diagram: spojka 12"/>
          <p:cNvSpPr/>
          <p:nvPr/>
        </p:nvSpPr>
        <p:spPr>
          <a:xfrm>
            <a:off x="6286500" y="4714875"/>
            <a:ext cx="142875" cy="14287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4" name="Vývojový diagram: spojka 13"/>
          <p:cNvSpPr/>
          <p:nvPr/>
        </p:nvSpPr>
        <p:spPr>
          <a:xfrm>
            <a:off x="5000625" y="4714875"/>
            <a:ext cx="142875" cy="14287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5" name="Vývojový diagram: spojka 14"/>
          <p:cNvSpPr/>
          <p:nvPr/>
        </p:nvSpPr>
        <p:spPr>
          <a:xfrm>
            <a:off x="5572125" y="5072063"/>
            <a:ext cx="142875" cy="14287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111" name="TextovéPole 15"/>
          <p:cNvSpPr txBox="1">
            <a:spLocks noChangeArrowheads="1"/>
          </p:cNvSpPr>
          <p:nvPr/>
        </p:nvSpPr>
        <p:spPr bwMode="auto">
          <a:xfrm>
            <a:off x="2643188" y="4000500"/>
            <a:ext cx="7223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Praha</a:t>
            </a:r>
          </a:p>
        </p:txBody>
      </p:sp>
      <p:sp>
        <p:nvSpPr>
          <p:cNvPr id="4112" name="TextovéPole 19"/>
          <p:cNvSpPr txBox="1">
            <a:spLocks noChangeArrowheads="1"/>
          </p:cNvSpPr>
          <p:nvPr/>
        </p:nvSpPr>
        <p:spPr bwMode="auto">
          <a:xfrm>
            <a:off x="4643438" y="5143500"/>
            <a:ext cx="8969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Znojmo</a:t>
            </a:r>
          </a:p>
        </p:txBody>
      </p:sp>
      <p:sp>
        <p:nvSpPr>
          <p:cNvPr id="4113" name="TextovéPole 20"/>
          <p:cNvSpPr txBox="1">
            <a:spLocks noChangeArrowheads="1"/>
          </p:cNvSpPr>
          <p:nvPr/>
        </p:nvSpPr>
        <p:spPr bwMode="auto">
          <a:xfrm>
            <a:off x="4714875" y="4286250"/>
            <a:ext cx="8048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Jihlava</a:t>
            </a:r>
          </a:p>
        </p:txBody>
      </p:sp>
      <p:sp>
        <p:nvSpPr>
          <p:cNvPr id="4114" name="TextovéPole 21"/>
          <p:cNvSpPr txBox="1">
            <a:spLocks noChangeArrowheads="1"/>
          </p:cNvSpPr>
          <p:nvPr/>
        </p:nvSpPr>
        <p:spPr bwMode="auto">
          <a:xfrm>
            <a:off x="6357938" y="4572000"/>
            <a:ext cx="10239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Kroměříž</a:t>
            </a:r>
          </a:p>
        </p:txBody>
      </p:sp>
      <p:sp>
        <p:nvSpPr>
          <p:cNvPr id="4115" name="TextovéPole 22"/>
          <p:cNvSpPr txBox="1">
            <a:spLocks noChangeArrowheads="1"/>
          </p:cNvSpPr>
          <p:nvPr/>
        </p:nvSpPr>
        <p:spPr bwMode="auto">
          <a:xfrm>
            <a:off x="6429375" y="4143375"/>
            <a:ext cx="7762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Opava</a:t>
            </a:r>
          </a:p>
        </p:txBody>
      </p:sp>
      <p:sp>
        <p:nvSpPr>
          <p:cNvPr id="4116" name="TextovéPole 23"/>
          <p:cNvSpPr txBox="1">
            <a:spLocks noChangeArrowheads="1"/>
          </p:cNvSpPr>
          <p:nvPr/>
        </p:nvSpPr>
        <p:spPr bwMode="auto">
          <a:xfrm>
            <a:off x="5643563" y="3857625"/>
            <a:ext cx="10382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Olomouc</a:t>
            </a:r>
          </a:p>
        </p:txBody>
      </p:sp>
      <p:sp>
        <p:nvSpPr>
          <p:cNvPr id="4117" name="TextovéPole 24"/>
          <p:cNvSpPr txBox="1">
            <a:spLocks noChangeArrowheads="1"/>
          </p:cNvSpPr>
          <p:nvPr/>
        </p:nvSpPr>
        <p:spPr bwMode="auto">
          <a:xfrm>
            <a:off x="6357938" y="5214938"/>
            <a:ext cx="17827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Uherské Hradiště</a:t>
            </a:r>
          </a:p>
        </p:txBody>
      </p:sp>
      <p:sp>
        <p:nvSpPr>
          <p:cNvPr id="4118" name="TextovéPole 25"/>
          <p:cNvSpPr txBox="1">
            <a:spLocks noChangeArrowheads="1"/>
          </p:cNvSpPr>
          <p:nvPr/>
        </p:nvSpPr>
        <p:spPr bwMode="auto">
          <a:xfrm>
            <a:off x="5500688" y="5143500"/>
            <a:ext cx="6334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Brno</a:t>
            </a:r>
          </a:p>
        </p:txBody>
      </p:sp>
      <p:sp>
        <p:nvSpPr>
          <p:cNvPr id="4119" name="TextovéPole 26"/>
          <p:cNvSpPr txBox="1">
            <a:spLocks noChangeArrowheads="1"/>
          </p:cNvSpPr>
          <p:nvPr/>
        </p:nvSpPr>
        <p:spPr bwMode="auto">
          <a:xfrm>
            <a:off x="7572375" y="4286250"/>
            <a:ext cx="8143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Frýdek</a:t>
            </a:r>
          </a:p>
        </p:txBody>
      </p:sp>
      <p:sp>
        <p:nvSpPr>
          <p:cNvPr id="4120" name="TextovéPole 27"/>
          <p:cNvSpPr txBox="1">
            <a:spLocks noChangeArrowheads="1"/>
          </p:cNvSpPr>
          <p:nvPr/>
        </p:nvSpPr>
        <p:spPr bwMode="auto">
          <a:xfrm>
            <a:off x="3571875" y="3071813"/>
            <a:ext cx="8636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Liberec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ovéPole 1"/>
          <p:cNvSpPr txBox="1">
            <a:spLocks noChangeArrowheads="1"/>
          </p:cNvSpPr>
          <p:nvPr/>
        </p:nvSpPr>
        <p:spPr bwMode="auto">
          <a:xfrm>
            <a:off x="357188" y="500063"/>
            <a:ext cx="49530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b="1" i="1">
                <a:latin typeface="Calibri" pitchFamily="34" charset="0"/>
              </a:rPr>
              <a:t>20. století – období častých změn</a:t>
            </a:r>
          </a:p>
          <a:p>
            <a:endParaRPr lang="cs-CZ" b="1" i="1"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b="1" i="1">
                <a:latin typeface="Calibri" pitchFamily="34" charset="0"/>
              </a:rPr>
              <a:t>60. léta – 7 krajů na území ČR a v nich 75 okresů</a:t>
            </a:r>
          </a:p>
        </p:txBody>
      </p:sp>
      <p:pic>
        <p:nvPicPr>
          <p:cNvPr id="512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" y="1571625"/>
            <a:ext cx="5715000" cy="3386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4" name="TextovéPole 3"/>
          <p:cNvSpPr txBox="1">
            <a:spLocks noChangeArrowheads="1"/>
          </p:cNvSpPr>
          <p:nvPr/>
        </p:nvSpPr>
        <p:spPr bwMode="auto">
          <a:xfrm>
            <a:off x="928688" y="5000625"/>
            <a:ext cx="35083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 i="1">
                <a:latin typeface="Calibri" pitchFamily="34" charset="0"/>
              </a:rPr>
              <a:t>Kraje a okresy z roku 1960</a:t>
            </a:r>
          </a:p>
        </p:txBody>
      </p:sp>
      <p:cxnSp>
        <p:nvCxnSpPr>
          <p:cNvPr id="8" name="Přímá spojovací šipka 7"/>
          <p:cNvCxnSpPr/>
          <p:nvPr/>
        </p:nvCxnSpPr>
        <p:spPr>
          <a:xfrm rot="10800000" flipV="1">
            <a:off x="2643188" y="1785938"/>
            <a:ext cx="1285875" cy="285750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26" name="TextovéPole 8"/>
          <p:cNvSpPr txBox="1">
            <a:spLocks noChangeArrowheads="1"/>
          </p:cNvSpPr>
          <p:nvPr/>
        </p:nvSpPr>
        <p:spPr bwMode="auto">
          <a:xfrm>
            <a:off x="4000500" y="1643063"/>
            <a:ext cx="17287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Severočeský kraj</a:t>
            </a:r>
          </a:p>
        </p:txBody>
      </p:sp>
      <p:sp>
        <p:nvSpPr>
          <p:cNvPr id="5127" name="TextovéPole 9"/>
          <p:cNvSpPr txBox="1">
            <a:spLocks noChangeArrowheads="1"/>
          </p:cNvSpPr>
          <p:nvPr/>
        </p:nvSpPr>
        <p:spPr bwMode="auto">
          <a:xfrm>
            <a:off x="928688" y="5786438"/>
            <a:ext cx="50038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? Které 2 současné kraje zahrnoval Severočeský kraj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ovéPole 1"/>
          <p:cNvSpPr txBox="1">
            <a:spLocks noChangeArrowheads="1"/>
          </p:cNvSpPr>
          <p:nvPr/>
        </p:nvSpPr>
        <p:spPr bwMode="auto">
          <a:xfrm>
            <a:off x="500063" y="571500"/>
            <a:ext cx="6643687" cy="369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>
                <a:latin typeface="Calibri" pitchFamily="34" charset="0"/>
              </a:rPr>
              <a:t> 1993 – vznik ČR            příprava nové územní  reformy</a:t>
            </a:r>
          </a:p>
          <a:p>
            <a:pPr>
              <a:buFont typeface="Wingdings" pitchFamily="2" charset="2"/>
              <a:buChar char="Ø"/>
            </a:pPr>
            <a:endParaRPr lang="cs-CZ"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>
                <a:latin typeface="Calibri" pitchFamily="34" charset="0"/>
              </a:rPr>
              <a:t>klasifikace  používaná v EU</a:t>
            </a:r>
          </a:p>
          <a:p>
            <a:pPr>
              <a:buFont typeface="Wingdings" pitchFamily="2" charset="2"/>
              <a:buChar char="Ø"/>
            </a:pPr>
            <a:endParaRPr lang="cs-CZ"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>
                <a:latin typeface="Calibri" pitchFamily="34" charset="0"/>
              </a:rPr>
              <a:t>NUTS  (nomenclature des unites territoriales statistiques)</a:t>
            </a:r>
          </a:p>
          <a:p>
            <a:pPr>
              <a:buFont typeface="Wingdings" pitchFamily="2" charset="2"/>
              <a:buChar char="Ø"/>
            </a:pPr>
            <a:endParaRPr lang="cs-CZ"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>
                <a:latin typeface="Calibri" pitchFamily="34" charset="0"/>
              </a:rPr>
              <a:t>6 úrovní</a:t>
            </a:r>
          </a:p>
          <a:p>
            <a:pPr>
              <a:buFont typeface="Courier New" pitchFamily="49" charset="0"/>
              <a:buChar char="o"/>
            </a:pPr>
            <a:r>
              <a:rPr lang="cs-CZ">
                <a:latin typeface="Calibri" pitchFamily="34" charset="0"/>
              </a:rPr>
              <a:t> NUTS 0 – stát(ČR)</a:t>
            </a:r>
          </a:p>
          <a:p>
            <a:pPr>
              <a:buFont typeface="Courier New" pitchFamily="49" charset="0"/>
              <a:buChar char="o"/>
            </a:pPr>
            <a:r>
              <a:rPr lang="cs-CZ">
                <a:latin typeface="Calibri" pitchFamily="34" charset="0"/>
              </a:rPr>
              <a:t>NUTS 1-  území (ČR)</a:t>
            </a:r>
          </a:p>
          <a:p>
            <a:pPr>
              <a:buFont typeface="Courier New" pitchFamily="49" charset="0"/>
              <a:buChar char="o"/>
            </a:pPr>
            <a:r>
              <a:rPr lang="cs-CZ">
                <a:latin typeface="Calibri" pitchFamily="34" charset="0"/>
              </a:rPr>
              <a:t>NUTS 2 – oblast(Severozápad)</a:t>
            </a:r>
          </a:p>
          <a:p>
            <a:pPr>
              <a:buFont typeface="Courier New" pitchFamily="49" charset="0"/>
              <a:buChar char="o"/>
            </a:pPr>
            <a:r>
              <a:rPr lang="cs-CZ">
                <a:latin typeface="Calibri" pitchFamily="34" charset="0"/>
              </a:rPr>
              <a:t>NUTS 3 – kraj (Ústecký)</a:t>
            </a:r>
          </a:p>
          <a:p>
            <a:pPr>
              <a:buFont typeface="Courier New" pitchFamily="49" charset="0"/>
              <a:buChar char="o"/>
            </a:pPr>
            <a:r>
              <a:rPr lang="cs-CZ">
                <a:latin typeface="Calibri" pitchFamily="34" charset="0"/>
              </a:rPr>
              <a:t>NUTS 4 – okres (Chomutov)</a:t>
            </a:r>
          </a:p>
          <a:p>
            <a:pPr>
              <a:buFont typeface="Courier New" pitchFamily="49" charset="0"/>
              <a:buChar char="o"/>
            </a:pPr>
            <a:r>
              <a:rPr lang="cs-CZ">
                <a:latin typeface="Calibri" pitchFamily="34" charset="0"/>
              </a:rPr>
              <a:t>NUTS 5 - obec (Jirkov)</a:t>
            </a:r>
          </a:p>
        </p:txBody>
      </p:sp>
      <p:sp>
        <p:nvSpPr>
          <p:cNvPr id="3" name="Šipka doprava 2"/>
          <p:cNvSpPr/>
          <p:nvPr/>
        </p:nvSpPr>
        <p:spPr>
          <a:xfrm>
            <a:off x="2357438" y="714375"/>
            <a:ext cx="428625" cy="1428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5" y="714375"/>
            <a:ext cx="7620000" cy="432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TextovéPole 2"/>
          <p:cNvSpPr txBox="1">
            <a:spLocks noChangeArrowheads="1"/>
          </p:cNvSpPr>
          <p:nvPr/>
        </p:nvSpPr>
        <p:spPr bwMode="auto">
          <a:xfrm>
            <a:off x="785813" y="214313"/>
            <a:ext cx="41640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FF0000"/>
                </a:solidFill>
                <a:latin typeface="Calibri" pitchFamily="34" charset="0"/>
              </a:rPr>
              <a:t>Současné kraje České republiky</a:t>
            </a:r>
          </a:p>
        </p:txBody>
      </p:sp>
      <p:sp>
        <p:nvSpPr>
          <p:cNvPr id="7172" name="TextovéPole 3"/>
          <p:cNvSpPr txBox="1">
            <a:spLocks noChangeArrowheads="1"/>
          </p:cNvSpPr>
          <p:nvPr/>
        </p:nvSpPr>
        <p:spPr bwMode="auto">
          <a:xfrm>
            <a:off x="571500" y="5357813"/>
            <a:ext cx="54625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??Který kraj je plošně největší a který má nejvíc obyvatel</a:t>
            </a: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714375" y="6000750"/>
            <a:ext cx="50831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dirty="0">
                <a:solidFill>
                  <a:srgbClr val="FF0000"/>
                </a:solidFill>
                <a:latin typeface="Calibri" pitchFamily="34" charset="0"/>
              </a:rPr>
              <a:t>Největší Středočeský a nejlidnatější Moravskoslezský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ovéPole 1"/>
          <p:cNvSpPr txBox="1">
            <a:spLocks noChangeArrowheads="1"/>
          </p:cNvSpPr>
          <p:nvPr/>
        </p:nvSpPr>
        <p:spPr bwMode="auto">
          <a:xfrm>
            <a:off x="642938" y="642938"/>
            <a:ext cx="40005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>
                <a:latin typeface="Calibri" pitchFamily="34" charset="0"/>
              </a:rPr>
              <a:t> Kdo stojí v čele krajů?</a:t>
            </a:r>
          </a:p>
          <a:p>
            <a:endParaRPr lang="cs-CZ">
              <a:latin typeface="Calibri" pitchFamily="34" charset="0"/>
            </a:endParaRPr>
          </a:p>
          <a:p>
            <a:endParaRPr lang="cs-CZ">
              <a:latin typeface="Calibri" pitchFamily="34" charset="0"/>
            </a:endParaRPr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714375" y="1143000"/>
            <a:ext cx="9921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dirty="0">
                <a:solidFill>
                  <a:srgbClr val="FF0000"/>
                </a:solidFill>
                <a:latin typeface="Calibri" pitchFamily="34" charset="0"/>
              </a:rPr>
              <a:t>Hejtman</a:t>
            </a: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785813" y="2000250"/>
            <a:ext cx="48323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>
                <a:latin typeface="Calibri" pitchFamily="34" charset="0"/>
              </a:rPr>
              <a:t>Jak se jmenuje současný hejtman našeho kraje?</a:t>
            </a: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785813" y="2714625"/>
            <a:ext cx="26320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dirty="0">
                <a:solidFill>
                  <a:srgbClr val="FF0000"/>
                </a:solidFill>
                <a:latin typeface="Calibri" pitchFamily="34" charset="0"/>
              </a:rPr>
              <a:t>Oldřich Bubeníček (KSČM)</a:t>
            </a: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785813" y="3500438"/>
            <a:ext cx="53800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dirty="0">
                <a:latin typeface="Calibri" pitchFamily="34" charset="0"/>
              </a:rPr>
              <a:t>Výjimkou kraj hlavního města Prahy – v čele primátor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8" name="Skupina 1"/>
          <p:cNvGrpSpPr>
            <a:grpSpLocks/>
          </p:cNvGrpSpPr>
          <p:nvPr/>
        </p:nvGrpSpPr>
        <p:grpSpPr bwMode="auto">
          <a:xfrm>
            <a:off x="142875" y="857250"/>
            <a:ext cx="4608513" cy="2736850"/>
            <a:chOff x="827584" y="1772816"/>
            <a:chExt cx="7620000" cy="4381501"/>
          </a:xfrm>
        </p:grpSpPr>
        <p:pic>
          <p:nvPicPr>
            <p:cNvPr id="9254" name="Picture 2" descr="Soubor:Cznuts2.svg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827584" y="1772816"/>
              <a:ext cx="7620000" cy="43815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" name="Elipsa 3"/>
            <p:cNvSpPr/>
            <p:nvPr/>
          </p:nvSpPr>
          <p:spPr>
            <a:xfrm>
              <a:off x="3563888" y="2924944"/>
              <a:ext cx="864096" cy="432048"/>
            </a:xfrm>
            <a:prstGeom prst="ellipse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2000" dirty="0">
                  <a:latin typeface="Comic Sans MS" pitchFamily="66" charset="0"/>
                </a:rPr>
                <a:t>1</a:t>
              </a:r>
            </a:p>
          </p:txBody>
        </p:sp>
        <p:sp>
          <p:nvSpPr>
            <p:cNvPr id="5" name="Elipsa 4"/>
            <p:cNvSpPr/>
            <p:nvPr/>
          </p:nvSpPr>
          <p:spPr>
            <a:xfrm>
              <a:off x="2843808" y="3861048"/>
              <a:ext cx="864096" cy="432048"/>
            </a:xfrm>
            <a:prstGeom prst="ellipse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2000" dirty="0">
                  <a:latin typeface="Comic Sans MS" pitchFamily="66" charset="0"/>
                </a:rPr>
                <a:t>2</a:t>
              </a:r>
            </a:p>
          </p:txBody>
        </p:sp>
        <p:sp>
          <p:nvSpPr>
            <p:cNvPr id="6" name="Elipsa 5"/>
            <p:cNvSpPr/>
            <p:nvPr/>
          </p:nvSpPr>
          <p:spPr>
            <a:xfrm>
              <a:off x="2483768" y="4725144"/>
              <a:ext cx="864096" cy="432048"/>
            </a:xfrm>
            <a:prstGeom prst="ellipse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2000" dirty="0">
                  <a:latin typeface="Comic Sans MS" pitchFamily="66" charset="0"/>
                </a:rPr>
                <a:t>3</a:t>
              </a:r>
            </a:p>
          </p:txBody>
        </p:sp>
        <p:sp>
          <p:nvSpPr>
            <p:cNvPr id="7" name="Elipsa 6"/>
            <p:cNvSpPr/>
            <p:nvPr/>
          </p:nvSpPr>
          <p:spPr>
            <a:xfrm>
              <a:off x="1979712" y="2780928"/>
              <a:ext cx="864096" cy="432048"/>
            </a:xfrm>
            <a:prstGeom prst="ellipse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2000" dirty="0">
                  <a:latin typeface="Comic Sans MS" pitchFamily="66" charset="0"/>
                </a:rPr>
                <a:t>4</a:t>
              </a:r>
            </a:p>
          </p:txBody>
        </p:sp>
        <p:sp>
          <p:nvSpPr>
            <p:cNvPr id="8" name="Elipsa 7"/>
            <p:cNvSpPr/>
            <p:nvPr/>
          </p:nvSpPr>
          <p:spPr>
            <a:xfrm>
              <a:off x="4644008" y="3068960"/>
              <a:ext cx="864096" cy="432048"/>
            </a:xfrm>
            <a:prstGeom prst="ellipse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2000" dirty="0">
                  <a:latin typeface="Comic Sans MS" pitchFamily="66" charset="0"/>
                </a:rPr>
                <a:t>5</a:t>
              </a:r>
            </a:p>
          </p:txBody>
        </p:sp>
        <p:sp>
          <p:nvSpPr>
            <p:cNvPr id="9" name="Elipsa 8"/>
            <p:cNvSpPr/>
            <p:nvPr/>
          </p:nvSpPr>
          <p:spPr>
            <a:xfrm>
              <a:off x="5076056" y="4797152"/>
              <a:ext cx="864096" cy="432048"/>
            </a:xfrm>
            <a:prstGeom prst="ellipse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2000" dirty="0">
                  <a:latin typeface="Comic Sans MS" pitchFamily="66" charset="0"/>
                </a:rPr>
                <a:t>6</a:t>
              </a:r>
            </a:p>
          </p:txBody>
        </p:sp>
        <p:sp>
          <p:nvSpPr>
            <p:cNvPr id="10" name="Elipsa 9"/>
            <p:cNvSpPr/>
            <p:nvPr/>
          </p:nvSpPr>
          <p:spPr>
            <a:xfrm>
              <a:off x="6516216" y="4365104"/>
              <a:ext cx="864096" cy="432048"/>
            </a:xfrm>
            <a:prstGeom prst="ellipse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2000" dirty="0">
                  <a:latin typeface="Comic Sans MS" pitchFamily="66" charset="0"/>
                </a:rPr>
                <a:t>7</a:t>
              </a:r>
            </a:p>
          </p:txBody>
        </p:sp>
        <p:sp>
          <p:nvSpPr>
            <p:cNvPr id="11" name="Elipsa 10"/>
            <p:cNvSpPr/>
            <p:nvPr/>
          </p:nvSpPr>
          <p:spPr>
            <a:xfrm>
              <a:off x="7020272" y="3645024"/>
              <a:ext cx="864096" cy="432048"/>
            </a:xfrm>
            <a:prstGeom prst="ellipse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2000" dirty="0">
                  <a:latin typeface="Comic Sans MS" pitchFamily="66" charset="0"/>
                </a:rPr>
                <a:t>8</a:t>
              </a:r>
            </a:p>
          </p:txBody>
        </p:sp>
      </p:grpSp>
      <p:sp>
        <p:nvSpPr>
          <p:cNvPr id="12" name="Elipsa 11"/>
          <p:cNvSpPr/>
          <p:nvPr/>
        </p:nvSpPr>
        <p:spPr>
          <a:xfrm>
            <a:off x="395536" y="3501008"/>
            <a:ext cx="792088" cy="360040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>
                <a:latin typeface="Comic Sans MS" pitchFamily="66" charset="0"/>
              </a:rPr>
              <a:t>1</a:t>
            </a:r>
          </a:p>
        </p:txBody>
      </p:sp>
      <p:sp>
        <p:nvSpPr>
          <p:cNvPr id="13" name="TextovéPole 12"/>
          <p:cNvSpPr txBox="1">
            <a:spLocks noChangeArrowheads="1"/>
          </p:cNvSpPr>
          <p:nvPr/>
        </p:nvSpPr>
        <p:spPr bwMode="auto">
          <a:xfrm>
            <a:off x="1331913" y="3500438"/>
            <a:ext cx="7858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omic Sans MS" pitchFamily="66" charset="0"/>
              </a:rPr>
              <a:t>Praha</a:t>
            </a:r>
          </a:p>
        </p:txBody>
      </p:sp>
      <p:sp>
        <p:nvSpPr>
          <p:cNvPr id="14" name="Elipsa 13"/>
          <p:cNvSpPr/>
          <p:nvPr/>
        </p:nvSpPr>
        <p:spPr>
          <a:xfrm>
            <a:off x="395536" y="4077072"/>
            <a:ext cx="792088" cy="360040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>
                <a:latin typeface="Comic Sans MS" pitchFamily="66" charset="0"/>
              </a:rPr>
              <a:t>2</a:t>
            </a:r>
          </a:p>
        </p:txBody>
      </p:sp>
      <p:sp>
        <p:nvSpPr>
          <p:cNvPr id="15" name="TextovéPole 14"/>
          <p:cNvSpPr txBox="1">
            <a:spLocks noChangeArrowheads="1"/>
          </p:cNvSpPr>
          <p:nvPr/>
        </p:nvSpPr>
        <p:spPr bwMode="auto">
          <a:xfrm>
            <a:off x="1331913" y="4005263"/>
            <a:ext cx="1717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omic Sans MS" pitchFamily="66" charset="0"/>
              </a:rPr>
              <a:t>Střední Čechy</a:t>
            </a:r>
          </a:p>
        </p:txBody>
      </p:sp>
      <p:sp>
        <p:nvSpPr>
          <p:cNvPr id="16" name="Elipsa 15"/>
          <p:cNvSpPr/>
          <p:nvPr/>
        </p:nvSpPr>
        <p:spPr>
          <a:xfrm>
            <a:off x="395536" y="4653136"/>
            <a:ext cx="792088" cy="360040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>
                <a:latin typeface="Comic Sans MS" pitchFamily="66" charset="0"/>
              </a:rPr>
              <a:t>3</a:t>
            </a:r>
          </a:p>
        </p:txBody>
      </p:sp>
      <p:sp>
        <p:nvSpPr>
          <p:cNvPr id="17" name="TextovéPole 16"/>
          <p:cNvSpPr txBox="1">
            <a:spLocks noChangeArrowheads="1"/>
          </p:cNvSpPr>
          <p:nvPr/>
        </p:nvSpPr>
        <p:spPr bwMode="auto">
          <a:xfrm>
            <a:off x="1285875" y="4714875"/>
            <a:ext cx="127793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omic Sans MS" pitchFamily="66" charset="0"/>
              </a:rPr>
              <a:t>Jihozápad</a:t>
            </a:r>
          </a:p>
          <a:p>
            <a:endParaRPr lang="cs-CZ">
              <a:latin typeface="Comic Sans MS" pitchFamily="66" charset="0"/>
            </a:endParaRPr>
          </a:p>
        </p:txBody>
      </p:sp>
      <p:sp>
        <p:nvSpPr>
          <p:cNvPr id="18" name="Elipsa 17"/>
          <p:cNvSpPr/>
          <p:nvPr/>
        </p:nvSpPr>
        <p:spPr>
          <a:xfrm>
            <a:off x="395536" y="5301208"/>
            <a:ext cx="792088" cy="360040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>
                <a:latin typeface="Comic Sans MS" pitchFamily="66" charset="0"/>
              </a:rPr>
              <a:t>4</a:t>
            </a:r>
          </a:p>
        </p:txBody>
      </p:sp>
      <p:sp>
        <p:nvSpPr>
          <p:cNvPr id="19" name="TextovéPole 18"/>
          <p:cNvSpPr txBox="1">
            <a:spLocks noChangeArrowheads="1"/>
          </p:cNvSpPr>
          <p:nvPr/>
        </p:nvSpPr>
        <p:spPr bwMode="auto">
          <a:xfrm>
            <a:off x="1331913" y="5300663"/>
            <a:ext cx="15636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omic Sans MS" pitchFamily="66" charset="0"/>
              </a:rPr>
              <a:t>Severozápad</a:t>
            </a:r>
          </a:p>
        </p:txBody>
      </p:sp>
      <p:sp>
        <p:nvSpPr>
          <p:cNvPr id="20" name="Elipsa 19"/>
          <p:cNvSpPr/>
          <p:nvPr/>
        </p:nvSpPr>
        <p:spPr>
          <a:xfrm>
            <a:off x="395536" y="6165304"/>
            <a:ext cx="792088" cy="360040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>
                <a:latin typeface="Comic Sans MS" pitchFamily="66" charset="0"/>
              </a:rPr>
              <a:t>5</a:t>
            </a:r>
          </a:p>
        </p:txBody>
      </p:sp>
      <p:sp>
        <p:nvSpPr>
          <p:cNvPr id="21" name="TextovéPole 20"/>
          <p:cNvSpPr txBox="1">
            <a:spLocks noChangeArrowheads="1"/>
          </p:cNvSpPr>
          <p:nvPr/>
        </p:nvSpPr>
        <p:spPr bwMode="auto">
          <a:xfrm>
            <a:off x="1331913" y="6092825"/>
            <a:ext cx="16843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omic Sans MS" pitchFamily="66" charset="0"/>
              </a:rPr>
              <a:t>Severovýchod</a:t>
            </a:r>
          </a:p>
        </p:txBody>
      </p:sp>
      <p:sp>
        <p:nvSpPr>
          <p:cNvPr id="22" name="Elipsa 21"/>
          <p:cNvSpPr/>
          <p:nvPr/>
        </p:nvSpPr>
        <p:spPr>
          <a:xfrm>
            <a:off x="4932040" y="620688"/>
            <a:ext cx="792088" cy="360040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>
                <a:latin typeface="Comic Sans MS" pitchFamily="66" charset="0"/>
              </a:rPr>
              <a:t>6</a:t>
            </a:r>
          </a:p>
        </p:txBody>
      </p:sp>
      <p:sp>
        <p:nvSpPr>
          <p:cNvPr id="23" name="TextovéPole 22"/>
          <p:cNvSpPr txBox="1">
            <a:spLocks noChangeArrowheads="1"/>
          </p:cNvSpPr>
          <p:nvPr/>
        </p:nvSpPr>
        <p:spPr bwMode="auto">
          <a:xfrm>
            <a:off x="5867400" y="549275"/>
            <a:ext cx="14700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omic Sans MS" pitchFamily="66" charset="0"/>
              </a:rPr>
              <a:t>Jihovýchod </a:t>
            </a:r>
          </a:p>
        </p:txBody>
      </p:sp>
      <p:sp>
        <p:nvSpPr>
          <p:cNvPr id="24" name="Elipsa 23"/>
          <p:cNvSpPr/>
          <p:nvPr/>
        </p:nvSpPr>
        <p:spPr>
          <a:xfrm>
            <a:off x="5004048" y="1484784"/>
            <a:ext cx="792088" cy="360040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>
                <a:latin typeface="Comic Sans MS" pitchFamily="66" charset="0"/>
              </a:rPr>
              <a:t>7</a:t>
            </a:r>
          </a:p>
        </p:txBody>
      </p:sp>
      <p:sp>
        <p:nvSpPr>
          <p:cNvPr id="25" name="TextovéPole 24"/>
          <p:cNvSpPr txBox="1">
            <a:spLocks noChangeArrowheads="1"/>
          </p:cNvSpPr>
          <p:nvPr/>
        </p:nvSpPr>
        <p:spPr bwMode="auto">
          <a:xfrm>
            <a:off x="5940425" y="1412875"/>
            <a:ext cx="18653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omic Sans MS" pitchFamily="66" charset="0"/>
              </a:rPr>
              <a:t>Střední Morava</a:t>
            </a:r>
          </a:p>
        </p:txBody>
      </p:sp>
      <p:sp>
        <p:nvSpPr>
          <p:cNvPr id="26" name="Elipsa 25"/>
          <p:cNvSpPr/>
          <p:nvPr/>
        </p:nvSpPr>
        <p:spPr>
          <a:xfrm>
            <a:off x="5076056" y="2420888"/>
            <a:ext cx="792088" cy="360040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>
                <a:latin typeface="Comic Sans MS" pitchFamily="66" charset="0"/>
              </a:rPr>
              <a:t>8</a:t>
            </a:r>
          </a:p>
        </p:txBody>
      </p:sp>
      <p:sp>
        <p:nvSpPr>
          <p:cNvPr id="27" name="TextovéPole 26"/>
          <p:cNvSpPr txBox="1">
            <a:spLocks noChangeArrowheads="1"/>
          </p:cNvSpPr>
          <p:nvPr/>
        </p:nvSpPr>
        <p:spPr bwMode="auto">
          <a:xfrm>
            <a:off x="6011863" y="2349500"/>
            <a:ext cx="19954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omic Sans MS" pitchFamily="66" charset="0"/>
              </a:rPr>
              <a:t>Moravskoslezsko</a:t>
            </a:r>
          </a:p>
        </p:txBody>
      </p:sp>
      <p:sp>
        <p:nvSpPr>
          <p:cNvPr id="9251" name="TextovéPole 27"/>
          <p:cNvSpPr txBox="1">
            <a:spLocks noChangeArrowheads="1"/>
          </p:cNvSpPr>
          <p:nvPr/>
        </p:nvSpPr>
        <p:spPr bwMode="auto">
          <a:xfrm>
            <a:off x="0" y="142875"/>
            <a:ext cx="495141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 i="1">
                <a:solidFill>
                  <a:srgbClr val="FF0000"/>
                </a:solidFill>
                <a:latin typeface="Calibri" pitchFamily="34" charset="0"/>
              </a:rPr>
              <a:t>Regiony – NUTS 2</a:t>
            </a:r>
          </a:p>
          <a:p>
            <a:pPr>
              <a:buFont typeface="Wingdings" pitchFamily="2" charset="2"/>
              <a:buChar char="Ø"/>
            </a:pPr>
            <a:r>
              <a:rPr lang="cs-CZ" sz="2400" b="1" i="1">
                <a:latin typeface="Calibri" pitchFamily="34" charset="0"/>
              </a:rPr>
              <a:t>Oblast s více než miliónem obyvatel</a:t>
            </a:r>
          </a:p>
        </p:txBody>
      </p:sp>
      <p:sp>
        <p:nvSpPr>
          <p:cNvPr id="29" name="TextovéPole 28"/>
          <p:cNvSpPr txBox="1">
            <a:spLocks noChangeArrowheads="1"/>
          </p:cNvSpPr>
          <p:nvPr/>
        </p:nvSpPr>
        <p:spPr bwMode="auto">
          <a:xfrm>
            <a:off x="4286250" y="3714750"/>
            <a:ext cx="49037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Spojením kterých krajů vznikl region Severozápad?</a:t>
            </a:r>
          </a:p>
        </p:txBody>
      </p:sp>
      <p:sp>
        <p:nvSpPr>
          <p:cNvPr id="30" name="TextovéPole 29"/>
          <p:cNvSpPr txBox="1">
            <a:spLocks noChangeArrowheads="1"/>
          </p:cNvSpPr>
          <p:nvPr/>
        </p:nvSpPr>
        <p:spPr bwMode="auto">
          <a:xfrm>
            <a:off x="4572000" y="4286250"/>
            <a:ext cx="22590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  <a:latin typeface="Calibri" pitchFamily="34" charset="0"/>
              </a:rPr>
              <a:t>Ústecký a Karlovarský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7" grpId="0"/>
      <p:bldP spid="19" grpId="0"/>
      <p:bldP spid="21" grpId="0"/>
      <p:bldP spid="23" grpId="0"/>
      <p:bldP spid="25" grpId="0"/>
      <p:bldP spid="27" grpId="0"/>
      <p:bldP spid="29" grpId="0"/>
      <p:bldP spid="3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Obdélník 3"/>
          <p:cNvSpPr>
            <a:spLocks noChangeArrowheads="1"/>
          </p:cNvSpPr>
          <p:nvPr/>
        </p:nvSpPr>
        <p:spPr bwMode="auto">
          <a:xfrm>
            <a:off x="428625" y="285750"/>
            <a:ext cx="92154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>
                <a:latin typeface="Calibri" pitchFamily="34" charset="0"/>
              </a:rPr>
              <a:t>Slide 4,5 – mapa ČR. Wikimedia.  </a:t>
            </a:r>
            <a:r>
              <a:rPr lang="en-US" sz="1200">
                <a:latin typeface="Calibri" pitchFamily="34" charset="0"/>
              </a:rPr>
              <a:t>[</a:t>
            </a:r>
            <a:r>
              <a:rPr lang="cs-CZ" sz="1200">
                <a:latin typeface="Calibri" pitchFamily="34" charset="0"/>
              </a:rPr>
              <a:t>on line</a:t>
            </a:r>
            <a:r>
              <a:rPr lang="en-US" sz="1200">
                <a:latin typeface="Calibri" pitchFamily="34" charset="0"/>
              </a:rPr>
              <a:t>][</a:t>
            </a:r>
            <a:r>
              <a:rPr lang="cs-CZ" sz="1200">
                <a:latin typeface="Calibri" pitchFamily="34" charset="0"/>
              </a:rPr>
              <a:t>cit. 2.2.2013</a:t>
            </a:r>
            <a:r>
              <a:rPr lang="en-US" sz="1200">
                <a:latin typeface="Calibri" pitchFamily="34" charset="0"/>
              </a:rPr>
              <a:t>]</a:t>
            </a:r>
            <a:r>
              <a:rPr lang="cs-CZ" sz="1200">
                <a:latin typeface="Calibri" pitchFamily="34" charset="0"/>
              </a:rPr>
              <a:t> Dostupné z WWW: </a:t>
            </a:r>
            <a:r>
              <a:rPr lang="en-US" sz="1200">
                <a:latin typeface="Calibri" pitchFamily="34" charset="0"/>
              </a:rPr>
              <a:t>&lt;http://commons.wikimedia.org/wiki/File:Czech_Republic_map_blank.png&gt;</a:t>
            </a:r>
            <a:r>
              <a:rPr lang="cs-CZ" sz="1200">
                <a:latin typeface="Calibri" pitchFamily="34" charset="0"/>
              </a:rPr>
              <a:t> Licence: Public domain.</a:t>
            </a:r>
          </a:p>
        </p:txBody>
      </p:sp>
      <p:sp>
        <p:nvSpPr>
          <p:cNvPr id="10243" name="Obdélník 4"/>
          <p:cNvSpPr>
            <a:spLocks noChangeArrowheads="1"/>
          </p:cNvSpPr>
          <p:nvPr/>
        </p:nvSpPr>
        <p:spPr bwMode="auto">
          <a:xfrm>
            <a:off x="428625" y="1357313"/>
            <a:ext cx="82153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>
                <a:latin typeface="Calibri" pitchFamily="34" charset="0"/>
              </a:rPr>
              <a:t>Slide 8 – Kraje ČR. Wikimedia.  </a:t>
            </a:r>
            <a:r>
              <a:rPr lang="en-US" sz="1200">
                <a:latin typeface="Calibri" pitchFamily="34" charset="0"/>
              </a:rPr>
              <a:t>[</a:t>
            </a:r>
            <a:r>
              <a:rPr lang="cs-CZ" sz="1200">
                <a:latin typeface="Calibri" pitchFamily="34" charset="0"/>
              </a:rPr>
              <a:t>on line</a:t>
            </a:r>
            <a:r>
              <a:rPr lang="en-US" sz="1200">
                <a:latin typeface="Calibri" pitchFamily="34" charset="0"/>
              </a:rPr>
              <a:t>][</a:t>
            </a:r>
            <a:r>
              <a:rPr lang="cs-CZ" sz="1200">
                <a:latin typeface="Calibri" pitchFamily="34" charset="0"/>
              </a:rPr>
              <a:t>cit. 2.2.2013</a:t>
            </a:r>
            <a:r>
              <a:rPr lang="en-US" sz="1200">
                <a:latin typeface="Calibri" pitchFamily="34" charset="0"/>
              </a:rPr>
              <a:t>]</a:t>
            </a:r>
            <a:r>
              <a:rPr lang="cs-CZ" sz="1200">
                <a:latin typeface="Calibri" pitchFamily="34" charset="0"/>
              </a:rPr>
              <a:t> Dostupné z WWW: </a:t>
            </a:r>
            <a:r>
              <a:rPr lang="en-US" sz="1200">
                <a:latin typeface="Calibri" pitchFamily="34" charset="0"/>
              </a:rPr>
              <a:t>&lt;</a:t>
            </a:r>
            <a:r>
              <a:rPr lang="cs-CZ" sz="1200">
                <a:latin typeface="Calibri" pitchFamily="34" charset="0"/>
                <a:hlinkClick r:id="rId2"/>
              </a:rPr>
              <a:t> </a:t>
            </a:r>
            <a:r>
              <a:rPr lang="cs-CZ" sz="1200">
                <a:latin typeface="Calibri" pitchFamily="34" charset="0"/>
              </a:rPr>
              <a:t>http://cs.wikipedia.org/wiki/Soubor:Czech_Rep._-_Bohemia,_Moravia_and_Silesia_III.png </a:t>
            </a:r>
            <a:r>
              <a:rPr lang="en-US" sz="1200">
                <a:latin typeface="Calibri" pitchFamily="34" charset="0"/>
              </a:rPr>
              <a:t>&gt;</a:t>
            </a:r>
            <a:r>
              <a:rPr lang="cs-CZ" sz="1200">
                <a:latin typeface="Calibri" pitchFamily="34" charset="0"/>
              </a:rPr>
              <a:t> Licence:Creative commons.autor: Lukáš Mižoch</a:t>
            </a:r>
          </a:p>
        </p:txBody>
      </p:sp>
      <p:sp>
        <p:nvSpPr>
          <p:cNvPr id="10244" name="Obdélník 3"/>
          <p:cNvSpPr>
            <a:spLocks noChangeArrowheads="1"/>
          </p:cNvSpPr>
          <p:nvPr/>
        </p:nvSpPr>
        <p:spPr bwMode="auto">
          <a:xfrm>
            <a:off x="428625" y="714375"/>
            <a:ext cx="92154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>
                <a:latin typeface="Calibri" pitchFamily="34" charset="0"/>
              </a:rPr>
              <a:t>Slide 6 – Okresy ČR. Wikimedia.  </a:t>
            </a:r>
            <a:r>
              <a:rPr lang="en-US" sz="1200">
                <a:latin typeface="Calibri" pitchFamily="34" charset="0"/>
              </a:rPr>
              <a:t>[</a:t>
            </a:r>
            <a:r>
              <a:rPr lang="cs-CZ" sz="1200">
                <a:latin typeface="Calibri" pitchFamily="34" charset="0"/>
              </a:rPr>
              <a:t>on line</a:t>
            </a:r>
            <a:r>
              <a:rPr lang="en-US" sz="1200">
                <a:latin typeface="Calibri" pitchFamily="34" charset="0"/>
              </a:rPr>
              <a:t>][</a:t>
            </a:r>
            <a:r>
              <a:rPr lang="cs-CZ" sz="1200">
                <a:latin typeface="Calibri" pitchFamily="34" charset="0"/>
              </a:rPr>
              <a:t>cit. 2.2.2013</a:t>
            </a:r>
            <a:r>
              <a:rPr lang="en-US" sz="1200">
                <a:latin typeface="Calibri" pitchFamily="34" charset="0"/>
              </a:rPr>
              <a:t>]</a:t>
            </a:r>
            <a:r>
              <a:rPr lang="cs-CZ" sz="1200">
                <a:latin typeface="Calibri" pitchFamily="34" charset="0"/>
              </a:rPr>
              <a:t> Dostupné z WWW: </a:t>
            </a:r>
            <a:r>
              <a:rPr lang="en-US" sz="1200">
                <a:latin typeface="Calibri" pitchFamily="34" charset="0"/>
              </a:rPr>
              <a:t>&lt;</a:t>
            </a:r>
            <a:r>
              <a:rPr lang="cs-CZ" sz="1200">
                <a:latin typeface="Calibri" pitchFamily="34" charset="0"/>
              </a:rPr>
              <a:t> http://cs.wikipedia.org/wiki/Soubor:%C4%8Cesk%C3%A9_okresy_1960.png </a:t>
            </a:r>
            <a:r>
              <a:rPr lang="en-US" sz="1200">
                <a:latin typeface="Calibri" pitchFamily="34" charset="0"/>
              </a:rPr>
              <a:t>&gt;</a:t>
            </a:r>
            <a:r>
              <a:rPr lang="cs-CZ" sz="1200">
                <a:latin typeface="Calibri" pitchFamily="34" charset="0"/>
              </a:rPr>
              <a:t> Licence: Public domain.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503</Words>
  <Application>Microsoft Office PowerPoint</Application>
  <PresentationFormat>Předvádění na obrazovce (4:3)</PresentationFormat>
  <Paragraphs>116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</vt:vector>
  </TitlesOfParts>
  <Company>Domov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Honza</dc:creator>
  <cp:lastModifiedBy>Honza</cp:lastModifiedBy>
  <cp:revision>11</cp:revision>
  <dcterms:created xsi:type="dcterms:W3CDTF">2013-02-03T15:27:51Z</dcterms:created>
  <dcterms:modified xsi:type="dcterms:W3CDTF">2013-08-13T08:03:05Z</dcterms:modified>
</cp:coreProperties>
</file>