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78A7CB-F071-49F4-A90D-F11B800B27F2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AD4E4-F07F-4C22-90BC-F6679B8335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FF082-BBC8-45B3-B49F-686A61689F6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EBEAD-D220-4938-98CF-2797D56B70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502019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VY_32_INOVACE_02C_07_ Průmysl ČR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19.1.2013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882" y="0"/>
            <a:ext cx="8208912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</a:p>
          <a:p>
            <a:r>
              <a:rPr lang="cs-CZ" dirty="0"/>
              <a:t>            Mostecká 3000, </a:t>
            </a:r>
            <a:r>
              <a:rPr lang="cs-CZ" dirty="0" smtClean="0"/>
              <a:t>430 </a:t>
            </a:r>
            <a:r>
              <a:rPr lang="cs-CZ" dirty="0"/>
              <a:t>01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6. ročník 6. letého gymnázia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Česká republika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</a:t>
            </a:r>
            <a:r>
              <a:rPr lang="cs-CZ" dirty="0"/>
              <a:t>:  Zeměpis/Geografie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Socioekonomická geografie ČR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zeměpisu / 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atlas</a:t>
            </a:r>
            <a:endParaRPr lang="cs-CZ" dirty="0"/>
          </a:p>
          <a:p>
            <a:pPr lvl="0"/>
            <a:r>
              <a:rPr lang="cs-CZ" dirty="0" smtClean="0"/>
              <a:t>Inovace:Materiál je určen jako doplnění k přípravě pedagoga, přičemž má za cíl zvýšit atraktivitu a názornost v rámci vyučovací hodiny. V některých částech je formou animací zajištěno, aby studenti pouze  pasivně neposlouchali výklad, ale také museli hledat v atlase a společně s pedagogem tím vytvářeli svůj zápis do sešitu.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488" y="1428736"/>
            <a:ext cx="288758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Průmysl 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České 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republiky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785794"/>
            <a:ext cx="543610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</a:t>
            </a:r>
            <a:r>
              <a:rPr lang="cs-CZ" sz="2400" dirty="0" smtClean="0"/>
              <a:t>součást sekundárního sektoru</a:t>
            </a:r>
          </a:p>
          <a:p>
            <a:pPr>
              <a:buFont typeface="Wingdings" pitchFamily="2" charset="2"/>
              <a:buChar char="Ø"/>
            </a:pP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hlavní odvětví materiální výroby</a:t>
            </a:r>
          </a:p>
          <a:p>
            <a:pPr>
              <a:buFont typeface="Wingdings" pitchFamily="2" charset="2"/>
              <a:buChar char="Ø"/>
            </a:pP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 roce 1989 restrukturalizace průmyslu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4348" y="3500438"/>
            <a:ext cx="65345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??? Která odvětví po roce 1989 zaznamenala útlum</a:t>
            </a:r>
          </a:p>
          <a:p>
            <a:r>
              <a:rPr lang="cs-CZ" sz="2400" dirty="0" smtClean="0"/>
              <a:t> a které odvětví je nyní v ČR nejvýznamnější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4786322"/>
            <a:ext cx="67256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Útlum – těžební průmysl, hutnictví, textilní průmysl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Nyní nejvýznamnější – dopravní strojírenství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642918"/>
            <a:ext cx="494019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Základní dělení průmyslových odvětví:</a:t>
            </a:r>
          </a:p>
          <a:p>
            <a:endParaRPr lang="cs-CZ" sz="2400" dirty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Těžební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Energetický</a:t>
            </a:r>
          </a:p>
          <a:p>
            <a:pPr>
              <a:buFont typeface="Wingdings" pitchFamily="2" charset="2"/>
              <a:buChar char="q"/>
            </a:pPr>
            <a:endParaRPr lang="cs-CZ" sz="2400" dirty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Zpracovatelský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500042"/>
            <a:ext cx="2555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1) Těžební průmysl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357298"/>
            <a:ext cx="8957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???Které suroviny mají  v České republice největší význam a kde se těží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000240"/>
            <a:ext cx="58354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hnědé uhlí – Mostecká a Sokolovská pánev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rgbClr val="FF0000"/>
                </a:solidFill>
              </a:rPr>
              <a:t>černé uhlí – Ostravská pánev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Soubor:Nordböhmisches becken near Jeze&amp;rcaron;í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071810"/>
            <a:ext cx="4544627" cy="2533630"/>
          </a:xfrm>
          <a:prstGeom prst="rect">
            <a:avLst/>
          </a:prstGeom>
          <a:noFill/>
        </p:spPr>
      </p:pic>
      <p:pic>
        <p:nvPicPr>
          <p:cNvPr id="2052" name="Picture 4" descr="Soubor:Darkov celkovy pohl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214686"/>
            <a:ext cx="3571900" cy="237977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57158" y="5929330"/>
            <a:ext cx="3468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Povrchová těžba – Mostecká pánev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3504" y="5857892"/>
            <a:ext cx="3346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Hlubinná těžba – Ostravská pánev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857232"/>
            <a:ext cx="67692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 se jmenují společnosti zaměřující se na těžbu uhlí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079" y="1857364"/>
            <a:ext cx="91219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Černé uhlí – OKD a.s. – největší zaměstnavatel v Moravskoslezském kraji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Hnědé uhlí  - Severočeské doly a.s. – nejvyšší podíl na českém trhu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- </a:t>
            </a:r>
            <a:r>
              <a:rPr lang="cs-CZ" sz="2400" dirty="0" err="1" smtClean="0">
                <a:solidFill>
                  <a:srgbClr val="FF0000"/>
                </a:solidFill>
              </a:rPr>
              <a:t>Czech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coal</a:t>
            </a:r>
            <a:r>
              <a:rPr lang="cs-CZ" sz="2400" dirty="0" smtClean="0">
                <a:solidFill>
                  <a:srgbClr val="FF0000"/>
                </a:solidFill>
              </a:rPr>
              <a:t> a.s. –těžba na Mostecku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- Sokolovská uhelná a.s.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57158" y="214290"/>
            <a:ext cx="2349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2) Energetický průmysl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1000108"/>
            <a:ext cx="70809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???Jak se jmenuje nejvýznamnější energetická společnost v ČR a který typ</a:t>
            </a:r>
          </a:p>
          <a:p>
            <a:r>
              <a:rPr lang="cs-CZ" dirty="0" smtClean="0"/>
              <a:t>elektráren je v ČR nejčastější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2000240"/>
            <a:ext cx="19236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Společnost ČEZ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Tepelné elektrárny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l="45354" t="21746" r="9449" b="49949"/>
          <a:stretch>
            <a:fillRect/>
          </a:stretch>
        </p:blipFill>
        <p:spPr bwMode="auto">
          <a:xfrm>
            <a:off x="357157" y="2928934"/>
            <a:ext cx="4207007" cy="3663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44409" t="69136" r="9449"/>
          <a:stretch>
            <a:fillRect/>
          </a:stretch>
        </p:blipFill>
        <p:spPr bwMode="auto">
          <a:xfrm>
            <a:off x="4643438" y="2928934"/>
            <a:ext cx="4054939" cy="3762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71802" y="285728"/>
            <a:ext cx="29678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Druhy elektráren v ČR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9" y="1357298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Tepelné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Nejčastěji SZ Čechy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Vázány především na hnědé uhlí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868" y="1285860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b="1" dirty="0" smtClean="0">
                <a:solidFill>
                  <a:srgbClr val="0070C0"/>
                </a:solidFill>
              </a:rPr>
              <a:t>2</a:t>
            </a:r>
            <a:r>
              <a:rPr lang="cs-CZ" sz="2400" b="1" dirty="0" smtClean="0">
                <a:solidFill>
                  <a:srgbClr val="0070C0"/>
                </a:solidFill>
              </a:rPr>
              <a:t>) Tepelné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V ČR rostoucí podíl vyrobené energie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Dukovany, Temelín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357950" y="1285860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b="1" dirty="0" smtClean="0">
                <a:solidFill>
                  <a:srgbClr val="0070C0"/>
                </a:solidFill>
              </a:rPr>
              <a:t>3</a:t>
            </a:r>
            <a:r>
              <a:rPr lang="cs-CZ" sz="2400" b="1" dirty="0" smtClean="0">
                <a:solidFill>
                  <a:srgbClr val="0070C0"/>
                </a:solidFill>
              </a:rPr>
              <a:t>) Vodní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Hlavně Vltavská kaskáda</a:t>
            </a:r>
          </a:p>
        </p:txBody>
      </p:sp>
      <p:pic>
        <p:nvPicPr>
          <p:cNvPr id="2050" name="Picture 2" descr="Soubor:Elektrarna Prunerov II 200709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071810"/>
            <a:ext cx="3000396" cy="2040269"/>
          </a:xfrm>
          <a:prstGeom prst="rect">
            <a:avLst/>
          </a:prstGeom>
          <a:noFill/>
        </p:spPr>
      </p:pic>
      <p:pic>
        <p:nvPicPr>
          <p:cNvPr id="2052" name="Picture 4" descr="Soubor:JETE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071810"/>
            <a:ext cx="2762269" cy="2071702"/>
          </a:xfrm>
          <a:prstGeom prst="rect">
            <a:avLst/>
          </a:prstGeom>
          <a:noFill/>
        </p:spPr>
      </p:pic>
      <p:pic>
        <p:nvPicPr>
          <p:cNvPr id="2054" name="Picture 6" descr="Soubor:Lipno nad Vltavou, p&amp;rcaron;ehradní hráz, elektrárn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953" y="3143248"/>
            <a:ext cx="2895047" cy="192882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0" y="5429264"/>
            <a:ext cx="2992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Prunéřov</a:t>
            </a:r>
            <a:r>
              <a:rPr lang="cs-CZ" dirty="0" smtClean="0"/>
              <a:t> – tepelná elektrárna</a:t>
            </a:r>
          </a:p>
          <a:p>
            <a:r>
              <a:rPr lang="cs-CZ" dirty="0" smtClean="0"/>
              <a:t>s největším výkonem v ČR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14678" y="5500702"/>
            <a:ext cx="2759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Temelín– nejmladší jaderná</a:t>
            </a:r>
          </a:p>
          <a:p>
            <a:r>
              <a:rPr lang="cs-CZ" dirty="0" smtClean="0"/>
              <a:t>Elektrárna v ČR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51193" y="5500702"/>
            <a:ext cx="2341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Lipno– elektrárna při</a:t>
            </a:r>
          </a:p>
          <a:p>
            <a:r>
              <a:rPr lang="cs-CZ" dirty="0" smtClean="0"/>
              <a:t>největší vodní ploše ČR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2000232" y="1071546"/>
            <a:ext cx="48702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Přiřaď ke značce město,</a:t>
            </a:r>
          </a:p>
          <a:p>
            <a:r>
              <a:rPr lang="cs-CZ" sz="3200" dirty="0" smtClean="0">
                <a:latin typeface="Comic Sans MS" pitchFamily="66" charset="0"/>
              </a:rPr>
              <a:t>v kterém závod působí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1455738" y="2517775"/>
            <a:ext cx="30989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latin typeface="Comic Sans MS" pitchFamily="66" charset="0"/>
              </a:rPr>
              <a:t>1. </a:t>
            </a:r>
            <a:r>
              <a:rPr lang="cs-CZ" sz="2400" dirty="0" smtClean="0">
                <a:latin typeface="Comic Sans MS" pitchFamily="66" charset="0"/>
              </a:rPr>
              <a:t>Barum </a:t>
            </a:r>
            <a:r>
              <a:rPr lang="cs-CZ" sz="2400" dirty="0" err="1" smtClean="0">
                <a:latin typeface="Comic Sans MS" pitchFamily="66" charset="0"/>
              </a:rPr>
              <a:t>Continental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2. </a:t>
            </a:r>
            <a:r>
              <a:rPr lang="cs-CZ" sz="2400" dirty="0" err="1">
                <a:latin typeface="Comic Sans MS" pitchFamily="66" charset="0"/>
              </a:rPr>
              <a:t>Spolchemie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3. </a:t>
            </a:r>
            <a:r>
              <a:rPr lang="cs-CZ" sz="2400" dirty="0" err="1" smtClean="0">
                <a:latin typeface="Comic Sans MS" pitchFamily="66" charset="0"/>
              </a:rPr>
              <a:t>Danone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4. TPCA</a:t>
            </a:r>
          </a:p>
          <a:p>
            <a:r>
              <a:rPr lang="cs-CZ" sz="2400" dirty="0">
                <a:latin typeface="Comic Sans MS" pitchFamily="66" charset="0"/>
              </a:rPr>
              <a:t>5. </a:t>
            </a:r>
            <a:r>
              <a:rPr lang="cs-CZ" sz="2400" dirty="0" err="1">
                <a:latin typeface="Comic Sans MS" pitchFamily="66" charset="0"/>
              </a:rPr>
              <a:t>Hyundai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6. </a:t>
            </a:r>
            <a:r>
              <a:rPr lang="cs-CZ" sz="2400" dirty="0" err="1" smtClean="0">
                <a:latin typeface="Comic Sans MS" pitchFamily="66" charset="0"/>
              </a:rPr>
              <a:t>Arcelor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Mittal</a:t>
            </a:r>
            <a:r>
              <a:rPr lang="cs-CZ" sz="2400" dirty="0" smtClean="0">
                <a:latin typeface="Comic Sans MS" pitchFamily="66" charset="0"/>
              </a:rPr>
              <a:t> 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7. </a:t>
            </a:r>
            <a:r>
              <a:rPr lang="cs-CZ" sz="2400" dirty="0" smtClean="0">
                <a:latin typeface="Comic Sans MS" pitchFamily="66" charset="0"/>
              </a:rPr>
              <a:t>AGC </a:t>
            </a:r>
            <a:r>
              <a:rPr lang="cs-CZ" sz="2400" dirty="0" err="1" smtClean="0">
                <a:latin typeface="Comic Sans MS" pitchFamily="66" charset="0"/>
              </a:rPr>
              <a:t>Flat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Glass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8. Bohemia Sekt</a:t>
            </a:r>
          </a:p>
          <a:p>
            <a:r>
              <a:rPr lang="cs-CZ" sz="2400" dirty="0">
                <a:latin typeface="Comic Sans MS" pitchFamily="66" charset="0"/>
              </a:rPr>
              <a:t>9. </a:t>
            </a:r>
            <a:r>
              <a:rPr lang="cs-CZ" sz="2400" dirty="0" err="1">
                <a:latin typeface="Comic Sans MS" pitchFamily="66" charset="0"/>
              </a:rPr>
              <a:t>Jemča</a:t>
            </a:r>
            <a:endParaRPr lang="cs-CZ" sz="2400" dirty="0">
              <a:latin typeface="Comic Sans MS" pitchFamily="66" charset="0"/>
            </a:endParaRPr>
          </a:p>
          <a:p>
            <a:r>
              <a:rPr lang="cs-CZ" sz="2400" dirty="0">
                <a:latin typeface="Comic Sans MS" pitchFamily="66" charset="0"/>
              </a:rPr>
              <a:t>10. Tatra</a:t>
            </a: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5076825" y="2565400"/>
            <a:ext cx="2701925" cy="3743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mic Sans MS" pitchFamily="66" charset="0"/>
              </a:rPr>
              <a:t>A. Kolín</a:t>
            </a:r>
          </a:p>
          <a:p>
            <a:r>
              <a:rPr lang="cs-CZ" sz="2400">
                <a:latin typeface="Comic Sans MS" pitchFamily="66" charset="0"/>
              </a:rPr>
              <a:t>B. Praha</a:t>
            </a:r>
          </a:p>
          <a:p>
            <a:r>
              <a:rPr lang="cs-CZ" sz="2400">
                <a:latin typeface="Comic Sans MS" pitchFamily="66" charset="0"/>
              </a:rPr>
              <a:t>C. Kopřivnice</a:t>
            </a:r>
          </a:p>
          <a:p>
            <a:r>
              <a:rPr lang="cs-CZ" sz="2400">
                <a:latin typeface="Comic Sans MS" pitchFamily="66" charset="0"/>
              </a:rPr>
              <a:t>D. Jemnice</a:t>
            </a:r>
          </a:p>
          <a:p>
            <a:r>
              <a:rPr lang="cs-CZ" sz="2400">
                <a:latin typeface="Comic Sans MS" pitchFamily="66" charset="0"/>
              </a:rPr>
              <a:t>E. Ostrava</a:t>
            </a:r>
          </a:p>
          <a:p>
            <a:r>
              <a:rPr lang="cs-CZ" sz="2400">
                <a:latin typeface="Comic Sans MS" pitchFamily="66" charset="0"/>
              </a:rPr>
              <a:t>F. Nošovice</a:t>
            </a:r>
          </a:p>
          <a:p>
            <a:r>
              <a:rPr lang="cs-CZ" sz="2400">
                <a:latin typeface="Comic Sans MS" pitchFamily="66" charset="0"/>
              </a:rPr>
              <a:t>G. Starý Plzenec</a:t>
            </a:r>
          </a:p>
          <a:p>
            <a:r>
              <a:rPr lang="cs-CZ" sz="2400">
                <a:latin typeface="Comic Sans MS" pitchFamily="66" charset="0"/>
              </a:rPr>
              <a:t>H. Kunovice</a:t>
            </a:r>
          </a:p>
          <a:p>
            <a:r>
              <a:rPr lang="cs-CZ" sz="2400">
                <a:latin typeface="Comic Sans MS" pitchFamily="66" charset="0"/>
              </a:rPr>
              <a:t>I. Ústí nad Labem</a:t>
            </a:r>
          </a:p>
          <a:p>
            <a:r>
              <a:rPr lang="cs-CZ" sz="2400">
                <a:latin typeface="Comic Sans MS" pitchFamily="66" charset="0"/>
              </a:rPr>
              <a:t>J. Litvínov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076825" y="2565400"/>
            <a:ext cx="2852063" cy="378565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J. </a:t>
            </a:r>
            <a:r>
              <a:rPr lang="cs-CZ" sz="2400" dirty="0" smtClean="0">
                <a:solidFill>
                  <a:srgbClr val="009999"/>
                </a:solidFill>
                <a:latin typeface="Comic Sans MS" pitchFamily="66" charset="0"/>
              </a:rPr>
              <a:t>Otrokovice</a:t>
            </a:r>
            <a:endParaRPr lang="cs-CZ" sz="2400" dirty="0">
              <a:solidFill>
                <a:srgbClr val="009999"/>
              </a:solidFill>
              <a:latin typeface="Comic Sans MS" pitchFamily="66" charset="0"/>
            </a:endParaRPr>
          </a:p>
          <a:p>
            <a:pPr marL="457200" indent="-457200">
              <a:buFontTx/>
              <a:buAutoNum type="romanUcPeriod"/>
            </a:pPr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Ústí nad Labem</a:t>
            </a: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B. </a:t>
            </a:r>
            <a:r>
              <a:rPr lang="cs-CZ" sz="2400" dirty="0" smtClean="0">
                <a:solidFill>
                  <a:srgbClr val="009999"/>
                </a:solidFill>
                <a:latin typeface="Comic Sans MS" pitchFamily="66" charset="0"/>
              </a:rPr>
              <a:t>Benešov</a:t>
            </a:r>
            <a:endParaRPr lang="cs-CZ" sz="2400" dirty="0">
              <a:solidFill>
                <a:srgbClr val="009999"/>
              </a:solidFill>
              <a:latin typeface="Comic Sans MS" pitchFamily="66" charset="0"/>
            </a:endParaRPr>
          </a:p>
          <a:p>
            <a:pPr marL="457200" indent="-457200">
              <a:buFontTx/>
              <a:buAutoNum type="alphaUcPeriod"/>
            </a:pPr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Kolín</a:t>
            </a: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F. </a:t>
            </a:r>
            <a:r>
              <a:rPr lang="cs-CZ" sz="2400" dirty="0" err="1">
                <a:solidFill>
                  <a:srgbClr val="009999"/>
                </a:solidFill>
                <a:latin typeface="Comic Sans MS" pitchFamily="66" charset="0"/>
              </a:rPr>
              <a:t>Nošovice</a:t>
            </a:r>
            <a:endParaRPr lang="cs-CZ" sz="2400" dirty="0">
              <a:solidFill>
                <a:srgbClr val="009999"/>
              </a:solidFill>
              <a:latin typeface="Comic Sans MS" pitchFamily="66" charset="0"/>
            </a:endParaRP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E. Ostrava</a:t>
            </a: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H. </a:t>
            </a:r>
            <a:r>
              <a:rPr lang="cs-CZ" sz="2400" dirty="0" smtClean="0">
                <a:solidFill>
                  <a:srgbClr val="009999"/>
                </a:solidFill>
                <a:latin typeface="Comic Sans MS" pitchFamily="66" charset="0"/>
              </a:rPr>
              <a:t>Teplice</a:t>
            </a:r>
            <a:endParaRPr lang="cs-CZ" sz="2400" dirty="0">
              <a:solidFill>
                <a:srgbClr val="009999"/>
              </a:solidFill>
              <a:latin typeface="Comic Sans MS" pitchFamily="66" charset="0"/>
            </a:endParaRP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G. Starý </a:t>
            </a:r>
            <a:r>
              <a:rPr lang="cs-CZ" sz="2400" dirty="0" err="1">
                <a:solidFill>
                  <a:srgbClr val="009999"/>
                </a:solidFill>
                <a:latin typeface="Comic Sans MS" pitchFamily="66" charset="0"/>
              </a:rPr>
              <a:t>Plzenec</a:t>
            </a:r>
            <a:endParaRPr lang="cs-CZ" sz="2400" dirty="0">
              <a:solidFill>
                <a:srgbClr val="009999"/>
              </a:solidFill>
              <a:latin typeface="Comic Sans MS" pitchFamily="66" charset="0"/>
            </a:endParaRP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D. Jemnice</a:t>
            </a:r>
          </a:p>
          <a:p>
            <a:pPr marL="457200" indent="-457200"/>
            <a:r>
              <a:rPr lang="cs-CZ" sz="2400" dirty="0">
                <a:solidFill>
                  <a:srgbClr val="009999"/>
                </a:solidFill>
                <a:latin typeface="Comic Sans MS" pitchFamily="66" charset="0"/>
              </a:rPr>
              <a:t>C. Kopřivnice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8596" y="500042"/>
            <a:ext cx="2666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3) Zpracovatelský průmysl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42852"/>
            <a:ext cx="74401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400" b="1" dirty="0" smtClean="0"/>
              <a:t>Hutnictví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Vázáno na černé uhlí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Po roce 1989 útlum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V současnosti hutnictví železa především na Ostravsku</a:t>
            </a:r>
            <a:endParaRPr lang="cs-CZ" sz="2400" b="1" dirty="0"/>
          </a:p>
        </p:txBody>
      </p:sp>
      <p:pic>
        <p:nvPicPr>
          <p:cNvPr id="21506" name="Picture 2" descr="Soubor:Nova hut ocelarna energet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85926"/>
            <a:ext cx="6215106" cy="443603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357290" y="6286520"/>
            <a:ext cx="4449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Arcelor</a:t>
            </a:r>
            <a:r>
              <a:rPr lang="cs-CZ" dirty="0" smtClean="0"/>
              <a:t> </a:t>
            </a:r>
            <a:r>
              <a:rPr lang="cs-CZ" dirty="0" err="1" smtClean="0"/>
              <a:t>Mittal</a:t>
            </a:r>
            <a:r>
              <a:rPr lang="cs-CZ" dirty="0" smtClean="0"/>
              <a:t> – významné ocelárny v Ostravě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42910" y="142852"/>
            <a:ext cx="79535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2400" b="1" dirty="0" smtClean="0"/>
              <a:t>b)Strojírenství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Nejdůležitější odvětví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Velká část na export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Zejména výroba dopravních prostředků a autopříslušenství</a:t>
            </a:r>
            <a:endParaRPr lang="cs-CZ" sz="2400" b="1" dirty="0"/>
          </a:p>
        </p:txBody>
      </p:sp>
      <p:pic>
        <p:nvPicPr>
          <p:cNvPr id="23554" name="Picture 2" descr="Soubor:Skoda Superb II front 20100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857364"/>
            <a:ext cx="6357982" cy="4077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42852"/>
            <a:ext cx="61734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2400" b="1" dirty="0" smtClean="0"/>
              <a:t>c) Chemický průmysl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Základní chemie podél velkých řek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Petrochemie – Kralupy nad Vltavou, Litvínov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/>
              <a:t>Výroba pneumatik – Barum </a:t>
            </a:r>
            <a:r>
              <a:rPr lang="cs-CZ" sz="2400" b="1" dirty="0" err="1" smtClean="0"/>
              <a:t>Continental</a:t>
            </a:r>
            <a:endParaRPr lang="cs-CZ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>
            <a:spLocks noChangeArrowheads="1"/>
          </p:cNvSpPr>
          <p:nvPr/>
        </p:nvSpPr>
        <p:spPr bwMode="auto">
          <a:xfrm>
            <a:off x="0" y="142852"/>
            <a:ext cx="885825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  <a:cs typeface="Arial" charset="0"/>
              </a:rPr>
              <a:t>Slide 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6-povrchová těžba. </a:t>
            </a:r>
            <a:r>
              <a:rPr lang="cs-CZ" sz="1200" dirty="0">
                <a:latin typeface="Calibri" pitchFamily="34" charset="0"/>
                <a:cs typeface="Arial" charset="0"/>
              </a:rPr>
              <a:t>Portál </a:t>
            </a:r>
            <a:r>
              <a:rPr lang="cs-CZ" sz="1200" dirty="0" err="1">
                <a:latin typeface="Calibri" pitchFamily="34" charset="0"/>
                <a:cs typeface="Arial" charset="0"/>
              </a:rPr>
              <a:t>Wikipedia</a:t>
            </a:r>
            <a:r>
              <a:rPr lang="en-US" sz="1200" dirty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3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</a:t>
            </a:r>
            <a:r>
              <a:rPr lang="cs-CZ" sz="1200" dirty="0">
                <a:latin typeface="Calibri" pitchFamily="34" charset="0"/>
                <a:cs typeface="Arial" charset="0"/>
              </a:rPr>
              <a:t>Dostupné z </a:t>
            </a:r>
            <a:r>
              <a:rPr lang="en-US" sz="1200" dirty="0">
                <a:latin typeface="Calibri" pitchFamily="34" charset="0"/>
                <a:cs typeface="Arial" charset="0"/>
              </a:rPr>
              <a:t> W</a:t>
            </a:r>
            <a:r>
              <a:rPr lang="cs-CZ" sz="1200" dirty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 http://cs.wikipedia.org/wiki/Soubor:Nordb%C3%B6hmisches_becken_near_Jeze%C5%99%C3%AD.jpg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</a:t>
            </a:r>
            <a:r>
              <a:rPr lang="en-US" sz="1200" dirty="0">
                <a:latin typeface="Calibri" pitchFamily="34" charset="0"/>
                <a:cs typeface="Arial" charset="0"/>
              </a:rPr>
              <a:t>&gt;</a:t>
            </a:r>
            <a:r>
              <a:rPr lang="cs-CZ" sz="1200" dirty="0">
                <a:latin typeface="Calibri" pitchFamily="34" charset="0"/>
              </a:rPr>
              <a:t>Licence: GNU free </a:t>
            </a:r>
            <a:r>
              <a:rPr lang="cs-CZ" sz="1200" dirty="0" err="1">
                <a:latin typeface="Calibri" pitchFamily="34" charset="0"/>
              </a:rPr>
              <a:t>documentation</a:t>
            </a:r>
            <a:endParaRPr lang="cs-CZ" sz="1200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6-hlubinná těžba.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3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 http://cs.wikipedia.org/wiki/Soubor:Darkov_celkovy_pohled.jpg&gt;</a:t>
            </a:r>
            <a:r>
              <a:rPr lang="cs-CZ" sz="1200" dirty="0" smtClean="0">
                <a:latin typeface="Calibri" pitchFamily="34" charset="0"/>
              </a:rPr>
              <a:t>Licence: GNU free </a:t>
            </a:r>
            <a:r>
              <a:rPr lang="cs-CZ" sz="1200" dirty="0" err="1" smtClean="0">
                <a:latin typeface="Calibri" pitchFamily="34" charset="0"/>
              </a:rPr>
              <a:t>documentation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</a:rPr>
              <a:t>Slide 8-energetická bilance ČR. </a:t>
            </a:r>
            <a:r>
              <a:rPr lang="cs-CZ" sz="1200" dirty="0" err="1" smtClean="0">
                <a:latin typeface="Calibri" pitchFamily="34" charset="0"/>
              </a:rPr>
              <a:t>Klustová</a:t>
            </a:r>
            <a:r>
              <a:rPr lang="cs-CZ" sz="1200" dirty="0" smtClean="0">
                <a:latin typeface="Calibri" pitchFamily="34" charset="0"/>
              </a:rPr>
              <a:t> S. a kol.. Česká republika – sešitový atlas pro základní školy a víceletá gymnázia 1. </a:t>
            </a:r>
            <a:r>
              <a:rPr lang="cs-CZ" sz="1200" dirty="0" err="1" smtClean="0">
                <a:latin typeface="Calibri" pitchFamily="34" charset="0"/>
              </a:rPr>
              <a:t>vyd</a:t>
            </a:r>
            <a:r>
              <a:rPr lang="cs-CZ" sz="1200" dirty="0" smtClean="0">
                <a:latin typeface="Calibri" pitchFamily="34" charset="0"/>
              </a:rPr>
              <a:t>. Praha: Kartografie Praha a.s., 2006. ISBN 80-7011-870-9.  Kapitola Hospodářství s. 23</a:t>
            </a: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</a:rPr>
              <a:t>Slide 8-Výroba  energie ČR. </a:t>
            </a:r>
            <a:r>
              <a:rPr lang="cs-CZ" sz="1200" dirty="0" err="1" smtClean="0">
                <a:latin typeface="Calibri" pitchFamily="34" charset="0"/>
              </a:rPr>
              <a:t>Klustová</a:t>
            </a:r>
            <a:r>
              <a:rPr lang="cs-CZ" sz="1200" dirty="0" smtClean="0">
                <a:latin typeface="Calibri" pitchFamily="34" charset="0"/>
              </a:rPr>
              <a:t> S. a kol.. Česká republika – sešitový atlas pro základní školy a víceletá gymnázia 1. </a:t>
            </a:r>
            <a:r>
              <a:rPr lang="cs-CZ" sz="1200" dirty="0" err="1" smtClean="0">
                <a:latin typeface="Calibri" pitchFamily="34" charset="0"/>
              </a:rPr>
              <a:t>vyd</a:t>
            </a:r>
            <a:r>
              <a:rPr lang="cs-CZ" sz="1200" dirty="0" smtClean="0">
                <a:latin typeface="Calibri" pitchFamily="34" charset="0"/>
              </a:rPr>
              <a:t>. Praha: Kartografie Praha a.s., 2006. ISBN 80-7011-870-9.  Kapitola Hospodářství s. 23</a:t>
            </a: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9-Elektrárna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Prunéřov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.2012]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&lt;http://cs.wikipedia.org/wiki/Soubor:Elektrarna_Prunerov_II_20070926.jpg &gt;</a:t>
            </a:r>
            <a:r>
              <a:rPr lang="cs-CZ" sz="1200" dirty="0" smtClean="0">
                <a:latin typeface="Calibri" pitchFamily="34" charset="0"/>
              </a:rPr>
              <a:t>Licence: GNU free </a:t>
            </a:r>
            <a:r>
              <a:rPr lang="cs-CZ" sz="1200" dirty="0" err="1" smtClean="0">
                <a:latin typeface="Calibri" pitchFamily="34" charset="0"/>
              </a:rPr>
              <a:t>documentation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9-Elektrárna Temelín.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.2012]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http://cs.wikipedia.org/wiki/Soubor:JETE5.jpg&gt;</a:t>
            </a:r>
            <a:r>
              <a:rPr lang="cs-CZ" sz="1200" dirty="0" smtClean="0">
                <a:latin typeface="Calibri" pitchFamily="34" charset="0"/>
              </a:rPr>
              <a:t>Licence: volné dílo</a:t>
            </a: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9-Elektrárna Lipno.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.2012]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 http://cs.wikipedia.org/wiki/Soubor:Lipno_nad_Vltavou,_p%C5%99ehradn%C3%AD_hr%C3%A1z,_elektr%C3%A1rna.JPG &gt;</a:t>
            </a:r>
            <a:r>
              <a:rPr lang="cs-CZ" sz="1200" dirty="0" smtClean="0">
                <a:latin typeface="Calibri" pitchFamily="34" charset="0"/>
              </a:rPr>
              <a:t>Licence: GNU free </a:t>
            </a:r>
            <a:r>
              <a:rPr lang="cs-CZ" sz="1200" dirty="0" err="1" smtClean="0">
                <a:latin typeface="Calibri" pitchFamily="34" charset="0"/>
              </a:rPr>
              <a:t>documentation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11-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Arcelor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MIttal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.2012]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 http://cs.wikipedia.org/wiki/Soubor:Nova_hut_ocelarna_energetika.jpg&gt;</a:t>
            </a:r>
            <a:r>
              <a:rPr lang="cs-CZ" sz="1200" dirty="0" smtClean="0">
                <a:latin typeface="Calibri" pitchFamily="34" charset="0"/>
              </a:rPr>
              <a:t>Licence: </a:t>
            </a:r>
            <a:r>
              <a:rPr lang="cs-CZ" sz="1200" dirty="0" err="1" smtClean="0">
                <a:latin typeface="Calibri" pitchFamily="34" charset="0"/>
              </a:rPr>
              <a:t>Creative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 err="1" smtClean="0">
                <a:latin typeface="Calibri" pitchFamily="34" charset="0"/>
              </a:rPr>
              <a:t>commons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 smtClean="0">
                <a:latin typeface="Calibri" pitchFamily="34" charset="0"/>
                <a:cs typeface="Arial" charset="0"/>
              </a:rPr>
              <a:t>Slide 12-Škoda-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Superb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. Portál </a:t>
            </a:r>
            <a:r>
              <a:rPr lang="cs-CZ" sz="1200" dirty="0" err="1" smtClean="0">
                <a:latin typeface="Calibri" pitchFamily="34" charset="0"/>
                <a:cs typeface="Arial" charset="0"/>
              </a:rPr>
              <a:t>Wikipedia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[on line][cit.: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19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1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.2012]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 Dostupné z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 W</a:t>
            </a:r>
            <a:r>
              <a:rPr lang="cs-CZ" sz="1200" dirty="0" smtClean="0">
                <a:latin typeface="Calibri" pitchFamily="34" charset="0"/>
                <a:cs typeface="Arial" charset="0"/>
              </a:rPr>
              <a:t>WW: </a:t>
            </a:r>
            <a:r>
              <a:rPr lang="en-US" sz="1200" dirty="0" smtClean="0">
                <a:latin typeface="Calibri" pitchFamily="34" charset="0"/>
                <a:cs typeface="Arial" charset="0"/>
              </a:rPr>
              <a:t>&lt; http://cs.wikipedia.org/wiki/Soubor:Skoda_Superb_II_front_20100529.jpg&gt;</a:t>
            </a:r>
            <a:r>
              <a:rPr lang="cs-CZ" sz="1200" dirty="0" smtClean="0">
                <a:latin typeface="Calibri" pitchFamily="34" charset="0"/>
              </a:rPr>
              <a:t>Licence:</a:t>
            </a:r>
            <a:r>
              <a:rPr lang="en-US" sz="1200" dirty="0" smtClean="0">
                <a:latin typeface="Calibri" pitchFamily="34" charset="0"/>
              </a:rPr>
              <a:t>Public domain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1200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836</Words>
  <Application>Microsoft Office PowerPoint</Application>
  <PresentationFormat>Předvádění na obrazovce (4:3)</PresentationFormat>
  <Paragraphs>142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Honza</dc:creator>
  <cp:lastModifiedBy>Honza</cp:lastModifiedBy>
  <cp:revision>28</cp:revision>
  <dcterms:created xsi:type="dcterms:W3CDTF">2013-02-10T14:33:56Z</dcterms:created>
  <dcterms:modified xsi:type="dcterms:W3CDTF">2013-08-08T12:25:04Z</dcterms:modified>
</cp:coreProperties>
</file>