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4"/>
  </p:notesMasterIdLst>
  <p:sldIdLst>
    <p:sldId id="266" r:id="rId2"/>
    <p:sldId id="267" r:id="rId3"/>
    <p:sldId id="256" r:id="rId4"/>
    <p:sldId id="257" r:id="rId5"/>
    <p:sldId id="258" r:id="rId6"/>
    <p:sldId id="260" r:id="rId7"/>
    <p:sldId id="261" r:id="rId8"/>
    <p:sldId id="262" r:id="rId9"/>
    <p:sldId id="263" r:id="rId10"/>
    <p:sldId id="264" r:id="rId11"/>
    <p:sldId id="265" r:id="rId12"/>
    <p:sldId id="259" r:id="rId13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7" d="100"/>
          <a:sy n="77" d="100"/>
        </p:scale>
        <p:origin x="-306" y="1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66483F3-B393-48C8-83AB-AB30D4E89D1D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88C3FBE-6C7F-40AC-BD8B-E63C0325C3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0782210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7171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7172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>
                <a:solidFill>
                  <a:schemeClr val="tx1"/>
                </a:solidFill>
                <a:latin typeface="Palatino Linotype" pitchFamily="18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Palatino Linotype" pitchFamily="18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Palatino Linotype" pitchFamily="18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Palatino Linotype" pitchFamily="18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Palatino Linotype" pitchFamily="18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Palatino Linotype" pitchFamily="18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Palatino Linotype" pitchFamily="18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Palatino Linotype" pitchFamily="18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Palatino Linotype" pitchFamily="18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67AEB789-DA44-4241-AA93-374046248824}" type="slidenum">
              <a:rPr lang="cs-CZ">
                <a:latin typeface="Calibri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</a:t>
            </a:fld>
            <a:endParaRPr lang="cs-CZ">
              <a:latin typeface="Calibri" pitchFamily="34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597A7A6-3907-429D-8EA0-D72FA2EACD08}" type="datetimeFigureOut">
              <a:rPr lang="cs-CZ"/>
              <a:pPr>
                <a:defRPr/>
              </a:pPr>
              <a:t>27.8.2013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89EDCF2-BDE3-4585-A10F-013F4AA32EE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CFF525C-1D89-4389-AFA3-D781D1BAF421}" type="datetimeFigureOut">
              <a:rPr lang="cs-CZ"/>
              <a:pPr>
                <a:defRPr/>
              </a:pPr>
              <a:t>27.8.2013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3C8B093-03BB-4B8B-BE88-DCD3C11ADC2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A78B928-AC00-45ED-9F77-2C02B69A774A}" type="datetimeFigureOut">
              <a:rPr lang="cs-CZ"/>
              <a:pPr>
                <a:defRPr/>
              </a:pPr>
              <a:t>27.8.2013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4972040-DC13-4F35-AF0F-23E5A198F0D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0735073-8989-4300-BCAA-BE3CDBE3F014}" type="datetimeFigureOut">
              <a:rPr lang="cs-CZ"/>
              <a:pPr>
                <a:defRPr/>
              </a:pPr>
              <a:t>27.8.2013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42241A6-26CC-4D34-AFD7-9A4AD562D2E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ABD14DF-38F5-4D97-9B91-00D3C52677CE}" type="datetimeFigureOut">
              <a:rPr lang="cs-CZ"/>
              <a:pPr>
                <a:defRPr/>
              </a:pPr>
              <a:t>27.8.2013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187B0D6-A39F-473B-86A1-FF0B4957CE2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A515B3-5773-43AC-B2B0-D12F7CAF900C}" type="datetimeFigureOut">
              <a:rPr lang="cs-CZ"/>
              <a:pPr>
                <a:defRPr/>
              </a:pPr>
              <a:t>27.8.2013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171DAC2-57AC-4F02-9E99-D44EEE7C554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A91CDE0-E471-449C-820B-592B039EB60F}" type="datetimeFigureOut">
              <a:rPr lang="cs-CZ"/>
              <a:pPr>
                <a:defRPr/>
              </a:pPr>
              <a:t>27.8.2013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FBDBCCD-E04E-4312-88E3-B7782FFCE17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DFC35DE-AB3E-4455-A2A6-2F1441B01CFE}" type="datetimeFigureOut">
              <a:rPr lang="cs-CZ"/>
              <a:pPr>
                <a:defRPr/>
              </a:pPr>
              <a:t>27.8.2013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BE723C7-37E5-4DAF-9197-46067456BEB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1432660-391D-43AB-98A7-AE3DA2D6D000}" type="datetimeFigureOut">
              <a:rPr lang="cs-CZ"/>
              <a:pPr>
                <a:defRPr/>
              </a:pPr>
              <a:t>27.8.2013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399C152-E42C-4EEE-B08F-4DD2167B3FE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4A0F8F-54A9-4C13-95C3-AC2AB8595090}" type="datetimeFigureOut">
              <a:rPr lang="cs-CZ"/>
              <a:pPr>
                <a:defRPr/>
              </a:pPr>
              <a:t>27.8.2013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72428C1-679B-4A26-807E-3719318C3BA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657EE0A-A823-486F-B8EA-E8CD5F46453E}" type="datetimeFigureOut">
              <a:rPr lang="cs-CZ"/>
              <a:pPr>
                <a:defRPr/>
              </a:pPr>
              <a:t>27.8.2013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D89BD77-7BB8-4523-A330-1CC46748DFB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3F79C6BB-4CA0-4CFF-B02A-4CC596B05966}" type="datetimeFigureOut">
              <a:rPr lang="cs-CZ"/>
              <a:pPr>
                <a:defRPr/>
              </a:pPr>
              <a:t>27.8.2013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2A806700-4C4E-4F0A-9860-E7E00869750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25235822"/>
              </p:ext>
            </p:extLst>
          </p:nvPr>
        </p:nvGraphicFramePr>
        <p:xfrm>
          <a:off x="614363" y="2816225"/>
          <a:ext cx="8137525" cy="296697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41088"/>
                <a:gridCol w="6196437"/>
              </a:tblGrid>
              <a:tr h="863937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ŠKOLA:</a:t>
                      </a:r>
                      <a:endParaRPr lang="cs-CZ" sz="1800" dirty="0"/>
                    </a:p>
                  </a:txBody>
                  <a:tcPr marL="91447" marR="91447" marT="45712" marB="45712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Gymnázium, Chomutov, Mostecká 3000, příspěvková organizace</a:t>
                      </a:r>
                      <a:endParaRPr lang="cs-CZ" sz="1800" dirty="0"/>
                    </a:p>
                  </a:txBody>
                  <a:tcPr marL="91447" marR="91447" marT="45712" marB="45712" anchor="ctr"/>
                </a:tc>
              </a:tr>
              <a:tr h="365693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AUTOR: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12" marB="45712"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Jan Pravda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12" marB="45712" anchor="ctr"/>
                </a:tc>
              </a:tr>
              <a:tr h="365693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NÁZEV: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12" marB="45712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kern="120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VY_32_INOVACE_02C_10_ </a:t>
                      </a:r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Česká republika a integrace</a:t>
                      </a:r>
                    </a:p>
                    <a:p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12" marB="45712" anchor="ctr"/>
                </a:tc>
              </a:tr>
              <a:tr h="365693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TEMA: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12" marB="45712"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Česká republika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12" marB="45712" anchor="ctr"/>
                </a:tc>
              </a:tr>
              <a:tr h="365693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ČÍSLO PROJEKTU: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12" marB="45712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CZ.1.07/1.5.00/34.0816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12" marB="45712" anchor="ctr"/>
                </a:tc>
              </a:tr>
              <a:tr h="365693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DATUM TVORBY: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12" marB="45712"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2.2.2013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12" marB="45712" anchor="ctr"/>
                </a:tc>
              </a:tr>
            </a:tbl>
          </a:graphicData>
        </a:graphic>
      </p:graphicFrame>
      <p:pic>
        <p:nvPicPr>
          <p:cNvPr id="3097" name="Obrázek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613" y="908050"/>
            <a:ext cx="5407025" cy="10461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98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250" y="2927350"/>
            <a:ext cx="649288" cy="6461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6423622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70882" y="0"/>
            <a:ext cx="8208912" cy="683264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400" dirty="0"/>
              <a:t>Anotace:</a:t>
            </a:r>
          </a:p>
          <a:p>
            <a:pPr lvl="0"/>
            <a:r>
              <a:rPr lang="cs-CZ" dirty="0" smtClean="0"/>
              <a:t>Škola</a:t>
            </a:r>
            <a:r>
              <a:rPr lang="cs-CZ" dirty="0"/>
              <a:t>: Gymnázium Chomutov, </a:t>
            </a:r>
          </a:p>
          <a:p>
            <a:r>
              <a:rPr lang="cs-CZ" dirty="0"/>
              <a:t>            Mostecká 3000, </a:t>
            </a:r>
            <a:r>
              <a:rPr lang="cs-CZ" dirty="0" smtClean="0"/>
              <a:t>430 </a:t>
            </a:r>
            <a:r>
              <a:rPr lang="cs-CZ" dirty="0"/>
              <a:t>01</a:t>
            </a:r>
          </a:p>
          <a:p>
            <a:pPr lvl="0"/>
            <a:endParaRPr lang="cs-CZ" dirty="0" smtClean="0"/>
          </a:p>
          <a:p>
            <a:pPr lvl="0"/>
            <a:r>
              <a:rPr lang="cs-CZ" dirty="0" smtClean="0"/>
              <a:t>Třída</a:t>
            </a:r>
            <a:r>
              <a:rPr lang="cs-CZ" dirty="0"/>
              <a:t>:  </a:t>
            </a:r>
            <a:r>
              <a:rPr lang="cs-CZ" dirty="0" smtClean="0"/>
              <a:t>6. ročník 6. letého gymnázia </a:t>
            </a:r>
            <a:endParaRPr lang="cs-CZ" dirty="0"/>
          </a:p>
          <a:p>
            <a:pPr lvl="0"/>
            <a:endParaRPr lang="cs-CZ" dirty="0" smtClean="0"/>
          </a:p>
          <a:p>
            <a:pPr lvl="0"/>
            <a:r>
              <a:rPr lang="cs-CZ" dirty="0" smtClean="0"/>
              <a:t>Výstup</a:t>
            </a:r>
            <a:r>
              <a:rPr lang="cs-CZ" dirty="0"/>
              <a:t>:  </a:t>
            </a:r>
            <a:r>
              <a:rPr lang="cs-CZ" dirty="0" err="1" smtClean="0"/>
              <a:t>Powerpointová</a:t>
            </a:r>
            <a:r>
              <a:rPr lang="cs-CZ" dirty="0" smtClean="0"/>
              <a:t> prezentace</a:t>
            </a:r>
            <a:endParaRPr lang="cs-CZ" dirty="0"/>
          </a:p>
          <a:p>
            <a:pPr lvl="0"/>
            <a:endParaRPr lang="cs-CZ" dirty="0" smtClean="0"/>
          </a:p>
          <a:p>
            <a:pPr lvl="0"/>
            <a:r>
              <a:rPr lang="cs-CZ" dirty="0" smtClean="0"/>
              <a:t>Vzdělávací </a:t>
            </a:r>
            <a:r>
              <a:rPr lang="cs-CZ" dirty="0"/>
              <a:t>oblast:  </a:t>
            </a:r>
            <a:r>
              <a:rPr lang="cs-CZ" dirty="0" smtClean="0"/>
              <a:t>Česká republika</a:t>
            </a:r>
            <a:endParaRPr lang="cs-CZ" dirty="0"/>
          </a:p>
          <a:p>
            <a:pPr lvl="0"/>
            <a:endParaRPr lang="cs-CZ" dirty="0" smtClean="0"/>
          </a:p>
          <a:p>
            <a:pPr lvl="0"/>
            <a:r>
              <a:rPr lang="cs-CZ" dirty="0" smtClean="0"/>
              <a:t>Obor</a:t>
            </a:r>
            <a:r>
              <a:rPr lang="cs-CZ" dirty="0"/>
              <a:t>:  Zeměpis/Geografie</a:t>
            </a:r>
          </a:p>
          <a:p>
            <a:pPr lvl="0"/>
            <a:endParaRPr lang="cs-CZ" dirty="0" smtClean="0"/>
          </a:p>
          <a:p>
            <a:pPr lvl="0"/>
            <a:r>
              <a:rPr lang="cs-CZ" dirty="0" smtClean="0"/>
              <a:t>Tematický </a:t>
            </a:r>
            <a:r>
              <a:rPr lang="cs-CZ" dirty="0"/>
              <a:t>okruh: </a:t>
            </a:r>
            <a:r>
              <a:rPr lang="cs-CZ" dirty="0" smtClean="0"/>
              <a:t> Socioekonomická geografie ČR</a:t>
            </a:r>
            <a:endParaRPr lang="cs-CZ" dirty="0"/>
          </a:p>
          <a:p>
            <a:pPr lvl="0"/>
            <a:endParaRPr lang="cs-CZ" dirty="0" smtClean="0"/>
          </a:p>
          <a:p>
            <a:pPr lvl="0"/>
            <a:r>
              <a:rPr lang="cs-CZ" dirty="0" smtClean="0"/>
              <a:t>Využití</a:t>
            </a:r>
            <a:r>
              <a:rPr lang="cs-CZ" dirty="0"/>
              <a:t>:  Výuka zeměpisu / geografie</a:t>
            </a:r>
          </a:p>
          <a:p>
            <a:pPr lvl="0"/>
            <a:endParaRPr lang="cs-CZ" dirty="0" smtClean="0"/>
          </a:p>
          <a:p>
            <a:pPr lvl="0"/>
            <a:r>
              <a:rPr lang="cs-CZ" dirty="0" smtClean="0"/>
              <a:t>Pomůcky</a:t>
            </a:r>
            <a:r>
              <a:rPr lang="cs-CZ" dirty="0"/>
              <a:t>:  </a:t>
            </a:r>
            <a:r>
              <a:rPr lang="cs-CZ" dirty="0" smtClean="0"/>
              <a:t> </a:t>
            </a:r>
            <a:r>
              <a:rPr lang="cs-CZ" dirty="0"/>
              <a:t>PC </a:t>
            </a:r>
            <a:r>
              <a:rPr lang="cs-CZ" dirty="0" smtClean="0"/>
              <a:t>učitele, tabule, atlas</a:t>
            </a:r>
            <a:endParaRPr lang="cs-CZ" dirty="0"/>
          </a:p>
          <a:p>
            <a:pPr lvl="0"/>
            <a:r>
              <a:rPr lang="cs-CZ" dirty="0" smtClean="0"/>
              <a:t>Inovace:Materiál je určen jako doplnění k přípravě pedagoga, přičemž má za cíl zvýšit atraktivitu a názornost v rámci vyučovací hodiny. V některých částech je formou animací zajištěno, aby studenti pouze  pasivně neposlouchali výklad, ale také museli hledat v atlase a společně s pedagogem tím vytvářeli svůj zápis do sešitu.</a:t>
            </a:r>
            <a:endParaRPr lang="cs-CZ" dirty="0"/>
          </a:p>
          <a:p>
            <a:endParaRPr lang="cs-CZ" dirty="0" smtClean="0"/>
          </a:p>
          <a:p>
            <a:r>
              <a:rPr lang="cs-CZ" dirty="0" smtClean="0"/>
              <a:t>Materiál </a:t>
            </a:r>
            <a:r>
              <a:rPr lang="cs-CZ" dirty="0"/>
              <a:t>je určen k interaktivní výuce.</a:t>
            </a:r>
          </a:p>
          <a:p>
            <a:r>
              <a:rPr lang="cs-CZ" dirty="0"/>
              <a:t> </a:t>
            </a:r>
          </a:p>
        </p:txBody>
      </p:sp>
    </p:spTree>
    <p:extLst>
      <p:ext uri="{BB962C8B-B14F-4D97-AF65-F5344CB8AC3E}">
        <p14:creationId xmlns:p14="http://schemas.microsoft.com/office/powerpoint/2010/main" val="9428911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285984" y="1643050"/>
            <a:ext cx="4704493" cy="1754326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b="1" dirty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+mn-lt"/>
              </a:rPr>
              <a:t>Česká republika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+mn-lt"/>
              </a:rPr>
              <a:t>a integrace</a:t>
            </a:r>
            <a:endParaRPr lang="cs-CZ" sz="5400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  <a:latin typeface="+mn-lt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TextovéPole 1"/>
          <p:cNvSpPr txBox="1">
            <a:spLocks noChangeArrowheads="1"/>
          </p:cNvSpPr>
          <p:nvPr/>
        </p:nvSpPr>
        <p:spPr bwMode="auto">
          <a:xfrm>
            <a:off x="285750" y="928688"/>
            <a:ext cx="8545513" cy="2308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buFont typeface="Wingdings" pitchFamily="2" charset="2"/>
              <a:buChar char="q"/>
            </a:pPr>
            <a:r>
              <a:rPr lang="cs-CZ" sz="2400">
                <a:latin typeface="Calibri" pitchFamily="34" charset="0"/>
              </a:rPr>
              <a:t> prohlubování spolupráce mezi evropskými respektive světovými </a:t>
            </a:r>
          </a:p>
          <a:p>
            <a:r>
              <a:rPr lang="cs-CZ" sz="2400">
                <a:latin typeface="Calibri" pitchFamily="34" charset="0"/>
              </a:rPr>
              <a:t>národy</a:t>
            </a:r>
          </a:p>
          <a:p>
            <a:pPr>
              <a:buFont typeface="Wingdings" pitchFamily="2" charset="2"/>
              <a:buChar char="q"/>
            </a:pPr>
            <a:endParaRPr lang="cs-CZ" sz="2400">
              <a:latin typeface="Calibri" pitchFamily="34" charset="0"/>
            </a:endParaRPr>
          </a:p>
          <a:p>
            <a:pPr>
              <a:buFont typeface="Wingdings" pitchFamily="2" charset="2"/>
              <a:buChar char="q"/>
            </a:pPr>
            <a:r>
              <a:rPr lang="cs-CZ" sz="2400">
                <a:latin typeface="Calibri" pitchFamily="34" charset="0"/>
              </a:rPr>
              <a:t>počátek evropské integrace po 2. světové válce</a:t>
            </a:r>
          </a:p>
          <a:p>
            <a:pPr>
              <a:buFont typeface="Wingdings" pitchFamily="2" charset="2"/>
              <a:buChar char="q"/>
            </a:pPr>
            <a:endParaRPr lang="cs-CZ" sz="2400">
              <a:latin typeface="Calibri" pitchFamily="34" charset="0"/>
            </a:endParaRPr>
          </a:p>
          <a:p>
            <a:pPr>
              <a:buFont typeface="Wingdings" pitchFamily="2" charset="2"/>
              <a:buChar char="q"/>
            </a:pPr>
            <a:r>
              <a:rPr lang="cs-CZ" sz="2400">
                <a:latin typeface="Calibri" pitchFamily="34" charset="0"/>
              </a:rPr>
              <a:t>jaké 2 druhy integrací rozlišujeme?</a:t>
            </a:r>
          </a:p>
        </p:txBody>
      </p:sp>
      <p:sp>
        <p:nvSpPr>
          <p:cNvPr id="3" name="TextovéPole 2"/>
          <p:cNvSpPr txBox="1">
            <a:spLocks noChangeArrowheads="1"/>
          </p:cNvSpPr>
          <p:nvPr/>
        </p:nvSpPr>
        <p:spPr bwMode="auto">
          <a:xfrm>
            <a:off x="1928813" y="3714750"/>
            <a:ext cx="4322762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 dirty="0">
                <a:solidFill>
                  <a:srgbClr val="FF0000"/>
                </a:solidFill>
                <a:latin typeface="Calibri" pitchFamily="34" charset="0"/>
              </a:rPr>
              <a:t>Ekonomické a vojensko-politické</a:t>
            </a:r>
          </a:p>
        </p:txBody>
      </p:sp>
      <p:sp>
        <p:nvSpPr>
          <p:cNvPr id="3076" name="TextovéPole 3"/>
          <p:cNvSpPr txBox="1">
            <a:spLocks noChangeArrowheads="1"/>
          </p:cNvSpPr>
          <p:nvPr/>
        </p:nvSpPr>
        <p:spPr bwMode="auto">
          <a:xfrm>
            <a:off x="500063" y="285750"/>
            <a:ext cx="3046412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>
                <a:solidFill>
                  <a:srgbClr val="002060"/>
                </a:solidFill>
                <a:latin typeface="Calibri" pitchFamily="34" charset="0"/>
              </a:rPr>
              <a:t>Mezinárodní integrace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TextovéPole 1"/>
          <p:cNvSpPr txBox="1">
            <a:spLocks noChangeArrowheads="1"/>
          </p:cNvSpPr>
          <p:nvPr/>
        </p:nvSpPr>
        <p:spPr bwMode="auto">
          <a:xfrm>
            <a:off x="285750" y="428625"/>
            <a:ext cx="8358188" cy="1200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buFont typeface="Wingdings" pitchFamily="2" charset="2"/>
              <a:buChar char="q"/>
            </a:pPr>
            <a:r>
              <a:rPr lang="cs-CZ">
                <a:latin typeface="Calibri" pitchFamily="34" charset="0"/>
              </a:rPr>
              <a:t> </a:t>
            </a:r>
            <a:r>
              <a:rPr lang="cs-CZ" sz="2400">
                <a:latin typeface="Calibri" pitchFamily="34" charset="0"/>
              </a:rPr>
              <a:t>po 2. světové válce rozdělení Evropy na západní a východní blok</a:t>
            </a:r>
          </a:p>
          <a:p>
            <a:pPr>
              <a:buFont typeface="Wingdings" pitchFamily="2" charset="2"/>
              <a:buChar char="q"/>
            </a:pPr>
            <a:endParaRPr lang="cs-CZ" sz="2400">
              <a:latin typeface="Calibri" pitchFamily="34" charset="0"/>
            </a:endParaRPr>
          </a:p>
          <a:p>
            <a:pPr>
              <a:buFont typeface="Wingdings" pitchFamily="2" charset="2"/>
              <a:buChar char="q"/>
            </a:pPr>
            <a:r>
              <a:rPr lang="cs-CZ" sz="2400">
                <a:latin typeface="Calibri" pitchFamily="34" charset="0"/>
              </a:rPr>
              <a:t>Československo součástí východního bloku</a:t>
            </a:r>
          </a:p>
        </p:txBody>
      </p:sp>
      <p:pic>
        <p:nvPicPr>
          <p:cNvPr id="4099" name="Picture 2" descr="Soubor:Eastn-bloc4.sv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42938" y="1714500"/>
            <a:ext cx="3149600" cy="45005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100" name="TextovéPole 3"/>
          <p:cNvSpPr txBox="1">
            <a:spLocks noChangeArrowheads="1"/>
          </p:cNvSpPr>
          <p:nvPr/>
        </p:nvSpPr>
        <p:spPr bwMode="auto">
          <a:xfrm>
            <a:off x="714375" y="6286500"/>
            <a:ext cx="327025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Státy bývalého východního bloku</a:t>
            </a:r>
          </a:p>
        </p:txBody>
      </p:sp>
      <p:sp>
        <p:nvSpPr>
          <p:cNvPr id="4101" name="TextovéPole 4"/>
          <p:cNvSpPr txBox="1">
            <a:spLocks noChangeArrowheads="1"/>
          </p:cNvSpPr>
          <p:nvPr/>
        </p:nvSpPr>
        <p:spPr bwMode="auto">
          <a:xfrm>
            <a:off x="3857625" y="1785938"/>
            <a:ext cx="5410200" cy="8302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latin typeface="Calibri" pitchFamily="34" charset="0"/>
              </a:rPr>
              <a:t>??? Jaké samostatné státy již na současné </a:t>
            </a:r>
          </a:p>
          <a:p>
            <a:r>
              <a:rPr lang="cs-CZ" sz="2400">
                <a:latin typeface="Calibri" pitchFamily="34" charset="0"/>
              </a:rPr>
              <a:t>politické mapě nenajdete</a:t>
            </a:r>
          </a:p>
        </p:txBody>
      </p:sp>
      <p:sp>
        <p:nvSpPr>
          <p:cNvPr id="6" name="TextovéPole 5"/>
          <p:cNvSpPr txBox="1">
            <a:spLocks noChangeArrowheads="1"/>
          </p:cNvSpPr>
          <p:nvPr/>
        </p:nvSpPr>
        <p:spPr bwMode="auto">
          <a:xfrm>
            <a:off x="3714750" y="2928938"/>
            <a:ext cx="5318125" cy="19383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marL="342900" indent="-342900">
              <a:buFontTx/>
              <a:buAutoNum type="arabicPeriod"/>
            </a:pPr>
            <a:r>
              <a:rPr lang="cs-CZ" sz="2400" b="1" dirty="0">
                <a:solidFill>
                  <a:srgbClr val="FF0000"/>
                </a:solidFill>
                <a:latin typeface="Calibri" pitchFamily="34" charset="0"/>
              </a:rPr>
              <a:t>Sovětský svaz – rozpad na 15 republik</a:t>
            </a:r>
          </a:p>
          <a:p>
            <a:pPr marL="342900" indent="-342900">
              <a:buFontTx/>
              <a:buAutoNum type="arabicPeriod"/>
            </a:pPr>
            <a:r>
              <a:rPr lang="cs-CZ" sz="2400" b="1" dirty="0">
                <a:solidFill>
                  <a:srgbClr val="FF0000"/>
                </a:solidFill>
                <a:latin typeface="Calibri" pitchFamily="34" charset="0"/>
              </a:rPr>
              <a:t>Jugoslávie – rozpad na 7 států</a:t>
            </a:r>
          </a:p>
          <a:p>
            <a:pPr marL="342900" indent="-342900">
              <a:buFontTx/>
              <a:buAutoNum type="arabicPeriod"/>
            </a:pPr>
            <a:r>
              <a:rPr lang="cs-CZ" sz="2400" b="1" dirty="0">
                <a:solidFill>
                  <a:srgbClr val="FF0000"/>
                </a:solidFill>
                <a:latin typeface="Calibri" pitchFamily="34" charset="0"/>
              </a:rPr>
              <a:t>Rozdělení Československa</a:t>
            </a:r>
          </a:p>
          <a:p>
            <a:pPr marL="342900" indent="-342900">
              <a:buFontTx/>
              <a:buAutoNum type="arabicPeriod"/>
            </a:pPr>
            <a:r>
              <a:rPr lang="cs-CZ" sz="2400" b="1" dirty="0">
                <a:solidFill>
                  <a:srgbClr val="FF0000"/>
                </a:solidFill>
                <a:latin typeface="Calibri" pitchFamily="34" charset="0"/>
              </a:rPr>
              <a:t>Východní Německo – sjednocení</a:t>
            </a:r>
          </a:p>
          <a:p>
            <a:pPr marL="342900" indent="-342900"/>
            <a:r>
              <a:rPr lang="cs-CZ" sz="2400" b="1" dirty="0">
                <a:solidFill>
                  <a:srgbClr val="FF0000"/>
                </a:solidFill>
                <a:latin typeface="Calibri" pitchFamily="34" charset="0"/>
              </a:rPr>
              <a:t> Německa 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http://upload.wikimedia.org/wikipedia/commons/b/bc/Map_of_Warsaw_Pact_countries.png?uselang=cs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57188" y="1214438"/>
            <a:ext cx="5237162" cy="1785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123" name="TextovéPole 2"/>
          <p:cNvSpPr txBox="1">
            <a:spLocks noChangeArrowheads="1"/>
          </p:cNvSpPr>
          <p:nvPr/>
        </p:nvSpPr>
        <p:spPr bwMode="auto">
          <a:xfrm>
            <a:off x="500063" y="0"/>
            <a:ext cx="6945312" cy="1200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buFont typeface="Wingdings" pitchFamily="2" charset="2"/>
              <a:buChar char="q"/>
            </a:pPr>
            <a:r>
              <a:rPr lang="cs-CZ">
                <a:latin typeface="Calibri" pitchFamily="34" charset="0"/>
              </a:rPr>
              <a:t> </a:t>
            </a:r>
            <a:r>
              <a:rPr lang="cs-CZ" sz="2400">
                <a:latin typeface="Calibri" pitchFamily="34" charset="0"/>
              </a:rPr>
              <a:t>v rámci východního bloku se uplatňovaly 2 integrace</a:t>
            </a:r>
          </a:p>
          <a:p>
            <a:pPr>
              <a:buFont typeface="Wingdings" pitchFamily="2" charset="2"/>
              <a:buChar char="q"/>
            </a:pPr>
            <a:endParaRPr lang="cs-CZ" sz="2400">
              <a:latin typeface="Calibri" pitchFamily="34" charset="0"/>
            </a:endParaRPr>
          </a:p>
          <a:p>
            <a:pPr>
              <a:buFont typeface="Wingdings" pitchFamily="2" charset="2"/>
              <a:buChar char="q"/>
            </a:pPr>
            <a:r>
              <a:rPr lang="cs-CZ" sz="2400">
                <a:latin typeface="Calibri" pitchFamily="34" charset="0"/>
              </a:rPr>
              <a:t>vojenskopolitická – Varšavská dohoda (vznik 1955) </a:t>
            </a:r>
          </a:p>
        </p:txBody>
      </p:sp>
      <p:sp>
        <p:nvSpPr>
          <p:cNvPr id="5124" name="TextovéPole 3"/>
          <p:cNvSpPr txBox="1">
            <a:spLocks noChangeArrowheads="1"/>
          </p:cNvSpPr>
          <p:nvPr/>
        </p:nvSpPr>
        <p:spPr bwMode="auto">
          <a:xfrm>
            <a:off x="571500" y="3071813"/>
            <a:ext cx="3130550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Členské státy Varšavské dohody</a:t>
            </a:r>
          </a:p>
        </p:txBody>
      </p:sp>
      <p:pic>
        <p:nvPicPr>
          <p:cNvPr id="5125" name="Picture 4" descr="Soubor:Comecon.sv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42875" y="3500438"/>
            <a:ext cx="5929313" cy="3009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126" name="TextovéPole 6"/>
          <p:cNvSpPr txBox="1">
            <a:spLocks noChangeArrowheads="1"/>
          </p:cNvSpPr>
          <p:nvPr/>
        </p:nvSpPr>
        <p:spPr bwMode="auto">
          <a:xfrm>
            <a:off x="4357688" y="3286125"/>
            <a:ext cx="140335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Členské státy</a:t>
            </a:r>
          </a:p>
        </p:txBody>
      </p:sp>
      <p:cxnSp>
        <p:nvCxnSpPr>
          <p:cNvPr id="9" name="Přímá spojovací šipka 8"/>
          <p:cNvCxnSpPr/>
          <p:nvPr/>
        </p:nvCxnSpPr>
        <p:spPr>
          <a:xfrm rot="10800000" flipV="1">
            <a:off x="4000500" y="3643313"/>
            <a:ext cx="571500" cy="357187"/>
          </a:xfrm>
          <a:prstGeom prst="straightConnector1">
            <a:avLst/>
          </a:prstGeom>
          <a:ln w="254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128" name="TextovéPole 9"/>
          <p:cNvSpPr txBox="1">
            <a:spLocks noChangeArrowheads="1"/>
          </p:cNvSpPr>
          <p:nvPr/>
        </p:nvSpPr>
        <p:spPr bwMode="auto">
          <a:xfrm>
            <a:off x="285750" y="5072063"/>
            <a:ext cx="1584325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Pozorovatelské</a:t>
            </a:r>
          </a:p>
          <a:p>
            <a:r>
              <a:rPr lang="cs-CZ">
                <a:latin typeface="Calibri" pitchFamily="34" charset="0"/>
              </a:rPr>
              <a:t> státy</a:t>
            </a:r>
          </a:p>
        </p:txBody>
      </p:sp>
      <p:cxnSp>
        <p:nvCxnSpPr>
          <p:cNvPr id="11" name="Přímá spojovací šipka 10"/>
          <p:cNvCxnSpPr/>
          <p:nvPr/>
        </p:nvCxnSpPr>
        <p:spPr>
          <a:xfrm rot="21000000" flipV="1">
            <a:off x="857250" y="4714875"/>
            <a:ext cx="571500" cy="357188"/>
          </a:xfrm>
          <a:prstGeom prst="straightConnector1">
            <a:avLst/>
          </a:prstGeom>
          <a:ln w="254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130" name="TextovéPole 12"/>
          <p:cNvSpPr txBox="1">
            <a:spLocks noChangeArrowheads="1"/>
          </p:cNvSpPr>
          <p:nvPr/>
        </p:nvSpPr>
        <p:spPr bwMode="auto">
          <a:xfrm>
            <a:off x="2143125" y="4786313"/>
            <a:ext cx="1198563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Přidružené</a:t>
            </a:r>
          </a:p>
          <a:p>
            <a:r>
              <a:rPr lang="cs-CZ">
                <a:latin typeface="Calibri" pitchFamily="34" charset="0"/>
              </a:rPr>
              <a:t> státy</a:t>
            </a:r>
          </a:p>
        </p:txBody>
      </p:sp>
      <p:cxnSp>
        <p:nvCxnSpPr>
          <p:cNvPr id="14" name="Přímá spojovací šipka 13"/>
          <p:cNvCxnSpPr/>
          <p:nvPr/>
        </p:nvCxnSpPr>
        <p:spPr>
          <a:xfrm rot="21000000" flipV="1">
            <a:off x="2598738" y="4333875"/>
            <a:ext cx="571500" cy="357188"/>
          </a:xfrm>
          <a:prstGeom prst="straightConnector1">
            <a:avLst/>
          </a:prstGeom>
          <a:ln w="254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132" name="TextovéPole 14"/>
          <p:cNvSpPr txBox="1">
            <a:spLocks noChangeArrowheads="1"/>
          </p:cNvSpPr>
          <p:nvPr/>
        </p:nvSpPr>
        <p:spPr bwMode="auto">
          <a:xfrm>
            <a:off x="5010150" y="3643313"/>
            <a:ext cx="4133850" cy="8302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buFont typeface="Wingdings" pitchFamily="2" charset="2"/>
              <a:buChar char="q"/>
            </a:pPr>
            <a:r>
              <a:rPr lang="cs-CZ" sz="2400">
                <a:latin typeface="Calibri" pitchFamily="34" charset="0"/>
              </a:rPr>
              <a:t>ekonomická  - Rada vzájemné</a:t>
            </a:r>
          </a:p>
          <a:p>
            <a:r>
              <a:rPr lang="cs-CZ" sz="2400">
                <a:latin typeface="Calibri" pitchFamily="34" charset="0"/>
              </a:rPr>
              <a:t>hospodářské pomoci (1949)</a:t>
            </a:r>
          </a:p>
        </p:txBody>
      </p:sp>
      <p:sp>
        <p:nvSpPr>
          <p:cNvPr id="5133" name="TextovéPole 15"/>
          <p:cNvSpPr txBox="1">
            <a:spLocks noChangeArrowheads="1"/>
          </p:cNvSpPr>
          <p:nvPr/>
        </p:nvSpPr>
        <p:spPr bwMode="auto">
          <a:xfrm>
            <a:off x="5721350" y="4500563"/>
            <a:ext cx="3422650" cy="1200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latin typeface="Calibri" pitchFamily="34" charset="0"/>
              </a:rPr>
              <a:t>???Jaké 2 integrace téměř</a:t>
            </a:r>
          </a:p>
          <a:p>
            <a:r>
              <a:rPr lang="cs-CZ" sz="2400">
                <a:latin typeface="Calibri" pitchFamily="34" charset="0"/>
              </a:rPr>
              <a:t>Souběžně vznikly v rámci</a:t>
            </a:r>
          </a:p>
          <a:p>
            <a:r>
              <a:rPr lang="cs-CZ" sz="2400">
                <a:latin typeface="Calibri" pitchFamily="34" charset="0"/>
              </a:rPr>
              <a:t>Západního bloku</a:t>
            </a:r>
          </a:p>
        </p:txBody>
      </p:sp>
      <p:sp>
        <p:nvSpPr>
          <p:cNvPr id="17" name="TextovéPole 16"/>
          <p:cNvSpPr txBox="1">
            <a:spLocks noChangeArrowheads="1"/>
          </p:cNvSpPr>
          <p:nvPr/>
        </p:nvSpPr>
        <p:spPr bwMode="auto">
          <a:xfrm>
            <a:off x="5715000" y="5857875"/>
            <a:ext cx="3097213" cy="8302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 dirty="0">
                <a:solidFill>
                  <a:srgbClr val="FF0000"/>
                </a:solidFill>
                <a:latin typeface="Calibri" pitchFamily="34" charset="0"/>
              </a:rPr>
              <a:t>ESUO – předchůdce EU</a:t>
            </a:r>
          </a:p>
          <a:p>
            <a:r>
              <a:rPr lang="cs-CZ" sz="2400" b="1" dirty="0">
                <a:solidFill>
                  <a:srgbClr val="FF0000"/>
                </a:solidFill>
                <a:latin typeface="Calibri" pitchFamily="34" charset="0"/>
              </a:rPr>
              <a:t>NATO</a:t>
            </a:r>
          </a:p>
        </p:txBody>
      </p:sp>
      <p:sp>
        <p:nvSpPr>
          <p:cNvPr id="5135" name="TextovéPole 17"/>
          <p:cNvSpPr txBox="1">
            <a:spLocks noChangeArrowheads="1"/>
          </p:cNvSpPr>
          <p:nvPr/>
        </p:nvSpPr>
        <p:spPr bwMode="auto">
          <a:xfrm>
            <a:off x="214313" y="6357938"/>
            <a:ext cx="4106862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Státy Rady vzájemné hospodářské pomoci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500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0" dur="500"/>
                                        <p:tgtEl>
                                          <p:spTgt spid="1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extovéPole 1"/>
          <p:cNvSpPr txBox="1">
            <a:spLocks noChangeArrowheads="1"/>
          </p:cNvSpPr>
          <p:nvPr/>
        </p:nvSpPr>
        <p:spPr bwMode="auto">
          <a:xfrm>
            <a:off x="642938" y="642938"/>
            <a:ext cx="5726112" cy="2678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buFont typeface="Wingdings" pitchFamily="2" charset="2"/>
              <a:buChar char="q"/>
            </a:pPr>
            <a:r>
              <a:rPr lang="cs-CZ" sz="2400">
                <a:latin typeface="Calibri" pitchFamily="34" charset="0"/>
              </a:rPr>
              <a:t> konec 80. let- pád komunismu v Evropě</a:t>
            </a:r>
          </a:p>
          <a:p>
            <a:pPr>
              <a:buFont typeface="Wingdings" pitchFamily="2" charset="2"/>
              <a:buChar char="q"/>
            </a:pPr>
            <a:endParaRPr lang="cs-CZ" sz="2400">
              <a:latin typeface="Calibri" pitchFamily="34" charset="0"/>
            </a:endParaRPr>
          </a:p>
          <a:p>
            <a:pPr>
              <a:buFont typeface="Wingdings" pitchFamily="2" charset="2"/>
              <a:buChar char="q"/>
            </a:pPr>
            <a:r>
              <a:rPr lang="cs-CZ" sz="2400">
                <a:latin typeface="Calibri" pitchFamily="34" charset="0"/>
              </a:rPr>
              <a:t>Rozpad východního bloku a obou integrací</a:t>
            </a:r>
          </a:p>
          <a:p>
            <a:pPr>
              <a:buFont typeface="Wingdings" pitchFamily="2" charset="2"/>
              <a:buChar char="q"/>
            </a:pPr>
            <a:endParaRPr lang="cs-CZ" sz="2400">
              <a:latin typeface="Calibri" pitchFamily="34" charset="0"/>
            </a:endParaRPr>
          </a:p>
          <a:p>
            <a:pPr>
              <a:buFont typeface="Wingdings" pitchFamily="2" charset="2"/>
              <a:buChar char="q"/>
            </a:pPr>
            <a:r>
              <a:rPr lang="cs-CZ" sz="2400">
                <a:latin typeface="Calibri" pitchFamily="34" charset="0"/>
              </a:rPr>
              <a:t>ČR směřuje do EU a NATO</a:t>
            </a:r>
          </a:p>
          <a:p>
            <a:pPr>
              <a:buFont typeface="Wingdings" pitchFamily="2" charset="2"/>
              <a:buChar char="q"/>
            </a:pPr>
            <a:endParaRPr lang="cs-CZ" sz="2400">
              <a:latin typeface="Calibri" pitchFamily="34" charset="0"/>
            </a:endParaRPr>
          </a:p>
          <a:p>
            <a:endParaRPr lang="cs-CZ" sz="2400">
              <a:latin typeface="Calibri" pitchFamily="34" charset="0"/>
            </a:endParaRPr>
          </a:p>
        </p:txBody>
      </p:sp>
      <p:pic>
        <p:nvPicPr>
          <p:cNvPr id="6147" name="Picture 2" descr="Soubor:Václav Havel na Václavském nám&amp;ecaron;stí 17. listopadu 2009c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785938" y="2786063"/>
            <a:ext cx="4929187" cy="32718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148" name="TextovéPole 3"/>
          <p:cNvSpPr txBox="1">
            <a:spLocks noChangeArrowheads="1"/>
          </p:cNvSpPr>
          <p:nvPr/>
        </p:nvSpPr>
        <p:spPr bwMode="auto">
          <a:xfrm>
            <a:off x="2071688" y="6429375"/>
            <a:ext cx="573405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Václav Havel – symbol sametové revoluce v Československu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TextovéPole 1"/>
          <p:cNvSpPr txBox="1">
            <a:spLocks noChangeArrowheads="1"/>
          </p:cNvSpPr>
          <p:nvPr/>
        </p:nvSpPr>
        <p:spPr bwMode="auto">
          <a:xfrm>
            <a:off x="0" y="0"/>
            <a:ext cx="8358188" cy="1200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buFont typeface="Wingdings" pitchFamily="2" charset="2"/>
              <a:buChar char="q"/>
            </a:pPr>
            <a:r>
              <a:rPr lang="cs-CZ">
                <a:latin typeface="Calibri" pitchFamily="34" charset="0"/>
              </a:rPr>
              <a:t> </a:t>
            </a:r>
            <a:r>
              <a:rPr lang="cs-CZ" sz="2400">
                <a:latin typeface="Calibri" pitchFamily="34" charset="0"/>
              </a:rPr>
              <a:t>90. léta 20. století – ČR se připravuje na vstup do EU a NATO</a:t>
            </a:r>
          </a:p>
          <a:p>
            <a:pPr>
              <a:buFont typeface="Wingdings" pitchFamily="2" charset="2"/>
              <a:buChar char="q"/>
            </a:pPr>
            <a:endParaRPr lang="cs-CZ" sz="2400">
              <a:latin typeface="Calibri" pitchFamily="34" charset="0"/>
            </a:endParaRPr>
          </a:p>
          <a:p>
            <a:pPr>
              <a:buFont typeface="Wingdings" pitchFamily="2" charset="2"/>
              <a:buChar char="q"/>
            </a:pPr>
            <a:r>
              <a:rPr lang="cs-CZ" sz="2400">
                <a:latin typeface="Calibri" pitchFamily="34" charset="0"/>
              </a:rPr>
              <a:t>členství v integracích, jejichž členové mají za cíl vstoupit do EU  </a:t>
            </a:r>
          </a:p>
        </p:txBody>
      </p:sp>
      <p:pic>
        <p:nvPicPr>
          <p:cNvPr id="7171" name="Picture 2" descr="Soubor:CEFTA 2007.PNG"/>
          <p:cNvPicPr>
            <a:picLocks noChangeAspect="1" noChangeArrowheads="1"/>
          </p:cNvPicPr>
          <p:nvPr/>
        </p:nvPicPr>
        <p:blipFill>
          <a:blip r:embed="rId2"/>
          <a:srcRect l="14819" t="13879" b="10725"/>
          <a:stretch>
            <a:fillRect/>
          </a:stretch>
        </p:blipFill>
        <p:spPr bwMode="auto">
          <a:xfrm>
            <a:off x="725488" y="1782763"/>
            <a:ext cx="3346450" cy="3479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172" name="TextovéPole 3"/>
          <p:cNvSpPr txBox="1">
            <a:spLocks noChangeArrowheads="1"/>
          </p:cNvSpPr>
          <p:nvPr/>
        </p:nvSpPr>
        <p:spPr bwMode="auto">
          <a:xfrm>
            <a:off x="357188" y="5357813"/>
            <a:ext cx="3968750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CEFTA – ČR členem v letech 1992 - 2004 </a:t>
            </a:r>
          </a:p>
        </p:txBody>
      </p:sp>
      <p:sp>
        <p:nvSpPr>
          <p:cNvPr id="7173" name="TextovéPole 4"/>
          <p:cNvSpPr txBox="1">
            <a:spLocks noChangeArrowheads="1"/>
          </p:cNvSpPr>
          <p:nvPr/>
        </p:nvSpPr>
        <p:spPr bwMode="auto">
          <a:xfrm>
            <a:off x="4143375" y="1214438"/>
            <a:ext cx="2786063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Země, patřící do CEFTY v minulost(v závorce rok odchodu)</a:t>
            </a:r>
          </a:p>
        </p:txBody>
      </p:sp>
      <p:cxnSp>
        <p:nvCxnSpPr>
          <p:cNvPr id="7" name="Přímá spojovací šipka 6"/>
          <p:cNvCxnSpPr/>
          <p:nvPr/>
        </p:nvCxnSpPr>
        <p:spPr>
          <a:xfrm rot="10800000" flipV="1">
            <a:off x="1500188" y="1500188"/>
            <a:ext cx="2571750" cy="1500187"/>
          </a:xfrm>
          <a:prstGeom prst="straightConnector1">
            <a:avLst/>
          </a:prstGeom>
          <a:ln w="254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175" name="TextovéPole 7"/>
          <p:cNvSpPr txBox="1">
            <a:spLocks noChangeArrowheads="1"/>
          </p:cNvSpPr>
          <p:nvPr/>
        </p:nvSpPr>
        <p:spPr bwMode="auto">
          <a:xfrm>
            <a:off x="4286250" y="2143125"/>
            <a:ext cx="2786063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Země, patřící do CEFTY v současnosti</a:t>
            </a:r>
          </a:p>
        </p:txBody>
      </p:sp>
      <p:cxnSp>
        <p:nvCxnSpPr>
          <p:cNvPr id="9" name="Přímá spojovací šipka 8"/>
          <p:cNvCxnSpPr/>
          <p:nvPr/>
        </p:nvCxnSpPr>
        <p:spPr>
          <a:xfrm rot="10800000" flipV="1">
            <a:off x="1785938" y="2714625"/>
            <a:ext cx="2571750" cy="1500188"/>
          </a:xfrm>
          <a:prstGeom prst="straightConnector1">
            <a:avLst/>
          </a:prstGeom>
          <a:ln w="254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7177" name="Picture 4" descr="Soubor:Visegrad group.pn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072063" y="2928938"/>
            <a:ext cx="2190750" cy="2571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178" name="TextovéPole 10"/>
          <p:cNvSpPr txBox="1">
            <a:spLocks noChangeArrowheads="1"/>
          </p:cNvSpPr>
          <p:nvPr/>
        </p:nvSpPr>
        <p:spPr bwMode="auto">
          <a:xfrm>
            <a:off x="5286375" y="5857875"/>
            <a:ext cx="3146425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Višegrádská skupina(V4) – vznik</a:t>
            </a:r>
          </a:p>
          <a:p>
            <a:r>
              <a:rPr lang="cs-CZ">
                <a:latin typeface="Calibri" pitchFamily="34" charset="0"/>
              </a:rPr>
              <a:t>V roce 1991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TextovéPole 1"/>
          <p:cNvSpPr txBox="1">
            <a:spLocks noChangeArrowheads="1"/>
          </p:cNvSpPr>
          <p:nvPr/>
        </p:nvSpPr>
        <p:spPr bwMode="auto">
          <a:xfrm>
            <a:off x="428625" y="428625"/>
            <a:ext cx="7478713" cy="1200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400">
                <a:latin typeface="Calibri" pitchFamily="34" charset="0"/>
              </a:rPr>
              <a:t>12.3.1999 -  vstup ČR do Severoatlantické aliance (NATO)</a:t>
            </a:r>
          </a:p>
          <a:p>
            <a:pPr>
              <a:buFont typeface="Wingdings" pitchFamily="2" charset="2"/>
              <a:buChar char="Ø"/>
            </a:pPr>
            <a:endParaRPr lang="cs-CZ" sz="2400">
              <a:latin typeface="Calibri" pitchFamily="34" charset="0"/>
            </a:endParaRPr>
          </a:p>
          <a:p>
            <a:pPr>
              <a:buFont typeface="Wingdings" pitchFamily="2" charset="2"/>
              <a:buChar char="Ø"/>
            </a:pPr>
            <a:r>
              <a:rPr lang="cs-CZ" sz="2400">
                <a:latin typeface="Calibri" pitchFamily="34" charset="0"/>
              </a:rPr>
              <a:t>1.5. 2004 – vstup ČR do EU</a:t>
            </a:r>
          </a:p>
        </p:txBody>
      </p:sp>
      <p:pic>
        <p:nvPicPr>
          <p:cNvPr id="8195" name="Picture 2" descr="Soubor:History of NATO enlargement.sv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85750" y="1714500"/>
            <a:ext cx="3500438" cy="3500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196" name="Picture 4" descr="Soubor:EU27-further enlargement map.sv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143375" y="1643063"/>
            <a:ext cx="4429125" cy="3387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197" name="TextovéPole 5"/>
          <p:cNvSpPr txBox="1">
            <a:spLocks noChangeArrowheads="1"/>
          </p:cNvSpPr>
          <p:nvPr/>
        </p:nvSpPr>
        <p:spPr bwMode="auto">
          <a:xfrm>
            <a:off x="5429250" y="1928813"/>
            <a:ext cx="936625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Členové</a:t>
            </a:r>
          </a:p>
        </p:txBody>
      </p:sp>
      <p:cxnSp>
        <p:nvCxnSpPr>
          <p:cNvPr id="8" name="Přímá spojovací šipka 7"/>
          <p:cNvCxnSpPr>
            <a:stCxn id="8197" idx="2"/>
          </p:cNvCxnSpPr>
          <p:nvPr/>
        </p:nvCxnSpPr>
        <p:spPr>
          <a:xfrm rot="5400000">
            <a:off x="4991100" y="3022600"/>
            <a:ext cx="1630363" cy="182563"/>
          </a:xfrm>
          <a:prstGeom prst="straightConnector1">
            <a:avLst/>
          </a:prstGeom>
          <a:ln w="254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199" name="TextovéPole 8"/>
          <p:cNvSpPr txBox="1">
            <a:spLocks noChangeArrowheads="1"/>
          </p:cNvSpPr>
          <p:nvPr/>
        </p:nvSpPr>
        <p:spPr bwMode="auto">
          <a:xfrm>
            <a:off x="7215188" y="5286375"/>
            <a:ext cx="1871662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Kandidátské země</a:t>
            </a:r>
          </a:p>
        </p:txBody>
      </p:sp>
      <p:cxnSp>
        <p:nvCxnSpPr>
          <p:cNvPr id="11" name="Přímá spojovací šipka 10"/>
          <p:cNvCxnSpPr>
            <a:stCxn id="8199" idx="0"/>
          </p:cNvCxnSpPr>
          <p:nvPr/>
        </p:nvCxnSpPr>
        <p:spPr>
          <a:xfrm rot="16200000" flipV="1">
            <a:off x="7504907" y="4639468"/>
            <a:ext cx="857250" cy="436563"/>
          </a:xfrm>
          <a:prstGeom prst="straightConnector1">
            <a:avLst/>
          </a:prstGeom>
          <a:ln w="254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201" name="TextovéPole 11"/>
          <p:cNvSpPr txBox="1">
            <a:spLocks noChangeArrowheads="1"/>
          </p:cNvSpPr>
          <p:nvPr/>
        </p:nvSpPr>
        <p:spPr bwMode="auto">
          <a:xfrm>
            <a:off x="5000625" y="4929188"/>
            <a:ext cx="2298700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Země s uzavřenou</a:t>
            </a:r>
          </a:p>
          <a:p>
            <a:r>
              <a:rPr lang="cs-CZ">
                <a:latin typeface="Calibri" pitchFamily="34" charset="0"/>
              </a:rPr>
              <a:t>Stabilizační a asociační</a:t>
            </a:r>
          </a:p>
          <a:p>
            <a:r>
              <a:rPr lang="cs-CZ">
                <a:latin typeface="Calibri" pitchFamily="34" charset="0"/>
              </a:rPr>
              <a:t>dohodou</a:t>
            </a:r>
          </a:p>
        </p:txBody>
      </p:sp>
      <p:cxnSp>
        <p:nvCxnSpPr>
          <p:cNvPr id="14" name="Přímá spojovací šipka 13"/>
          <p:cNvCxnSpPr>
            <a:stCxn id="8201" idx="0"/>
          </p:cNvCxnSpPr>
          <p:nvPr/>
        </p:nvCxnSpPr>
        <p:spPr>
          <a:xfrm rot="5400000" flipH="1" flipV="1">
            <a:off x="6039644" y="4396581"/>
            <a:ext cx="642938" cy="422275"/>
          </a:xfrm>
          <a:prstGeom prst="straightConnector1">
            <a:avLst/>
          </a:prstGeom>
          <a:ln w="254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203" name="TextovéPole 14"/>
          <p:cNvSpPr txBox="1">
            <a:spLocks noChangeArrowheads="1"/>
          </p:cNvSpPr>
          <p:nvPr/>
        </p:nvSpPr>
        <p:spPr bwMode="auto">
          <a:xfrm>
            <a:off x="6929438" y="2357438"/>
            <a:ext cx="2035175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Další možní členové</a:t>
            </a:r>
          </a:p>
        </p:txBody>
      </p:sp>
      <p:cxnSp>
        <p:nvCxnSpPr>
          <p:cNvPr id="17" name="Přímá spojovací šipka 16"/>
          <p:cNvCxnSpPr/>
          <p:nvPr/>
        </p:nvCxnSpPr>
        <p:spPr>
          <a:xfrm rot="5400000">
            <a:off x="7179469" y="2964657"/>
            <a:ext cx="928687" cy="571500"/>
          </a:xfrm>
          <a:prstGeom prst="straightConnector1">
            <a:avLst/>
          </a:prstGeom>
          <a:ln w="254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205" name="TextovéPole 17"/>
          <p:cNvSpPr txBox="1">
            <a:spLocks noChangeArrowheads="1"/>
          </p:cNvSpPr>
          <p:nvPr/>
        </p:nvSpPr>
        <p:spPr bwMode="auto">
          <a:xfrm>
            <a:off x="285750" y="5643563"/>
            <a:ext cx="3025775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Země NATO podle roku vstupu</a:t>
            </a:r>
          </a:p>
        </p:txBody>
      </p:sp>
      <p:sp>
        <p:nvSpPr>
          <p:cNvPr id="8206" name="TextovéPole 18"/>
          <p:cNvSpPr txBox="1">
            <a:spLocks noChangeArrowheads="1"/>
          </p:cNvSpPr>
          <p:nvPr/>
        </p:nvSpPr>
        <p:spPr bwMode="auto">
          <a:xfrm>
            <a:off x="5643563" y="6072188"/>
            <a:ext cx="3100387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Členské a kandidátské země EU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TextovéPole 1"/>
          <p:cNvSpPr txBox="1">
            <a:spLocks noChangeArrowheads="1"/>
          </p:cNvSpPr>
          <p:nvPr/>
        </p:nvSpPr>
        <p:spPr bwMode="auto">
          <a:xfrm>
            <a:off x="142875" y="500063"/>
            <a:ext cx="8739188" cy="8302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latin typeface="Calibri" pitchFamily="34" charset="0"/>
              </a:rPr>
              <a:t>Jaké klady a zápory přinesl ČR vstup do EU???Měli země přistoupivší </a:t>
            </a:r>
          </a:p>
          <a:p>
            <a:r>
              <a:rPr lang="cs-CZ" sz="2400">
                <a:latin typeface="Calibri" pitchFamily="34" charset="0"/>
              </a:rPr>
              <a:t>v roce 2004 zcela rovnocenné postavení jako země EU15???</a:t>
            </a:r>
          </a:p>
        </p:txBody>
      </p:sp>
      <p:sp>
        <p:nvSpPr>
          <p:cNvPr id="9219" name="TextovéPole 2"/>
          <p:cNvSpPr txBox="1">
            <a:spLocks noChangeArrowheads="1"/>
          </p:cNvSpPr>
          <p:nvPr/>
        </p:nvSpPr>
        <p:spPr bwMode="auto">
          <a:xfrm>
            <a:off x="214313" y="1571625"/>
            <a:ext cx="8804275" cy="8302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latin typeface="Calibri" pitchFamily="34" charset="0"/>
              </a:rPr>
              <a:t>Co je to Eurozóna?? Které podmínky musí stát pro přijetí do Eurozóny</a:t>
            </a:r>
          </a:p>
          <a:p>
            <a:r>
              <a:rPr lang="cs-CZ" sz="2400">
                <a:latin typeface="Calibri" pitchFamily="34" charset="0"/>
              </a:rPr>
              <a:t> splňovat??</a:t>
            </a:r>
          </a:p>
        </p:txBody>
      </p:sp>
      <p:pic>
        <p:nvPicPr>
          <p:cNvPr id="9220" name="Picture 2" descr="Soubor:Eurozone.sv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428875" y="2286000"/>
            <a:ext cx="3929063" cy="3981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9221" name="TextovéPole 4"/>
          <p:cNvSpPr txBox="1">
            <a:spLocks noChangeArrowheads="1"/>
          </p:cNvSpPr>
          <p:nvPr/>
        </p:nvSpPr>
        <p:spPr bwMode="auto">
          <a:xfrm>
            <a:off x="3500438" y="6357938"/>
            <a:ext cx="1566862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Státy Eurozóny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TextovéPole 1"/>
          <p:cNvSpPr txBox="1">
            <a:spLocks noChangeArrowheads="1"/>
          </p:cNvSpPr>
          <p:nvPr/>
        </p:nvSpPr>
        <p:spPr bwMode="auto">
          <a:xfrm>
            <a:off x="1000125" y="571500"/>
            <a:ext cx="556577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>
                <a:solidFill>
                  <a:srgbClr val="002060"/>
                </a:solidFill>
                <a:latin typeface="Calibri" pitchFamily="34" charset="0"/>
              </a:rPr>
              <a:t>Členství ČR v dalších světových integracích</a:t>
            </a:r>
          </a:p>
        </p:txBody>
      </p:sp>
      <p:sp>
        <p:nvSpPr>
          <p:cNvPr id="10243" name="TextovéPole 2"/>
          <p:cNvSpPr txBox="1">
            <a:spLocks noChangeArrowheads="1"/>
          </p:cNvSpPr>
          <p:nvPr/>
        </p:nvSpPr>
        <p:spPr bwMode="auto">
          <a:xfrm>
            <a:off x="642938" y="1571625"/>
            <a:ext cx="7569200" cy="30464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buFont typeface="Wingdings" pitchFamily="2" charset="2"/>
              <a:buChar char="q"/>
            </a:pPr>
            <a:r>
              <a:rPr lang="cs-CZ" sz="2400">
                <a:latin typeface="Calibri" pitchFamily="34" charset="0"/>
              </a:rPr>
              <a:t> OECD (Organizace pro hospodářskou spolupráci a rozvoj)</a:t>
            </a:r>
          </a:p>
          <a:p>
            <a:r>
              <a:rPr lang="cs-CZ" sz="2400">
                <a:latin typeface="Calibri" pitchFamily="34" charset="0"/>
              </a:rPr>
              <a:t>-cíl organizace napomáhat dalšímu ekonomickému rozvoji</a:t>
            </a:r>
          </a:p>
          <a:p>
            <a:pPr>
              <a:buFontTx/>
              <a:buChar char="-"/>
            </a:pPr>
            <a:r>
              <a:rPr lang="cs-CZ" sz="2400">
                <a:latin typeface="Calibri" pitchFamily="34" charset="0"/>
              </a:rPr>
              <a:t>Sdružuje 34 ekonomicky nejsilnějších zemí</a:t>
            </a:r>
          </a:p>
          <a:p>
            <a:pPr>
              <a:buFontTx/>
              <a:buChar char="-"/>
            </a:pPr>
            <a:r>
              <a:rPr lang="cs-CZ" sz="2400">
                <a:latin typeface="Calibri" pitchFamily="34" charset="0"/>
              </a:rPr>
              <a:t>ČR členem od roku 1995</a:t>
            </a:r>
          </a:p>
          <a:p>
            <a:pPr>
              <a:buFont typeface="Wingdings" pitchFamily="2" charset="2"/>
              <a:buChar char="q"/>
            </a:pPr>
            <a:r>
              <a:rPr lang="cs-CZ" sz="2400">
                <a:latin typeface="Calibri" pitchFamily="34" charset="0"/>
              </a:rPr>
              <a:t>OSN (Organizace spojených národů)</a:t>
            </a:r>
          </a:p>
          <a:p>
            <a:r>
              <a:rPr lang="cs-CZ" sz="2400">
                <a:latin typeface="Calibri" pitchFamily="34" charset="0"/>
              </a:rPr>
              <a:t>-cílem zachování mezinárodního míru a bezpečnosti</a:t>
            </a:r>
          </a:p>
          <a:p>
            <a:r>
              <a:rPr lang="cs-CZ" sz="2400">
                <a:latin typeface="Calibri" pitchFamily="34" charset="0"/>
              </a:rPr>
              <a:t>A zajištění mezinárodní spolupráce</a:t>
            </a:r>
          </a:p>
          <a:p>
            <a:r>
              <a:rPr lang="cs-CZ" sz="2400">
                <a:latin typeface="Calibri" pitchFamily="34" charset="0"/>
              </a:rPr>
              <a:t>-členem téměř všechny státy světa</a:t>
            </a:r>
          </a:p>
        </p:txBody>
      </p:sp>
      <p:pic>
        <p:nvPicPr>
          <p:cNvPr id="10244" name="Picture 2" descr="http://upload.wikimedia.org/wikipedia/commons/b/bd/United_Nations_HQ_-_New_York_City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429250" y="3929063"/>
            <a:ext cx="3333750" cy="227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245" name="TextovéPole 4"/>
          <p:cNvSpPr txBox="1">
            <a:spLocks noChangeArrowheads="1"/>
          </p:cNvSpPr>
          <p:nvPr/>
        </p:nvSpPr>
        <p:spPr bwMode="auto">
          <a:xfrm>
            <a:off x="6072188" y="6286500"/>
            <a:ext cx="231140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Sídlo OSN v New Yorku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Obdélník 6"/>
          <p:cNvSpPr>
            <a:spLocks noChangeArrowheads="1"/>
          </p:cNvSpPr>
          <p:nvPr/>
        </p:nvSpPr>
        <p:spPr bwMode="auto">
          <a:xfrm>
            <a:off x="142875" y="142875"/>
            <a:ext cx="8715375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400">
                <a:latin typeface="Calibri" pitchFamily="34" charset="0"/>
              </a:rPr>
              <a:t>Slide 5 – východní blok. Wikipedia.  </a:t>
            </a:r>
            <a:r>
              <a:rPr lang="en-US" sz="1400">
                <a:latin typeface="Calibri" pitchFamily="34" charset="0"/>
              </a:rPr>
              <a:t>[</a:t>
            </a:r>
            <a:r>
              <a:rPr lang="cs-CZ" sz="1400">
                <a:latin typeface="Calibri" pitchFamily="34" charset="0"/>
              </a:rPr>
              <a:t>on line</a:t>
            </a:r>
            <a:r>
              <a:rPr lang="en-US" sz="1400">
                <a:latin typeface="Calibri" pitchFamily="34" charset="0"/>
              </a:rPr>
              <a:t>][</a:t>
            </a:r>
            <a:r>
              <a:rPr lang="cs-CZ" sz="1400">
                <a:latin typeface="Calibri" pitchFamily="34" charset="0"/>
              </a:rPr>
              <a:t>cit. 2.2.2013</a:t>
            </a:r>
            <a:r>
              <a:rPr lang="en-US" sz="1400">
                <a:latin typeface="Calibri" pitchFamily="34" charset="0"/>
              </a:rPr>
              <a:t>]</a:t>
            </a:r>
            <a:r>
              <a:rPr lang="cs-CZ" sz="1400">
                <a:latin typeface="Calibri" pitchFamily="34" charset="0"/>
              </a:rPr>
              <a:t> Dostupné z WWW: </a:t>
            </a:r>
            <a:r>
              <a:rPr lang="en-US" sz="1400">
                <a:latin typeface="Calibri" pitchFamily="34" charset="0"/>
              </a:rPr>
              <a:t>&lt;http://cs.wikipedia.org/wiki/Soubor:Eastn-bloc4.svg &gt;</a:t>
            </a:r>
            <a:r>
              <a:rPr lang="cs-CZ" sz="1400">
                <a:latin typeface="Calibri" pitchFamily="34" charset="0"/>
              </a:rPr>
              <a:t> Licence: GNU free documentation license.</a:t>
            </a:r>
          </a:p>
        </p:txBody>
      </p:sp>
      <p:sp>
        <p:nvSpPr>
          <p:cNvPr id="11267" name="Obdélník 6"/>
          <p:cNvSpPr>
            <a:spLocks noChangeArrowheads="1"/>
          </p:cNvSpPr>
          <p:nvPr/>
        </p:nvSpPr>
        <p:spPr bwMode="auto">
          <a:xfrm>
            <a:off x="142875" y="571500"/>
            <a:ext cx="8715375" cy="7381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400">
                <a:latin typeface="Calibri" pitchFamily="34" charset="0"/>
              </a:rPr>
              <a:t>Slide 6 – Varšavská dohoda. Wikipedia.  </a:t>
            </a:r>
            <a:r>
              <a:rPr lang="en-US" sz="1400">
                <a:latin typeface="Calibri" pitchFamily="34" charset="0"/>
              </a:rPr>
              <a:t>[</a:t>
            </a:r>
            <a:r>
              <a:rPr lang="cs-CZ" sz="1400">
                <a:latin typeface="Calibri" pitchFamily="34" charset="0"/>
              </a:rPr>
              <a:t>on line</a:t>
            </a:r>
            <a:r>
              <a:rPr lang="en-US" sz="1400">
                <a:latin typeface="Calibri" pitchFamily="34" charset="0"/>
              </a:rPr>
              <a:t>][</a:t>
            </a:r>
            <a:r>
              <a:rPr lang="cs-CZ" sz="1400">
                <a:latin typeface="Calibri" pitchFamily="34" charset="0"/>
              </a:rPr>
              <a:t>cit. 2.2.2013</a:t>
            </a:r>
            <a:r>
              <a:rPr lang="en-US" sz="1400">
                <a:latin typeface="Calibri" pitchFamily="34" charset="0"/>
              </a:rPr>
              <a:t>]</a:t>
            </a:r>
            <a:r>
              <a:rPr lang="cs-CZ" sz="1400">
                <a:latin typeface="Calibri" pitchFamily="34" charset="0"/>
              </a:rPr>
              <a:t> Dostupné z WWW: </a:t>
            </a:r>
            <a:r>
              <a:rPr lang="en-US" sz="1400">
                <a:latin typeface="Calibri" pitchFamily="34" charset="0"/>
              </a:rPr>
              <a:t>&lt;http://commons.wikimedia.org/wiki/File:Map_of_Warsaw_Pact_countries.png?uselang=cs&gt;</a:t>
            </a:r>
            <a:r>
              <a:rPr lang="cs-CZ" sz="1400">
                <a:latin typeface="Calibri" pitchFamily="34" charset="0"/>
              </a:rPr>
              <a:t> Licence: GNU free documentation license.</a:t>
            </a:r>
          </a:p>
        </p:txBody>
      </p:sp>
      <p:sp>
        <p:nvSpPr>
          <p:cNvPr id="11268" name="Obdélník 6"/>
          <p:cNvSpPr>
            <a:spLocks noChangeArrowheads="1"/>
          </p:cNvSpPr>
          <p:nvPr/>
        </p:nvSpPr>
        <p:spPr bwMode="auto">
          <a:xfrm>
            <a:off x="142875" y="1328738"/>
            <a:ext cx="8715375" cy="1600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400">
                <a:latin typeface="Calibri" pitchFamily="34" charset="0"/>
              </a:rPr>
              <a:t>Slide 6 –RVHP. Wikipedia.  </a:t>
            </a:r>
            <a:r>
              <a:rPr lang="en-US" sz="1400">
                <a:latin typeface="Calibri" pitchFamily="34" charset="0"/>
              </a:rPr>
              <a:t>[</a:t>
            </a:r>
            <a:r>
              <a:rPr lang="cs-CZ" sz="1400">
                <a:latin typeface="Calibri" pitchFamily="34" charset="0"/>
              </a:rPr>
              <a:t>on line</a:t>
            </a:r>
            <a:r>
              <a:rPr lang="en-US" sz="1400">
                <a:latin typeface="Calibri" pitchFamily="34" charset="0"/>
              </a:rPr>
              <a:t>][</a:t>
            </a:r>
            <a:r>
              <a:rPr lang="cs-CZ" sz="1400">
                <a:latin typeface="Calibri" pitchFamily="34" charset="0"/>
              </a:rPr>
              <a:t>cit. 2.2.2013</a:t>
            </a:r>
            <a:r>
              <a:rPr lang="en-US" sz="1400">
                <a:latin typeface="Calibri" pitchFamily="34" charset="0"/>
              </a:rPr>
              <a:t>]</a:t>
            </a:r>
            <a:r>
              <a:rPr lang="cs-CZ" sz="1400">
                <a:latin typeface="Calibri" pitchFamily="34" charset="0"/>
              </a:rPr>
              <a:t> Dostupné z WWW: </a:t>
            </a:r>
            <a:r>
              <a:rPr lang="en-US" sz="1400">
                <a:latin typeface="Calibri" pitchFamily="34" charset="0"/>
              </a:rPr>
              <a:t>&lt;http://cs.wikipedia.org/wiki/Rada_vz%C3%A1jemn%C3%A9_hospod%C3%A1%C5%99sk%C3%A9_pomoci &gt;</a:t>
            </a:r>
            <a:r>
              <a:rPr lang="cs-CZ" sz="1400">
                <a:latin typeface="Calibri" pitchFamily="34" charset="0"/>
              </a:rPr>
              <a:t> Licence: GNU free documentation license. </a:t>
            </a:r>
          </a:p>
          <a:p>
            <a:r>
              <a:rPr lang="cs-CZ" sz="1400">
                <a:latin typeface="Calibri" pitchFamily="34" charset="0"/>
              </a:rPr>
              <a:t>Slide 7 –Václav Havel. Wikipedia.  </a:t>
            </a:r>
            <a:r>
              <a:rPr lang="en-US" sz="1400">
                <a:latin typeface="Calibri" pitchFamily="34" charset="0"/>
              </a:rPr>
              <a:t>[</a:t>
            </a:r>
            <a:r>
              <a:rPr lang="cs-CZ" sz="1400">
                <a:latin typeface="Calibri" pitchFamily="34" charset="0"/>
              </a:rPr>
              <a:t>on line</a:t>
            </a:r>
            <a:r>
              <a:rPr lang="en-US" sz="1400">
                <a:latin typeface="Calibri" pitchFamily="34" charset="0"/>
              </a:rPr>
              <a:t>][</a:t>
            </a:r>
            <a:r>
              <a:rPr lang="cs-CZ" sz="1400">
                <a:latin typeface="Calibri" pitchFamily="34" charset="0"/>
              </a:rPr>
              <a:t>cit. 2.2.2013</a:t>
            </a:r>
            <a:r>
              <a:rPr lang="en-US" sz="1400">
                <a:latin typeface="Calibri" pitchFamily="34" charset="0"/>
              </a:rPr>
              <a:t>]</a:t>
            </a:r>
            <a:r>
              <a:rPr lang="cs-CZ" sz="1400">
                <a:latin typeface="Calibri" pitchFamily="34" charset="0"/>
              </a:rPr>
              <a:t> Dostupné z WWW: </a:t>
            </a:r>
            <a:r>
              <a:rPr lang="en-US" sz="1400">
                <a:latin typeface="Calibri" pitchFamily="34" charset="0"/>
              </a:rPr>
              <a:t>&lt;http://cs.wikipedia.org/wiki/Soubor:V%C3%A1clav_Havel_na_V%C3%A1clavsk%C3%A9m_n%C3%A1m%C4%9Bst%C3%AD_17._listopadu_2009c.jpg&gt;</a:t>
            </a:r>
            <a:r>
              <a:rPr lang="cs-CZ" sz="1400">
                <a:latin typeface="Calibri" pitchFamily="34" charset="0"/>
              </a:rPr>
              <a:t> Licence: GNU free documentation license.</a:t>
            </a:r>
          </a:p>
          <a:p>
            <a:endParaRPr lang="cs-CZ" sz="1400">
              <a:latin typeface="Calibri" pitchFamily="34" charset="0"/>
            </a:endParaRPr>
          </a:p>
        </p:txBody>
      </p:sp>
      <p:sp>
        <p:nvSpPr>
          <p:cNvPr id="11269" name="Obdélník 4"/>
          <p:cNvSpPr>
            <a:spLocks noChangeArrowheads="1"/>
          </p:cNvSpPr>
          <p:nvPr/>
        </p:nvSpPr>
        <p:spPr bwMode="auto">
          <a:xfrm>
            <a:off x="142875" y="2786063"/>
            <a:ext cx="8572500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400">
                <a:latin typeface="Calibri" pitchFamily="34" charset="0"/>
              </a:rPr>
              <a:t>Slide 8 –CEFTA. Wikipedia.  </a:t>
            </a:r>
            <a:r>
              <a:rPr lang="en-US" sz="1400">
                <a:latin typeface="Calibri" pitchFamily="34" charset="0"/>
              </a:rPr>
              <a:t>[</a:t>
            </a:r>
            <a:r>
              <a:rPr lang="cs-CZ" sz="1400">
                <a:latin typeface="Calibri" pitchFamily="34" charset="0"/>
              </a:rPr>
              <a:t>on line</a:t>
            </a:r>
            <a:r>
              <a:rPr lang="en-US" sz="1400">
                <a:latin typeface="Calibri" pitchFamily="34" charset="0"/>
              </a:rPr>
              <a:t>][</a:t>
            </a:r>
            <a:r>
              <a:rPr lang="cs-CZ" sz="1400">
                <a:latin typeface="Calibri" pitchFamily="34" charset="0"/>
              </a:rPr>
              <a:t>cit. 2.2.2013</a:t>
            </a:r>
            <a:r>
              <a:rPr lang="en-US" sz="1400">
                <a:latin typeface="Calibri" pitchFamily="34" charset="0"/>
              </a:rPr>
              <a:t>]</a:t>
            </a:r>
            <a:r>
              <a:rPr lang="cs-CZ" sz="1400">
                <a:latin typeface="Calibri" pitchFamily="34" charset="0"/>
              </a:rPr>
              <a:t> Dostupné z WWW: </a:t>
            </a:r>
            <a:r>
              <a:rPr lang="en-US" sz="1400">
                <a:latin typeface="Calibri" pitchFamily="34" charset="0"/>
              </a:rPr>
              <a:t>&lt;http://cs.wikipedia.org/wiki/Soubor:CEFTA_2007.PNG&gt;</a:t>
            </a:r>
            <a:r>
              <a:rPr lang="cs-CZ" sz="1400">
                <a:latin typeface="Calibri" pitchFamily="34" charset="0"/>
              </a:rPr>
              <a:t> Licence: GNU free documentation license.</a:t>
            </a:r>
          </a:p>
        </p:txBody>
      </p:sp>
      <p:sp>
        <p:nvSpPr>
          <p:cNvPr id="11270" name="Obdélník 5"/>
          <p:cNvSpPr>
            <a:spLocks noChangeArrowheads="1"/>
          </p:cNvSpPr>
          <p:nvPr/>
        </p:nvSpPr>
        <p:spPr bwMode="auto">
          <a:xfrm>
            <a:off x="142875" y="3286125"/>
            <a:ext cx="8572500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400">
                <a:latin typeface="Calibri" pitchFamily="34" charset="0"/>
              </a:rPr>
              <a:t>Slide 8 –V4. Wikipedia.  </a:t>
            </a:r>
            <a:r>
              <a:rPr lang="en-US" sz="1400">
                <a:latin typeface="Calibri" pitchFamily="34" charset="0"/>
              </a:rPr>
              <a:t>[</a:t>
            </a:r>
            <a:r>
              <a:rPr lang="cs-CZ" sz="1400">
                <a:latin typeface="Calibri" pitchFamily="34" charset="0"/>
              </a:rPr>
              <a:t>on line</a:t>
            </a:r>
            <a:r>
              <a:rPr lang="en-US" sz="1400">
                <a:latin typeface="Calibri" pitchFamily="34" charset="0"/>
              </a:rPr>
              <a:t>][</a:t>
            </a:r>
            <a:r>
              <a:rPr lang="cs-CZ" sz="1400">
                <a:latin typeface="Calibri" pitchFamily="34" charset="0"/>
              </a:rPr>
              <a:t>cit. 2.2.2013</a:t>
            </a:r>
            <a:r>
              <a:rPr lang="en-US" sz="1400">
                <a:latin typeface="Calibri" pitchFamily="34" charset="0"/>
              </a:rPr>
              <a:t>]</a:t>
            </a:r>
            <a:r>
              <a:rPr lang="cs-CZ" sz="1400">
                <a:latin typeface="Calibri" pitchFamily="34" charset="0"/>
              </a:rPr>
              <a:t> Dostupné z WWW: </a:t>
            </a:r>
            <a:r>
              <a:rPr lang="en-US" sz="1400">
                <a:latin typeface="Calibri" pitchFamily="34" charset="0"/>
              </a:rPr>
              <a:t>&lt;http://cs.wikipedia.org/wiki/Soubor:Visegrad_group.png&gt;</a:t>
            </a:r>
            <a:r>
              <a:rPr lang="cs-CZ" sz="1400">
                <a:latin typeface="Calibri" pitchFamily="34" charset="0"/>
              </a:rPr>
              <a:t> Licence: public domain.</a:t>
            </a:r>
          </a:p>
        </p:txBody>
      </p:sp>
      <p:sp>
        <p:nvSpPr>
          <p:cNvPr id="11271" name="Obdélník 6"/>
          <p:cNvSpPr>
            <a:spLocks noChangeArrowheads="1"/>
          </p:cNvSpPr>
          <p:nvPr/>
        </p:nvSpPr>
        <p:spPr bwMode="auto">
          <a:xfrm>
            <a:off x="142875" y="3714750"/>
            <a:ext cx="8572500" cy="7381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400">
                <a:latin typeface="Calibri" pitchFamily="34" charset="0"/>
              </a:rPr>
              <a:t>Slide 9 –NATO. Wikipedia.  </a:t>
            </a:r>
            <a:r>
              <a:rPr lang="en-US" sz="1400">
                <a:latin typeface="Calibri" pitchFamily="34" charset="0"/>
              </a:rPr>
              <a:t>[</a:t>
            </a:r>
            <a:r>
              <a:rPr lang="cs-CZ" sz="1400">
                <a:latin typeface="Calibri" pitchFamily="34" charset="0"/>
              </a:rPr>
              <a:t>on line</a:t>
            </a:r>
            <a:r>
              <a:rPr lang="en-US" sz="1400">
                <a:latin typeface="Calibri" pitchFamily="34" charset="0"/>
              </a:rPr>
              <a:t>][</a:t>
            </a:r>
            <a:r>
              <a:rPr lang="cs-CZ" sz="1400">
                <a:latin typeface="Calibri" pitchFamily="34" charset="0"/>
              </a:rPr>
              <a:t>cit. 2.2.2013</a:t>
            </a:r>
            <a:r>
              <a:rPr lang="en-US" sz="1400">
                <a:latin typeface="Calibri" pitchFamily="34" charset="0"/>
              </a:rPr>
              <a:t>]</a:t>
            </a:r>
            <a:r>
              <a:rPr lang="cs-CZ" sz="1400">
                <a:latin typeface="Calibri" pitchFamily="34" charset="0"/>
              </a:rPr>
              <a:t> Dostupné z WWW: </a:t>
            </a:r>
            <a:r>
              <a:rPr lang="en-US" sz="1400">
                <a:latin typeface="Calibri" pitchFamily="34" charset="0"/>
              </a:rPr>
              <a:t>&lt;http://cs.wikipedia.org/wiki/Soubor:History_of_NATO_enlargement.svg &gt;</a:t>
            </a:r>
            <a:r>
              <a:rPr lang="cs-CZ" sz="1400">
                <a:latin typeface="Calibri" pitchFamily="34" charset="0"/>
              </a:rPr>
              <a:t> Licence: GNU free documentation license.</a:t>
            </a:r>
          </a:p>
        </p:txBody>
      </p:sp>
      <p:sp>
        <p:nvSpPr>
          <p:cNvPr id="11272" name="Obdélník 7"/>
          <p:cNvSpPr>
            <a:spLocks noChangeArrowheads="1"/>
          </p:cNvSpPr>
          <p:nvPr/>
        </p:nvSpPr>
        <p:spPr bwMode="auto">
          <a:xfrm>
            <a:off x="142875" y="4405313"/>
            <a:ext cx="8572500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400">
                <a:latin typeface="Calibri" pitchFamily="34" charset="0"/>
              </a:rPr>
              <a:t>Slide 9 –EU. Wikipedia.  </a:t>
            </a:r>
            <a:r>
              <a:rPr lang="en-US" sz="1400">
                <a:latin typeface="Calibri" pitchFamily="34" charset="0"/>
              </a:rPr>
              <a:t>[</a:t>
            </a:r>
            <a:r>
              <a:rPr lang="cs-CZ" sz="1400">
                <a:latin typeface="Calibri" pitchFamily="34" charset="0"/>
              </a:rPr>
              <a:t>on line</a:t>
            </a:r>
            <a:r>
              <a:rPr lang="en-US" sz="1400">
                <a:latin typeface="Calibri" pitchFamily="34" charset="0"/>
              </a:rPr>
              <a:t>][</a:t>
            </a:r>
            <a:r>
              <a:rPr lang="cs-CZ" sz="1400">
                <a:latin typeface="Calibri" pitchFamily="34" charset="0"/>
              </a:rPr>
              <a:t>cit. 2.2.2013</a:t>
            </a:r>
            <a:r>
              <a:rPr lang="en-US" sz="1400">
                <a:latin typeface="Calibri" pitchFamily="34" charset="0"/>
              </a:rPr>
              <a:t>]</a:t>
            </a:r>
            <a:r>
              <a:rPr lang="cs-CZ" sz="1400">
                <a:latin typeface="Calibri" pitchFamily="34" charset="0"/>
              </a:rPr>
              <a:t> Dostupné z WWW: </a:t>
            </a:r>
            <a:r>
              <a:rPr lang="en-US" sz="1400">
                <a:latin typeface="Calibri" pitchFamily="34" charset="0"/>
              </a:rPr>
              <a:t>&lt;http://cs.wikipedia.org/wiki/Soubor:EU27-further_enlargement_map.svg &gt;</a:t>
            </a:r>
            <a:r>
              <a:rPr lang="cs-CZ" sz="1400">
                <a:latin typeface="Calibri" pitchFamily="34" charset="0"/>
              </a:rPr>
              <a:t> Licence: GNU free documentation license.</a:t>
            </a:r>
          </a:p>
        </p:txBody>
      </p:sp>
      <p:sp>
        <p:nvSpPr>
          <p:cNvPr id="11273" name="Obdélník 8"/>
          <p:cNvSpPr>
            <a:spLocks noChangeArrowheads="1"/>
          </p:cNvSpPr>
          <p:nvPr/>
        </p:nvSpPr>
        <p:spPr bwMode="auto">
          <a:xfrm>
            <a:off x="142875" y="4905375"/>
            <a:ext cx="8572500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400">
                <a:latin typeface="Calibri" pitchFamily="34" charset="0"/>
              </a:rPr>
              <a:t>Slide 10 –Eurozóna. Wikipedia.  </a:t>
            </a:r>
            <a:r>
              <a:rPr lang="en-US" sz="1400">
                <a:latin typeface="Calibri" pitchFamily="34" charset="0"/>
              </a:rPr>
              <a:t>[</a:t>
            </a:r>
            <a:r>
              <a:rPr lang="cs-CZ" sz="1400">
                <a:latin typeface="Calibri" pitchFamily="34" charset="0"/>
              </a:rPr>
              <a:t>on line</a:t>
            </a:r>
            <a:r>
              <a:rPr lang="en-US" sz="1400">
                <a:latin typeface="Calibri" pitchFamily="34" charset="0"/>
              </a:rPr>
              <a:t>][</a:t>
            </a:r>
            <a:r>
              <a:rPr lang="cs-CZ" sz="1400">
                <a:latin typeface="Calibri" pitchFamily="34" charset="0"/>
              </a:rPr>
              <a:t>cit. 2.2.2013</a:t>
            </a:r>
            <a:r>
              <a:rPr lang="en-US" sz="1400">
                <a:latin typeface="Calibri" pitchFamily="34" charset="0"/>
              </a:rPr>
              <a:t>]</a:t>
            </a:r>
            <a:r>
              <a:rPr lang="cs-CZ" sz="1400">
                <a:latin typeface="Calibri" pitchFamily="34" charset="0"/>
              </a:rPr>
              <a:t> Dostupné z WWW: </a:t>
            </a:r>
            <a:r>
              <a:rPr lang="en-US" sz="1400">
                <a:latin typeface="Calibri" pitchFamily="34" charset="0"/>
              </a:rPr>
              <a:t>&lt;http://cs.wikipedia.org/wiki/Soubor:Eurozone.svg &gt;</a:t>
            </a:r>
            <a:r>
              <a:rPr lang="cs-CZ" sz="1400">
                <a:latin typeface="Calibri" pitchFamily="34" charset="0"/>
              </a:rPr>
              <a:t> Licence: public domain.</a:t>
            </a:r>
          </a:p>
        </p:txBody>
      </p:sp>
      <p:sp>
        <p:nvSpPr>
          <p:cNvPr id="11274" name="Obdélník 9"/>
          <p:cNvSpPr>
            <a:spLocks noChangeArrowheads="1"/>
          </p:cNvSpPr>
          <p:nvPr/>
        </p:nvSpPr>
        <p:spPr bwMode="auto">
          <a:xfrm>
            <a:off x="142875" y="5500688"/>
            <a:ext cx="8572500" cy="7381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400">
                <a:latin typeface="Calibri" pitchFamily="34" charset="0"/>
              </a:rPr>
              <a:t>Slide 11 –OSN. Wikipedia.  </a:t>
            </a:r>
            <a:r>
              <a:rPr lang="en-US" sz="1400">
                <a:latin typeface="Calibri" pitchFamily="34" charset="0"/>
              </a:rPr>
              <a:t>[</a:t>
            </a:r>
            <a:r>
              <a:rPr lang="cs-CZ" sz="1400">
                <a:latin typeface="Calibri" pitchFamily="34" charset="0"/>
              </a:rPr>
              <a:t>on line</a:t>
            </a:r>
            <a:r>
              <a:rPr lang="en-US" sz="1400">
                <a:latin typeface="Calibri" pitchFamily="34" charset="0"/>
              </a:rPr>
              <a:t>][</a:t>
            </a:r>
            <a:r>
              <a:rPr lang="cs-CZ" sz="1400">
                <a:latin typeface="Calibri" pitchFamily="34" charset="0"/>
              </a:rPr>
              <a:t>cit. 2.2.2013</a:t>
            </a:r>
            <a:r>
              <a:rPr lang="en-US" sz="1400">
                <a:latin typeface="Calibri" pitchFamily="34" charset="0"/>
              </a:rPr>
              <a:t>]</a:t>
            </a:r>
            <a:r>
              <a:rPr lang="cs-CZ" sz="1400">
                <a:latin typeface="Calibri" pitchFamily="34" charset="0"/>
              </a:rPr>
              <a:t> Dostupné z WWW: </a:t>
            </a:r>
            <a:r>
              <a:rPr lang="en-US" sz="1400">
                <a:latin typeface="Calibri" pitchFamily="34" charset="0"/>
              </a:rPr>
              <a:t>&lt;http://cs.wikipedia.org/wiki/Soubor:United_Nations_HQ_-_New_York_City.jpg &gt;</a:t>
            </a:r>
            <a:r>
              <a:rPr lang="cs-CZ" sz="1400">
                <a:latin typeface="Calibri" pitchFamily="34" charset="0"/>
              </a:rPr>
              <a:t> Licence: GNU free documentation license.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249</TotalTime>
  <Words>839</Words>
  <Application>Microsoft Office PowerPoint</Application>
  <PresentationFormat>Předvádění na obrazovce (4:3)</PresentationFormat>
  <Paragraphs>122</Paragraphs>
  <Slides>12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sady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Domov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Honza</dc:creator>
  <cp:lastModifiedBy>Jan Pravda</cp:lastModifiedBy>
  <cp:revision>18</cp:revision>
  <dcterms:created xsi:type="dcterms:W3CDTF">2013-03-31T11:45:46Z</dcterms:created>
  <dcterms:modified xsi:type="dcterms:W3CDTF">2013-08-27T09:46:20Z</dcterms:modified>
</cp:coreProperties>
</file>