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9"/>
  </p:notesMasterIdLst>
  <p:sldIdLst>
    <p:sldId id="333" r:id="rId2"/>
    <p:sldId id="334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31" r:id="rId75"/>
    <p:sldId id="329" r:id="rId76"/>
    <p:sldId id="330" r:id="rId77"/>
    <p:sldId id="332" r:id="rId7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89A273-75A0-4B60-87D9-DAAFE15A7E1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984BF9-BBD7-40CD-A0AE-FF628F67330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AEB789-DA44-4241-AA93-374046248824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905F9-FF13-4462-8523-6C5EAAFB0A43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5CA76-6F36-40A4-976D-757171B8166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slide" Target="slide9.xml"/><Relationship Id="rId18" Type="http://schemas.openxmlformats.org/officeDocument/2006/relationships/slide" Target="slide34.xml"/><Relationship Id="rId26" Type="http://schemas.openxmlformats.org/officeDocument/2006/relationships/slide" Target="slide22.xml"/><Relationship Id="rId39" Type="http://schemas.openxmlformats.org/officeDocument/2006/relationships/slide" Target="slide55.xml"/><Relationship Id="rId21" Type="http://schemas.openxmlformats.org/officeDocument/2006/relationships/slide" Target="slide37.xml"/><Relationship Id="rId34" Type="http://schemas.openxmlformats.org/officeDocument/2006/relationships/slide" Target="slide45.xml"/><Relationship Id="rId42" Type="http://schemas.openxmlformats.org/officeDocument/2006/relationships/slide" Target="slide56.xml"/><Relationship Id="rId47" Type="http://schemas.openxmlformats.org/officeDocument/2006/relationships/slide" Target="slide51.xml"/><Relationship Id="rId50" Type="http://schemas.openxmlformats.org/officeDocument/2006/relationships/slide" Target="slide63.xml"/><Relationship Id="rId55" Type="http://schemas.openxmlformats.org/officeDocument/2006/relationships/slide" Target="slide68.xml"/><Relationship Id="rId63" Type="http://schemas.openxmlformats.org/officeDocument/2006/relationships/slide" Target="slide14.xml"/><Relationship Id="rId68" Type="http://schemas.openxmlformats.org/officeDocument/2006/relationships/slide" Target="slide29.xml"/><Relationship Id="rId7" Type="http://schemas.openxmlformats.org/officeDocument/2006/relationships/slide" Target="slide6.xml"/><Relationship Id="rId71" Type="http://schemas.openxmlformats.org/officeDocument/2006/relationships/slide" Target="slide32.xml"/><Relationship Id="rId2" Type="http://schemas.openxmlformats.org/officeDocument/2006/relationships/image" Target="../media/image3.png"/><Relationship Id="rId16" Type="http://schemas.openxmlformats.org/officeDocument/2006/relationships/slide" Target="slide12.xml"/><Relationship Id="rId29" Type="http://schemas.openxmlformats.org/officeDocument/2006/relationships/slide" Target="slide4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slide" Target="slide27.xml"/><Relationship Id="rId24" Type="http://schemas.openxmlformats.org/officeDocument/2006/relationships/slide" Target="slide20.xml"/><Relationship Id="rId32" Type="http://schemas.openxmlformats.org/officeDocument/2006/relationships/slide" Target="slide41.xml"/><Relationship Id="rId37" Type="http://schemas.openxmlformats.org/officeDocument/2006/relationships/slide" Target="slide46.xml"/><Relationship Id="rId40" Type="http://schemas.openxmlformats.org/officeDocument/2006/relationships/slide" Target="slide58.xml"/><Relationship Id="rId45" Type="http://schemas.openxmlformats.org/officeDocument/2006/relationships/slide" Target="slide53.xml"/><Relationship Id="rId53" Type="http://schemas.openxmlformats.org/officeDocument/2006/relationships/slide" Target="slide64.xml"/><Relationship Id="rId58" Type="http://schemas.openxmlformats.org/officeDocument/2006/relationships/slide" Target="slide69.xml"/><Relationship Id="rId66" Type="http://schemas.openxmlformats.org/officeDocument/2006/relationships/slide" Target="slide17.xml"/><Relationship Id="rId5" Type="http://schemas.openxmlformats.org/officeDocument/2006/relationships/slide" Target="slide8.xml"/><Relationship Id="rId15" Type="http://schemas.openxmlformats.org/officeDocument/2006/relationships/slide" Target="slide13.xml"/><Relationship Id="rId23" Type="http://schemas.openxmlformats.org/officeDocument/2006/relationships/slide" Target="slide19.xml"/><Relationship Id="rId28" Type="http://schemas.openxmlformats.org/officeDocument/2006/relationships/slide" Target="slide39.xml"/><Relationship Id="rId36" Type="http://schemas.openxmlformats.org/officeDocument/2006/relationships/slide" Target="slide47.xml"/><Relationship Id="rId49" Type="http://schemas.openxmlformats.org/officeDocument/2006/relationships/slide" Target="slide60.xml"/><Relationship Id="rId57" Type="http://schemas.openxmlformats.org/officeDocument/2006/relationships/slide" Target="slide66.xml"/><Relationship Id="rId61" Type="http://schemas.openxmlformats.org/officeDocument/2006/relationships/slide" Target="slide72.xml"/><Relationship Id="rId10" Type="http://schemas.openxmlformats.org/officeDocument/2006/relationships/slide" Target="slide28.xml"/><Relationship Id="rId19" Type="http://schemas.openxmlformats.org/officeDocument/2006/relationships/slide" Target="slide35.xml"/><Relationship Id="rId31" Type="http://schemas.openxmlformats.org/officeDocument/2006/relationships/slide" Target="slide42.xml"/><Relationship Id="rId44" Type="http://schemas.openxmlformats.org/officeDocument/2006/relationships/slide" Target="slide50.xml"/><Relationship Id="rId52" Type="http://schemas.openxmlformats.org/officeDocument/2006/relationships/slide" Target="slide61.xml"/><Relationship Id="rId60" Type="http://schemas.openxmlformats.org/officeDocument/2006/relationships/slide" Target="slide73.xml"/><Relationship Id="rId65" Type="http://schemas.openxmlformats.org/officeDocument/2006/relationships/slide" Target="slide18.xml"/><Relationship Id="rId4" Type="http://schemas.openxmlformats.org/officeDocument/2006/relationships/slide" Target="slide5.xml"/><Relationship Id="rId9" Type="http://schemas.openxmlformats.org/officeDocument/2006/relationships/slide" Target="slide25.xml"/><Relationship Id="rId14" Type="http://schemas.openxmlformats.org/officeDocument/2006/relationships/slide" Target="slide10.xml"/><Relationship Id="rId22" Type="http://schemas.openxmlformats.org/officeDocument/2006/relationships/slide" Target="slide36.xml"/><Relationship Id="rId27" Type="http://schemas.openxmlformats.org/officeDocument/2006/relationships/slide" Target="slide21.xml"/><Relationship Id="rId30" Type="http://schemas.openxmlformats.org/officeDocument/2006/relationships/slide" Target="slide43.xml"/><Relationship Id="rId35" Type="http://schemas.openxmlformats.org/officeDocument/2006/relationships/slide" Target="slide48.xml"/><Relationship Id="rId43" Type="http://schemas.openxmlformats.org/officeDocument/2006/relationships/slide" Target="slide49.xml"/><Relationship Id="rId48" Type="http://schemas.openxmlformats.org/officeDocument/2006/relationships/slide" Target="slide59.xml"/><Relationship Id="rId56" Type="http://schemas.openxmlformats.org/officeDocument/2006/relationships/slide" Target="slide67.xml"/><Relationship Id="rId64" Type="http://schemas.openxmlformats.org/officeDocument/2006/relationships/slide" Target="slide15.xml"/><Relationship Id="rId69" Type="http://schemas.openxmlformats.org/officeDocument/2006/relationships/slide" Target="slide30.xml"/><Relationship Id="rId8" Type="http://schemas.openxmlformats.org/officeDocument/2006/relationships/slide" Target="slide24.xml"/><Relationship Id="rId51" Type="http://schemas.openxmlformats.org/officeDocument/2006/relationships/slide" Target="slide62.xml"/><Relationship Id="rId72" Type="http://schemas.openxmlformats.org/officeDocument/2006/relationships/slide" Target="slide31.xml"/><Relationship Id="rId3" Type="http://schemas.openxmlformats.org/officeDocument/2006/relationships/slide" Target="slide4.xml"/><Relationship Id="rId12" Type="http://schemas.openxmlformats.org/officeDocument/2006/relationships/slide" Target="slide26.xml"/><Relationship Id="rId17" Type="http://schemas.openxmlformats.org/officeDocument/2006/relationships/slide" Target="slide11.xml"/><Relationship Id="rId25" Type="http://schemas.openxmlformats.org/officeDocument/2006/relationships/slide" Target="slide23.xml"/><Relationship Id="rId33" Type="http://schemas.openxmlformats.org/officeDocument/2006/relationships/slide" Target="slide44.xml"/><Relationship Id="rId38" Type="http://schemas.openxmlformats.org/officeDocument/2006/relationships/slide" Target="slide54.xml"/><Relationship Id="rId46" Type="http://schemas.openxmlformats.org/officeDocument/2006/relationships/slide" Target="slide52.xml"/><Relationship Id="rId59" Type="http://schemas.openxmlformats.org/officeDocument/2006/relationships/slide" Target="slide70.xml"/><Relationship Id="rId67" Type="http://schemas.openxmlformats.org/officeDocument/2006/relationships/slide" Target="slide16.xml"/><Relationship Id="rId20" Type="http://schemas.openxmlformats.org/officeDocument/2006/relationships/slide" Target="slide38.xml"/><Relationship Id="rId41" Type="http://schemas.openxmlformats.org/officeDocument/2006/relationships/slide" Target="slide57.xml"/><Relationship Id="rId54" Type="http://schemas.openxmlformats.org/officeDocument/2006/relationships/slide" Target="slide65.xml"/><Relationship Id="rId62" Type="http://schemas.openxmlformats.org/officeDocument/2006/relationships/slide" Target="slide71.xml"/><Relationship Id="rId70" Type="http://schemas.openxmlformats.org/officeDocument/2006/relationships/slide" Target="slide3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0/0b/Tschechien_Schnellstrassennetz.jpg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1/17/Castle_Lany_CZ_197x.jpg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6/Gloria_Ferrer_Sparkling_wine.jpg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7/Barrande.png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d/d4/Spindlerm%C3%BChle_Svaty_Petr.JPG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4502019"/>
              </p:ext>
            </p:extLst>
          </p:nvPr>
        </p:nvGraphicFramePr>
        <p:xfrm>
          <a:off x="614363" y="2816225"/>
          <a:ext cx="8137525" cy="2966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 Pravda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VY_32_INOVACE_02C_12_ Soutěž-kraje ČR</a:t>
                      </a:r>
                    </a:p>
                    <a:p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Česká republika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5.1.2013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4236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0882" y="0"/>
            <a:ext cx="8208912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/>
              <a:t>Anotace:</a:t>
            </a:r>
          </a:p>
          <a:p>
            <a:pPr lvl="0"/>
            <a:r>
              <a:rPr lang="cs-CZ" dirty="0" smtClean="0"/>
              <a:t>Škola</a:t>
            </a:r>
            <a:r>
              <a:rPr lang="cs-CZ" dirty="0"/>
              <a:t>: Gymnázium Chomutov, </a:t>
            </a:r>
          </a:p>
          <a:p>
            <a:r>
              <a:rPr lang="cs-CZ" dirty="0"/>
              <a:t>            Mostecká 3000, </a:t>
            </a:r>
            <a:r>
              <a:rPr lang="cs-CZ" dirty="0" smtClean="0"/>
              <a:t>430 </a:t>
            </a:r>
            <a:r>
              <a:rPr lang="cs-CZ" dirty="0"/>
              <a:t>01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Třída</a:t>
            </a:r>
            <a:r>
              <a:rPr lang="cs-CZ" dirty="0"/>
              <a:t>:  </a:t>
            </a:r>
            <a:r>
              <a:rPr lang="cs-CZ" dirty="0" smtClean="0"/>
              <a:t>6. ročník 6. letého gymnázia 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Výstup</a:t>
            </a:r>
            <a:r>
              <a:rPr lang="cs-CZ" dirty="0"/>
              <a:t>:  </a:t>
            </a:r>
            <a:r>
              <a:rPr lang="cs-CZ" dirty="0" err="1" smtClean="0"/>
              <a:t>Powerpointová</a:t>
            </a:r>
            <a:r>
              <a:rPr lang="cs-CZ" dirty="0" smtClean="0"/>
              <a:t> prezentace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Vzdělávací </a:t>
            </a:r>
            <a:r>
              <a:rPr lang="cs-CZ" dirty="0"/>
              <a:t>oblast:  </a:t>
            </a:r>
            <a:r>
              <a:rPr lang="cs-CZ" dirty="0" smtClean="0"/>
              <a:t>Česká republika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Obor</a:t>
            </a:r>
            <a:r>
              <a:rPr lang="cs-CZ" dirty="0"/>
              <a:t>:  Zeměpis/Geografie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Tematický </a:t>
            </a:r>
            <a:r>
              <a:rPr lang="cs-CZ" dirty="0"/>
              <a:t>okruh: </a:t>
            </a:r>
            <a:r>
              <a:rPr lang="cs-CZ" dirty="0" smtClean="0"/>
              <a:t> Kraje ČR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Využití</a:t>
            </a:r>
            <a:r>
              <a:rPr lang="cs-CZ" dirty="0"/>
              <a:t>:  Výuka zeměpisu / geografie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Pomůcky</a:t>
            </a:r>
            <a:r>
              <a:rPr lang="cs-CZ" dirty="0"/>
              <a:t>:  </a:t>
            </a:r>
            <a:r>
              <a:rPr lang="cs-CZ" dirty="0" smtClean="0"/>
              <a:t> </a:t>
            </a:r>
            <a:r>
              <a:rPr lang="cs-CZ" dirty="0"/>
              <a:t>PC </a:t>
            </a:r>
            <a:r>
              <a:rPr lang="cs-CZ" dirty="0" smtClean="0"/>
              <a:t>učitele, tabule, atlas</a:t>
            </a:r>
            <a:endParaRPr lang="cs-CZ" dirty="0"/>
          </a:p>
          <a:p>
            <a:r>
              <a:rPr lang="cs-CZ" dirty="0" smtClean="0"/>
              <a:t>Inovace: Jedná se o interaktivní soutěž, která slouží především k opakování znalostí v </a:t>
            </a:r>
          </a:p>
          <a:p>
            <a:r>
              <a:rPr lang="cs-CZ" dirty="0" smtClean="0"/>
              <a:t>rámci krajů ČR. Vzhledem k tomu, že se jedná o soutěž jsou zde doplněny otázky, na něž nebyly dány odpovědi v předchozích hodinách, ale vychází se z určitého přehledu studentů.  Soutěž probíhá ve skupinách a každá skupina volí z nabídky na snímku 3(téma a kraj). Vítězem je skupina, která získá nejvíce bodů. Vlastní pravidla soutěže lze modifikovat podle potřeb vyučujícího.</a:t>
            </a:r>
          </a:p>
          <a:p>
            <a:r>
              <a:rPr lang="cs-CZ" dirty="0" smtClean="0"/>
              <a:t>Materiál </a:t>
            </a:r>
            <a:r>
              <a:rPr lang="cs-CZ" dirty="0"/>
              <a:t>je určen k interaktivní výuce.</a:t>
            </a:r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94289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ile:Czech Republic location map.svg"/>
          <p:cNvPicPr>
            <a:picLocks noChangeAspect="1" noChangeArrowheads="1"/>
          </p:cNvPicPr>
          <p:nvPr/>
        </p:nvPicPr>
        <p:blipFill>
          <a:blip r:embed="rId2" cstate="print"/>
          <a:srcRect l="3538" t="5976" r="4326" b="7352"/>
          <a:stretch>
            <a:fillRect/>
          </a:stretch>
        </p:blipFill>
        <p:spPr bwMode="auto">
          <a:xfrm>
            <a:off x="0" y="0"/>
            <a:ext cx="9144000" cy="5236308"/>
          </a:xfrm>
          <a:prstGeom prst="rect">
            <a:avLst/>
          </a:prstGeom>
          <a:noFill/>
        </p:spPr>
      </p:pic>
      <p:sp>
        <p:nvSpPr>
          <p:cNvPr id="5" name="Elipsa 4">
            <a:hlinkClick r:id="rId3" action="ppaction://hlinksldjump"/>
          </p:cNvPr>
          <p:cNvSpPr/>
          <p:nvPr/>
        </p:nvSpPr>
        <p:spPr>
          <a:xfrm>
            <a:off x="395536" y="1844824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>
            <a:hlinkClick r:id="rId4" action="ppaction://hlinksldjump"/>
          </p:cNvPr>
          <p:cNvSpPr/>
          <p:nvPr/>
        </p:nvSpPr>
        <p:spPr>
          <a:xfrm>
            <a:off x="611560" y="1556792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>
            <a:hlinkClick r:id="rId5" action="ppaction://hlinksldjump"/>
          </p:cNvPr>
          <p:cNvSpPr/>
          <p:nvPr/>
        </p:nvSpPr>
        <p:spPr>
          <a:xfrm>
            <a:off x="683568" y="206084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>
            <a:hlinkClick r:id="rId6" action="ppaction://hlinksldjump"/>
          </p:cNvPr>
          <p:cNvSpPr/>
          <p:nvPr/>
        </p:nvSpPr>
        <p:spPr>
          <a:xfrm>
            <a:off x="1043608" y="1844824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>
            <a:hlinkClick r:id="rId7" action="ppaction://hlinksldjump"/>
          </p:cNvPr>
          <p:cNvSpPr/>
          <p:nvPr/>
        </p:nvSpPr>
        <p:spPr>
          <a:xfrm>
            <a:off x="1043608" y="1484784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Elipsa 9">
            <a:hlinkClick r:id="rId8" action="ppaction://hlinksldjump"/>
          </p:cNvPr>
          <p:cNvSpPr/>
          <p:nvPr/>
        </p:nvSpPr>
        <p:spPr>
          <a:xfrm>
            <a:off x="1691680" y="3717032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Elipsa 10">
            <a:hlinkClick r:id="rId9" action="ppaction://hlinksldjump"/>
          </p:cNvPr>
          <p:cNvSpPr/>
          <p:nvPr/>
        </p:nvSpPr>
        <p:spPr>
          <a:xfrm>
            <a:off x="1403648" y="350100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Elipsa 11">
            <a:hlinkClick r:id="rId10" action="ppaction://hlinksldjump"/>
          </p:cNvPr>
          <p:cNvSpPr/>
          <p:nvPr/>
        </p:nvSpPr>
        <p:spPr>
          <a:xfrm>
            <a:off x="683568" y="2636912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Elipsa 12">
            <a:hlinkClick r:id="rId11" action="ppaction://hlinksldjump"/>
          </p:cNvPr>
          <p:cNvSpPr/>
          <p:nvPr/>
        </p:nvSpPr>
        <p:spPr>
          <a:xfrm>
            <a:off x="899592" y="2924944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Elipsa 13">
            <a:hlinkClick r:id="rId12" action="ppaction://hlinksldjump"/>
          </p:cNvPr>
          <p:cNvSpPr/>
          <p:nvPr/>
        </p:nvSpPr>
        <p:spPr>
          <a:xfrm>
            <a:off x="1115616" y="3212976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Elipsa 14">
            <a:hlinkClick r:id="rId13" action="ppaction://hlinksldjump"/>
          </p:cNvPr>
          <p:cNvSpPr/>
          <p:nvPr/>
        </p:nvSpPr>
        <p:spPr>
          <a:xfrm>
            <a:off x="2267744" y="1268760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>
            <a:hlinkClick r:id="rId14" action="ppaction://hlinksldjump"/>
          </p:cNvPr>
          <p:cNvSpPr/>
          <p:nvPr/>
        </p:nvSpPr>
        <p:spPr>
          <a:xfrm>
            <a:off x="1907704" y="1052736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Elipsa 16">
            <a:hlinkClick r:id="rId15" action="ppaction://hlinksldjump"/>
          </p:cNvPr>
          <p:cNvSpPr/>
          <p:nvPr/>
        </p:nvSpPr>
        <p:spPr>
          <a:xfrm>
            <a:off x="2699792" y="692696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Elipsa 17">
            <a:hlinkClick r:id="rId16" action="ppaction://hlinksldjump"/>
          </p:cNvPr>
          <p:cNvSpPr/>
          <p:nvPr/>
        </p:nvSpPr>
        <p:spPr>
          <a:xfrm>
            <a:off x="2771800" y="1124744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Elipsa 18">
            <a:hlinkClick r:id="rId17" action="ppaction://hlinksldjump"/>
          </p:cNvPr>
          <p:cNvSpPr/>
          <p:nvPr/>
        </p:nvSpPr>
        <p:spPr>
          <a:xfrm>
            <a:off x="2339752" y="83671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Elipsa 19">
            <a:hlinkClick r:id="rId18" action="ppaction://hlinksldjump"/>
          </p:cNvPr>
          <p:cNvSpPr/>
          <p:nvPr/>
        </p:nvSpPr>
        <p:spPr>
          <a:xfrm>
            <a:off x="4283968" y="1268760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Elipsa 20">
            <a:hlinkClick r:id="rId19" action="ppaction://hlinksldjump"/>
          </p:cNvPr>
          <p:cNvSpPr/>
          <p:nvPr/>
        </p:nvSpPr>
        <p:spPr>
          <a:xfrm>
            <a:off x="4644008" y="1268760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Elipsa 21">
            <a:hlinkClick r:id="rId20" action="ppaction://hlinksldjump"/>
          </p:cNvPr>
          <p:cNvSpPr/>
          <p:nvPr/>
        </p:nvSpPr>
        <p:spPr>
          <a:xfrm>
            <a:off x="5508104" y="170080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Elipsa 22">
            <a:hlinkClick r:id="rId21" action="ppaction://hlinksldjump"/>
          </p:cNvPr>
          <p:cNvSpPr/>
          <p:nvPr/>
        </p:nvSpPr>
        <p:spPr>
          <a:xfrm>
            <a:off x="5148064" y="155679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Elipsa 23">
            <a:hlinkClick r:id="rId22" action="ppaction://hlinksldjump"/>
          </p:cNvPr>
          <p:cNvSpPr/>
          <p:nvPr/>
        </p:nvSpPr>
        <p:spPr>
          <a:xfrm>
            <a:off x="4860032" y="980728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Elipsa 24">
            <a:hlinkClick r:id="rId23" action="ppaction://hlinksldjump"/>
          </p:cNvPr>
          <p:cNvSpPr/>
          <p:nvPr/>
        </p:nvSpPr>
        <p:spPr>
          <a:xfrm>
            <a:off x="2339752" y="1988840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Elipsa 25">
            <a:hlinkClick r:id="rId24" action="ppaction://hlinksldjump"/>
          </p:cNvPr>
          <p:cNvSpPr/>
          <p:nvPr/>
        </p:nvSpPr>
        <p:spPr>
          <a:xfrm>
            <a:off x="2771800" y="278092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Elipsa 26">
            <a:hlinkClick r:id="rId25" action="ppaction://hlinksldjump"/>
          </p:cNvPr>
          <p:cNvSpPr/>
          <p:nvPr/>
        </p:nvSpPr>
        <p:spPr>
          <a:xfrm>
            <a:off x="3995936" y="206084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Elipsa 27">
            <a:hlinkClick r:id="rId26" action="ppaction://hlinksldjump"/>
          </p:cNvPr>
          <p:cNvSpPr/>
          <p:nvPr/>
        </p:nvSpPr>
        <p:spPr>
          <a:xfrm>
            <a:off x="3635896" y="1340768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Elipsa 28">
            <a:hlinkClick r:id="rId27" action="ppaction://hlinksldjump"/>
          </p:cNvPr>
          <p:cNvSpPr/>
          <p:nvPr/>
        </p:nvSpPr>
        <p:spPr>
          <a:xfrm>
            <a:off x="3635896" y="263691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Elipsa 29">
            <a:hlinkClick r:id="rId28" action="ppaction://hlinksldjump"/>
          </p:cNvPr>
          <p:cNvSpPr/>
          <p:nvPr/>
        </p:nvSpPr>
        <p:spPr>
          <a:xfrm>
            <a:off x="2411760" y="3356992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Elipsa 30">
            <a:hlinkClick r:id="rId29" action="ppaction://hlinksldjump"/>
          </p:cNvPr>
          <p:cNvSpPr/>
          <p:nvPr/>
        </p:nvSpPr>
        <p:spPr>
          <a:xfrm>
            <a:off x="3419872" y="3356992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Elipsa 31">
            <a:hlinkClick r:id="rId30" action="ppaction://hlinksldjump"/>
          </p:cNvPr>
          <p:cNvSpPr/>
          <p:nvPr/>
        </p:nvSpPr>
        <p:spPr>
          <a:xfrm>
            <a:off x="2411760" y="42210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Elipsa 32">
            <a:hlinkClick r:id="rId31" action="ppaction://hlinksldjump"/>
          </p:cNvPr>
          <p:cNvSpPr/>
          <p:nvPr/>
        </p:nvSpPr>
        <p:spPr>
          <a:xfrm>
            <a:off x="3203848" y="4509120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Elipsa 33">
            <a:hlinkClick r:id="rId32" action="ppaction://hlinksldjump"/>
          </p:cNvPr>
          <p:cNvSpPr/>
          <p:nvPr/>
        </p:nvSpPr>
        <p:spPr>
          <a:xfrm>
            <a:off x="3851920" y="3861048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Elipsa 34">
            <a:hlinkClick r:id="rId33" action="ppaction://hlinksldjump"/>
          </p:cNvPr>
          <p:cNvSpPr/>
          <p:nvPr/>
        </p:nvSpPr>
        <p:spPr>
          <a:xfrm>
            <a:off x="4067944" y="3212976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Elipsa 35">
            <a:hlinkClick r:id="rId34" action="ppaction://hlinksldjump"/>
          </p:cNvPr>
          <p:cNvSpPr/>
          <p:nvPr/>
        </p:nvSpPr>
        <p:spPr>
          <a:xfrm>
            <a:off x="4572000" y="278092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Elipsa 36">
            <a:hlinkClick r:id="rId35" action="ppaction://hlinksldjump"/>
          </p:cNvPr>
          <p:cNvSpPr/>
          <p:nvPr/>
        </p:nvSpPr>
        <p:spPr>
          <a:xfrm>
            <a:off x="4572000" y="3573016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Elipsa 37">
            <a:hlinkClick r:id="rId36" action="ppaction://hlinksldjump"/>
          </p:cNvPr>
          <p:cNvSpPr/>
          <p:nvPr/>
        </p:nvSpPr>
        <p:spPr>
          <a:xfrm>
            <a:off x="5076056" y="3861048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Elipsa 38">
            <a:hlinkClick r:id="rId37" action="ppaction://hlinksldjump"/>
          </p:cNvPr>
          <p:cNvSpPr/>
          <p:nvPr/>
        </p:nvSpPr>
        <p:spPr>
          <a:xfrm>
            <a:off x="5364088" y="3068960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Elipsa 39">
            <a:hlinkClick r:id="rId38" action="ppaction://hlinksldjump"/>
          </p:cNvPr>
          <p:cNvSpPr/>
          <p:nvPr/>
        </p:nvSpPr>
        <p:spPr>
          <a:xfrm>
            <a:off x="5292080" y="4293096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Elipsa 40">
            <a:hlinkClick r:id="rId39" action="ppaction://hlinksldjump"/>
          </p:cNvPr>
          <p:cNvSpPr/>
          <p:nvPr/>
        </p:nvSpPr>
        <p:spPr>
          <a:xfrm>
            <a:off x="5940152" y="3212976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Elipsa 41">
            <a:hlinkClick r:id="rId40" action="ppaction://hlinksldjump"/>
          </p:cNvPr>
          <p:cNvSpPr/>
          <p:nvPr/>
        </p:nvSpPr>
        <p:spPr>
          <a:xfrm>
            <a:off x="5724128" y="4293096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Elipsa 42">
            <a:hlinkClick r:id="rId41" action="ppaction://hlinksldjump"/>
          </p:cNvPr>
          <p:cNvSpPr/>
          <p:nvPr/>
        </p:nvSpPr>
        <p:spPr>
          <a:xfrm>
            <a:off x="6300192" y="4365104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Elipsa 43">
            <a:hlinkClick r:id="rId42" action="ppaction://hlinksldjump"/>
          </p:cNvPr>
          <p:cNvSpPr/>
          <p:nvPr/>
        </p:nvSpPr>
        <p:spPr>
          <a:xfrm>
            <a:off x="6444208" y="3861048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Elipsa 44">
            <a:hlinkClick r:id="rId43" action="ppaction://hlinksldjump"/>
          </p:cNvPr>
          <p:cNvSpPr/>
          <p:nvPr/>
        </p:nvSpPr>
        <p:spPr>
          <a:xfrm>
            <a:off x="4716016" y="206084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Elipsa 45">
            <a:hlinkClick r:id="rId44" action="ppaction://hlinksldjump"/>
          </p:cNvPr>
          <p:cNvSpPr/>
          <p:nvPr/>
        </p:nvSpPr>
        <p:spPr>
          <a:xfrm>
            <a:off x="5076056" y="2132856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7" name="Elipsa 46">
            <a:hlinkClick r:id="rId45" action="ppaction://hlinksldjump"/>
          </p:cNvPr>
          <p:cNvSpPr/>
          <p:nvPr/>
        </p:nvSpPr>
        <p:spPr>
          <a:xfrm>
            <a:off x="5796136" y="2492896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8" name="Elipsa 47">
            <a:hlinkClick r:id="rId46" action="ppaction://hlinksldjump"/>
          </p:cNvPr>
          <p:cNvSpPr/>
          <p:nvPr/>
        </p:nvSpPr>
        <p:spPr>
          <a:xfrm>
            <a:off x="5868144" y="2132856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9" name="Elipsa 48">
            <a:hlinkClick r:id="rId47" action="ppaction://hlinksldjump"/>
          </p:cNvPr>
          <p:cNvSpPr/>
          <p:nvPr/>
        </p:nvSpPr>
        <p:spPr>
          <a:xfrm>
            <a:off x="5436096" y="2348880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Elipsa 49">
            <a:hlinkClick r:id="rId48" action="ppaction://hlinksldjump"/>
          </p:cNvPr>
          <p:cNvSpPr/>
          <p:nvPr/>
        </p:nvSpPr>
        <p:spPr>
          <a:xfrm>
            <a:off x="6516216" y="1916832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1" name="Elipsa 50">
            <a:hlinkClick r:id="rId49" action="ppaction://hlinksldjump"/>
          </p:cNvPr>
          <p:cNvSpPr/>
          <p:nvPr/>
        </p:nvSpPr>
        <p:spPr>
          <a:xfrm>
            <a:off x="6444208" y="2348880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2" name="Elipsa 51">
            <a:hlinkClick r:id="rId50" action="ppaction://hlinksldjump"/>
          </p:cNvPr>
          <p:cNvSpPr/>
          <p:nvPr/>
        </p:nvSpPr>
        <p:spPr>
          <a:xfrm>
            <a:off x="6732240" y="2996952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3" name="Elipsa 52">
            <a:hlinkClick r:id="rId51" action="ppaction://hlinksldjump"/>
          </p:cNvPr>
          <p:cNvSpPr/>
          <p:nvPr/>
        </p:nvSpPr>
        <p:spPr>
          <a:xfrm>
            <a:off x="7092280" y="3068960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4" name="Elipsa 53">
            <a:hlinkClick r:id="rId52" action="ppaction://hlinksldjump"/>
          </p:cNvPr>
          <p:cNvSpPr/>
          <p:nvPr/>
        </p:nvSpPr>
        <p:spPr>
          <a:xfrm>
            <a:off x="6516216" y="2708920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5" name="Elipsa 54">
            <a:hlinkClick r:id="rId53" action="ppaction://hlinksldjump"/>
          </p:cNvPr>
          <p:cNvSpPr/>
          <p:nvPr/>
        </p:nvSpPr>
        <p:spPr>
          <a:xfrm>
            <a:off x="7092280" y="3789040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6" name="Elipsa 55">
            <a:hlinkClick r:id="rId54" action="ppaction://hlinksldjump"/>
          </p:cNvPr>
          <p:cNvSpPr/>
          <p:nvPr/>
        </p:nvSpPr>
        <p:spPr>
          <a:xfrm>
            <a:off x="7380312" y="3573016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7" name="Elipsa 56">
            <a:hlinkClick r:id="rId55" action="ppaction://hlinksldjump"/>
          </p:cNvPr>
          <p:cNvSpPr/>
          <p:nvPr/>
        </p:nvSpPr>
        <p:spPr>
          <a:xfrm>
            <a:off x="7380312" y="4005064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8" name="Elipsa 57">
            <a:hlinkClick r:id="rId56" action="ppaction://hlinksldjump"/>
          </p:cNvPr>
          <p:cNvSpPr/>
          <p:nvPr/>
        </p:nvSpPr>
        <p:spPr>
          <a:xfrm>
            <a:off x="7740352" y="3789040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9" name="Elipsa 58">
            <a:hlinkClick r:id="rId57" action="ppaction://hlinksldjump"/>
          </p:cNvPr>
          <p:cNvSpPr/>
          <p:nvPr/>
        </p:nvSpPr>
        <p:spPr>
          <a:xfrm>
            <a:off x="7740352" y="3429000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0" name="Elipsa 59">
            <a:hlinkClick r:id="rId58" action="ppaction://hlinksldjump"/>
          </p:cNvPr>
          <p:cNvSpPr/>
          <p:nvPr/>
        </p:nvSpPr>
        <p:spPr>
          <a:xfrm>
            <a:off x="7092280" y="2132856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1" name="Elipsa 60">
            <a:hlinkClick r:id="rId59" action="ppaction://hlinksldjump"/>
          </p:cNvPr>
          <p:cNvSpPr/>
          <p:nvPr/>
        </p:nvSpPr>
        <p:spPr>
          <a:xfrm>
            <a:off x="7452320" y="2276872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2" name="Elipsa 61">
            <a:hlinkClick r:id="rId60" action="ppaction://hlinksldjump"/>
          </p:cNvPr>
          <p:cNvSpPr/>
          <p:nvPr/>
        </p:nvSpPr>
        <p:spPr>
          <a:xfrm>
            <a:off x="8388424" y="278092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3" name="Elipsa 62">
            <a:hlinkClick r:id="rId61" action="ppaction://hlinksldjump"/>
          </p:cNvPr>
          <p:cNvSpPr/>
          <p:nvPr/>
        </p:nvSpPr>
        <p:spPr>
          <a:xfrm>
            <a:off x="8028384" y="2708920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4" name="Elipsa 63">
            <a:hlinkClick r:id="rId62" action="ppaction://hlinksldjump"/>
          </p:cNvPr>
          <p:cNvSpPr/>
          <p:nvPr/>
        </p:nvSpPr>
        <p:spPr>
          <a:xfrm>
            <a:off x="7740352" y="2492896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5" name="Elipsa 64">
            <a:hlinkClick r:id="rId63" action="ppaction://hlinksldjump"/>
          </p:cNvPr>
          <p:cNvSpPr/>
          <p:nvPr/>
        </p:nvSpPr>
        <p:spPr>
          <a:xfrm>
            <a:off x="3995936" y="404664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6" name="Elipsa 65">
            <a:hlinkClick r:id="rId64" action="ppaction://hlinksldjump"/>
          </p:cNvPr>
          <p:cNvSpPr/>
          <p:nvPr/>
        </p:nvSpPr>
        <p:spPr>
          <a:xfrm>
            <a:off x="3275856" y="692696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7" name="Elipsa 66">
            <a:hlinkClick r:id="rId65" action="ppaction://hlinksldjump"/>
          </p:cNvPr>
          <p:cNvSpPr/>
          <p:nvPr/>
        </p:nvSpPr>
        <p:spPr>
          <a:xfrm>
            <a:off x="3635896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8" name="Elipsa 67">
            <a:hlinkClick r:id="rId66" action="ppaction://hlinksldjump"/>
          </p:cNvPr>
          <p:cNvSpPr/>
          <p:nvPr/>
        </p:nvSpPr>
        <p:spPr>
          <a:xfrm>
            <a:off x="3995936" y="764704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9" name="Elipsa 68">
            <a:hlinkClick r:id="rId67" action="ppaction://hlinksldjump"/>
          </p:cNvPr>
          <p:cNvSpPr/>
          <p:nvPr/>
        </p:nvSpPr>
        <p:spPr>
          <a:xfrm>
            <a:off x="4355976" y="764704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71" name="Přímá spojovací šipka 70"/>
          <p:cNvCxnSpPr/>
          <p:nvPr/>
        </p:nvCxnSpPr>
        <p:spPr>
          <a:xfrm flipV="1">
            <a:off x="3275856" y="908720"/>
            <a:ext cx="3744416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2" name="Elipsa 71">
            <a:hlinkClick r:id="rId68" action="ppaction://hlinksldjump"/>
          </p:cNvPr>
          <p:cNvSpPr/>
          <p:nvPr/>
        </p:nvSpPr>
        <p:spPr>
          <a:xfrm>
            <a:off x="7020272" y="26064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3" name="Elipsa 72">
            <a:hlinkClick r:id="rId69" action="ppaction://hlinksldjump"/>
          </p:cNvPr>
          <p:cNvSpPr/>
          <p:nvPr/>
        </p:nvSpPr>
        <p:spPr>
          <a:xfrm>
            <a:off x="7164288" y="692696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4" name="Elipsa 73">
            <a:hlinkClick r:id="rId70" action="ppaction://hlinksldjump"/>
          </p:cNvPr>
          <p:cNvSpPr/>
          <p:nvPr/>
        </p:nvSpPr>
        <p:spPr>
          <a:xfrm>
            <a:off x="7812360" y="332656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5" name="Elipsa 74">
            <a:hlinkClick r:id="rId71" action="ppaction://hlinksldjump"/>
          </p:cNvPr>
          <p:cNvSpPr/>
          <p:nvPr/>
        </p:nvSpPr>
        <p:spPr>
          <a:xfrm>
            <a:off x="7524328" y="620688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6" name="Elipsa 75">
            <a:hlinkClick r:id="rId72" action="ppaction://hlinksldjump"/>
          </p:cNvPr>
          <p:cNvSpPr/>
          <p:nvPr/>
        </p:nvSpPr>
        <p:spPr>
          <a:xfrm>
            <a:off x="7380312" y="260648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7" name="Elipsa 76"/>
          <p:cNvSpPr/>
          <p:nvPr/>
        </p:nvSpPr>
        <p:spPr>
          <a:xfrm>
            <a:off x="179512" y="5589240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8" name="Elipsa 77"/>
          <p:cNvSpPr/>
          <p:nvPr/>
        </p:nvSpPr>
        <p:spPr>
          <a:xfrm>
            <a:off x="179512" y="6237312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9" name="Elipsa 78"/>
          <p:cNvSpPr/>
          <p:nvPr/>
        </p:nvSpPr>
        <p:spPr>
          <a:xfrm>
            <a:off x="5076056" y="5589240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0" name="Elipsa 79"/>
          <p:cNvSpPr/>
          <p:nvPr/>
        </p:nvSpPr>
        <p:spPr>
          <a:xfrm>
            <a:off x="2699792" y="623731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1" name="Elipsa 80"/>
          <p:cNvSpPr/>
          <p:nvPr/>
        </p:nvSpPr>
        <p:spPr>
          <a:xfrm>
            <a:off x="2699792" y="5589240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467544" y="6165304"/>
            <a:ext cx="21675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Přírodní </a:t>
            </a:r>
          </a:p>
          <a:p>
            <a:r>
              <a:rPr lang="cs-CZ" dirty="0" smtClean="0">
                <a:latin typeface="Comic Sans MS" pitchFamily="66" charset="0"/>
              </a:rPr>
              <a:t>a kulturní památky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467544" y="5579948"/>
            <a:ext cx="2079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Bonus (za 2 body)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3059832" y="5579948"/>
            <a:ext cx="1305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Ekonomika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5395523" y="5579948"/>
            <a:ext cx="1048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Vodstvo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86" name="TextovéPole 85"/>
          <p:cNvSpPr txBox="1"/>
          <p:nvPr/>
        </p:nvSpPr>
        <p:spPr>
          <a:xfrm>
            <a:off x="3059832" y="6228020"/>
            <a:ext cx="3055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Povrch a nerostné suroviny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5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29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0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0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0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2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5" fill="hold">
                      <p:stCondLst>
                        <p:cond delay="0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2" fill="hold">
                      <p:stCondLst>
                        <p:cond delay="0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4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6" fill="hold">
                      <p:stCondLst>
                        <p:cond delay="0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5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5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0" fill="hold">
                      <p:stCondLst>
                        <p:cond delay="0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6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6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7" fill="hold">
                      <p:stCondLst>
                        <p:cond delay="0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7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4" fill="hold">
                      <p:stCondLst>
                        <p:cond delay="0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8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1" fill="hold">
                      <p:stCondLst>
                        <p:cond delay="0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8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8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8" fill="hold">
                      <p:stCondLst>
                        <p:cond delay="0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9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9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9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5" fill="hold">
                      <p:stCondLst>
                        <p:cond delay="0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39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401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2" fill="hold">
                      <p:stCondLst>
                        <p:cond delay="0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0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40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9" fill="hold">
                      <p:stCondLst>
                        <p:cond delay="0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1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1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15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6" fill="hold">
                      <p:stCondLst>
                        <p:cond delay="0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1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2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>
                      <p:stCondLst>
                        <p:cond delay="0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2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2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42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0" fill="hold">
                      <p:stCondLst>
                        <p:cond delay="0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3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3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43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7" fill="hold">
                      <p:stCondLst>
                        <p:cond delay="0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4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4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443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4" fill="hold">
                      <p:stCondLst>
                        <p:cond delay="0"/>
                      </p:stCondLst>
                      <p:childTnLst>
                        <p:par>
                          <p:cTn id="445" fill="hold">
                            <p:stCondLst>
                              <p:cond delay="0"/>
                            </p:stCondLst>
                            <p:childTnLst>
                              <p:par>
                                <p:cTn id="4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4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4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5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1" fill="hold">
                      <p:stCondLst>
                        <p:cond delay="0"/>
                      </p:stCondLst>
                      <p:childTnLst>
                        <p:par>
                          <p:cTn id="452" fill="hold">
                            <p:stCondLst>
                              <p:cond delay="0"/>
                            </p:stCondLst>
                            <p:childTnLst>
                              <p:par>
                                <p:cTn id="4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5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5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45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8" fill="hold">
                      <p:stCondLst>
                        <p:cond delay="0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6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5" fill="hold">
                      <p:stCondLst>
                        <p:cond delay="0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6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71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2" fill="hold">
                      <p:stCondLst>
                        <p:cond delay="0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7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47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9" fill="hold">
                      <p:stCondLst>
                        <p:cond delay="0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8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8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85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6" fill="hold">
                      <p:stCondLst>
                        <p:cond delay="0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8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7777"/>
                                      </p:to>
                                    </p:animClr>
                                    <p:set>
                                      <p:cBhvr>
                                        <p:cTn id="49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Karlovarský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3568" y="3068960"/>
            <a:ext cx="4176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 se jmenuje cena, která je každoročně udělována </a:t>
            </a:r>
            <a:r>
              <a:rPr lang="cs-CZ" sz="2400" dirty="0" smtClean="0">
                <a:latin typeface="Comic Sans MS" pitchFamily="66" charset="0"/>
              </a:rPr>
              <a:t>              v </a:t>
            </a:r>
            <a:r>
              <a:rPr lang="cs-CZ" sz="2400" dirty="0" smtClean="0">
                <a:latin typeface="Comic Sans MS" pitchFamily="66" charset="0"/>
              </a:rPr>
              <a:t>rámci MFF Karlovy Vary za nejlepší film?</a:t>
            </a:r>
            <a:endParaRPr lang="cs-CZ" sz="1400" dirty="0">
              <a:latin typeface="Comic Sans MS" pitchFamily="66" charset="0"/>
            </a:endParaRPr>
          </a:p>
        </p:txBody>
      </p:sp>
      <p:pic>
        <p:nvPicPr>
          <p:cNvPr id="72706" name="Picture 2" descr="Soubor:Kristalovyglob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556792"/>
            <a:ext cx="2484276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Elipsa 13"/>
          <p:cNvSpPr/>
          <p:nvPr/>
        </p:nvSpPr>
        <p:spPr>
          <a:xfrm>
            <a:off x="1475656" y="4869160"/>
            <a:ext cx="3888432" cy="136815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Křišťálový globus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Karlovarský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71682" name="Picture 2" descr="Soubor:Kl Teplá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3429000"/>
            <a:ext cx="4431261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251520" y="1340768"/>
            <a:ext cx="273630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 se jmenuje klášter nedaleko Mariánských lázní, založený roku 1193 šlechticem </a:t>
            </a:r>
            <a:r>
              <a:rPr lang="cs-CZ" sz="2400" dirty="0" err="1" smtClean="0">
                <a:latin typeface="Comic Sans MS" pitchFamily="66" charset="0"/>
              </a:rPr>
              <a:t>Hrozantou</a:t>
            </a:r>
            <a:r>
              <a:rPr lang="cs-CZ" sz="2400" dirty="0" smtClean="0">
                <a:latin typeface="Comic Sans MS" pitchFamily="66" charset="0"/>
              </a:rPr>
              <a:t>?</a:t>
            </a: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1400" dirty="0" smtClean="0">
                <a:latin typeface="Comic Sans MS" pitchFamily="66" charset="0"/>
              </a:rPr>
              <a:t>Nápověda: Stejné jméno nese i říčka protékající centrem Karlových Varů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23528" y="5129808"/>
            <a:ext cx="2376264" cy="125152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Teplá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Karlovarský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3212976"/>
            <a:ext cx="60486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Velkou tradici v kraji má dřevozpracující průmysl, a to konkrétně výroba hudebních nástrojů. Znáte jméno alespoň jedné ze světoznámých firem?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70658" name="Picture 2" descr="File:Classical Guitar two views-cropp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26748">
            <a:off x="6748219" y="2536655"/>
            <a:ext cx="1515058" cy="3888432"/>
          </a:xfrm>
          <a:prstGeom prst="rect">
            <a:avLst/>
          </a:prstGeom>
          <a:noFill/>
        </p:spPr>
      </p:pic>
      <p:pic>
        <p:nvPicPr>
          <p:cNvPr id="12" name="Picture 2" descr="Soubor:Old viol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340768"/>
            <a:ext cx="1439933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Elipsa 14"/>
          <p:cNvSpPr/>
          <p:nvPr/>
        </p:nvSpPr>
        <p:spPr>
          <a:xfrm>
            <a:off x="251520" y="5085184"/>
            <a:ext cx="2376264" cy="125152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  <a:latin typeface="Comic Sans MS" pitchFamily="66" charset="0"/>
              </a:rPr>
              <a:t>Amati</a:t>
            </a:r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 Kraslice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2843808" y="5085184"/>
            <a:ext cx="3096344" cy="125152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  <a:latin typeface="Comic Sans MS" pitchFamily="66" charset="0"/>
              </a:rPr>
              <a:t>Strunal</a:t>
            </a:r>
            <a:endParaRPr lang="cs-CZ" sz="24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Luby u Chebu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Karlovarský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3568" y="3284984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 se jmenuje Národní přírodní rezervace, kde můžeme pozorovat dozvuky tektonické činnosti. Rezervace leží severně od Františkových lázní?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915816" y="5229200"/>
            <a:ext cx="2736304" cy="125152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ysClr val="windowText" lastClr="000000"/>
                </a:solidFill>
                <a:latin typeface="Comic Sans MS" pitchFamily="66" charset="0"/>
              </a:rPr>
              <a:t>SOOS</a:t>
            </a:r>
            <a:endParaRPr lang="cs-CZ" sz="24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  <p:pic>
        <p:nvPicPr>
          <p:cNvPr id="69634" name="Picture 2" descr="Soubor:Mofette-So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958109"/>
            <a:ext cx="3024336" cy="22710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Karlovarský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3212976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Na jaký tektonický jev je vázán výskyt minerálních pramenů </a:t>
            </a:r>
            <a:r>
              <a:rPr lang="cs-CZ" sz="2400" dirty="0" smtClean="0">
                <a:latin typeface="Comic Sans MS" pitchFamily="66" charset="0"/>
              </a:rPr>
              <a:t>                   v </a:t>
            </a:r>
            <a:r>
              <a:rPr lang="cs-CZ" sz="2400" dirty="0" smtClean="0">
                <a:latin typeface="Comic Sans MS" pitchFamily="66" charset="0"/>
              </a:rPr>
              <a:t>Karlovarském kraji?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13" name="Obrázek 12" descr="P10408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2996952"/>
            <a:ext cx="1869672" cy="24928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Elipsa 14"/>
          <p:cNvSpPr/>
          <p:nvPr/>
        </p:nvSpPr>
        <p:spPr>
          <a:xfrm>
            <a:off x="1187624" y="4653136"/>
            <a:ext cx="3888432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Podkrušnohorský tektonický zlom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Ústecký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187624" y="3140968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 Ústeckém kraji se nachází nejníže položené místo ČR. Jak se jmenuje a jaká je jeho nadmořská výška?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2411760" y="4725144"/>
            <a:ext cx="4608512" cy="136815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Hřensko, -115 m 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n.m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Ústecký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5536" y="1484784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Ve kterém městě byly pořízeny následující snímky?</a:t>
            </a:r>
            <a:endParaRPr lang="cs-CZ" sz="1400" dirty="0">
              <a:latin typeface="Comic Sans MS" pitchFamily="66" charset="0"/>
            </a:endParaRPr>
          </a:p>
        </p:txBody>
      </p:sp>
      <p:pic>
        <p:nvPicPr>
          <p:cNvPr id="66562" name="Picture 2" descr="Soubor:Terezin CZ Kf5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340768"/>
            <a:ext cx="2520280" cy="33603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6564" name="Picture 4" descr="Soubor:Terezin CZ Memorial Cemetery 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07837" y="3356992"/>
            <a:ext cx="2976331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6566" name="Picture 6" descr="Soubor:Terezin CZ Ater95.jpg"/>
          <p:cNvPicPr>
            <a:picLocks noChangeAspect="1" noChangeArrowheads="1"/>
          </p:cNvPicPr>
          <p:nvPr/>
        </p:nvPicPr>
        <p:blipFill>
          <a:blip r:embed="rId5" cstate="print"/>
          <a:srcRect l="7143" r="4762"/>
          <a:stretch>
            <a:fillRect/>
          </a:stretch>
        </p:blipFill>
        <p:spPr bwMode="auto">
          <a:xfrm>
            <a:off x="323528" y="2996952"/>
            <a:ext cx="2664296" cy="1980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Elipsa 14"/>
          <p:cNvSpPr/>
          <p:nvPr/>
        </p:nvSpPr>
        <p:spPr>
          <a:xfrm>
            <a:off x="251520" y="5229200"/>
            <a:ext cx="2736304" cy="129614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Terezín 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Ústecký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3174067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Ve kterém městě sídlí firma SETUZA?Do jakého odvětví průmyslu byste ji zařadili?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195736" y="4293096"/>
            <a:ext cx="4680520" cy="129614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Ústí nad Labem</a:t>
            </a:r>
          </a:p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Potravinářský (tuky) 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Ústecký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3246075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 se jmenují dvě nejvýznamnější těžební společnosti v kraji?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403648" y="4221088"/>
            <a:ext cx="6480720" cy="129614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Mostecká Uhelná Společnost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Severočeské Doly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Ústecký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3246075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Vyjmenujte 3 města v kraji, kde vyvěrají minerální prameny?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403648" y="4221088"/>
            <a:ext cx="6480720" cy="129614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Klášterec nad Ohří, Teplice, Bílina, 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Liberecký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3140968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 Jablonci nad Nisou se narodila, v roce 1981, jedna </a:t>
            </a:r>
            <a:r>
              <a:rPr lang="cs-CZ" sz="2400" dirty="0" smtClean="0">
                <a:latin typeface="Comic Sans MS" pitchFamily="66" charset="0"/>
              </a:rPr>
              <a:t>                     z </a:t>
            </a:r>
            <a:r>
              <a:rPr lang="cs-CZ" sz="2400" dirty="0" smtClean="0">
                <a:latin typeface="Comic Sans MS" pitchFamily="66" charset="0"/>
              </a:rPr>
              <a:t>nejvýznamnějších českých atletek současnosti. Jak se jmenuje? V jaké disciplíně nás reprezentuje?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683568" y="4581128"/>
            <a:ext cx="3024336" cy="129614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Bára</a:t>
            </a:r>
          </a:p>
          <a:p>
            <a:pPr algn="ctr"/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Špotáková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, oštěp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62468" name="Picture 4" descr="File:Barbora Špotáková 2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437112"/>
            <a:ext cx="1440160" cy="2162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Liberecký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61442" name="Picture 2" descr="File:Trosky(js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789040"/>
            <a:ext cx="4405843" cy="2880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2843808" y="3183359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Poznáš hrad na obrázku?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23528" y="5301208"/>
            <a:ext cx="1944216" cy="864096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Trosky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Liberecký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7584" y="3356992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Které město v kraji se proslavilo výrobou bižuterie?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971600" y="4725144"/>
            <a:ext cx="2736304" cy="136815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Jablonec nad Nisou</a:t>
            </a:r>
          </a:p>
        </p:txBody>
      </p:sp>
      <p:pic>
        <p:nvPicPr>
          <p:cNvPr id="60418" name="Picture 2" descr="Soubor:Costume Jewelry.jpg"/>
          <p:cNvPicPr>
            <a:picLocks noChangeAspect="1" noChangeArrowheads="1"/>
          </p:cNvPicPr>
          <p:nvPr/>
        </p:nvPicPr>
        <p:blipFill>
          <a:blip r:embed="rId3" cstate="print"/>
          <a:srcRect t="16291" b="19164"/>
          <a:stretch>
            <a:fillRect/>
          </a:stretch>
        </p:blipFill>
        <p:spPr bwMode="auto">
          <a:xfrm>
            <a:off x="4411041" y="3068960"/>
            <a:ext cx="3113287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Liberecký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7584" y="3356992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Jaká je nejvyšší hora Libereckého kraje?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971600" y="4725144"/>
            <a:ext cx="2736304" cy="136815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Ještěd 1435 m 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n.m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13" name="Picture 2" descr="Soubor:Ještě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356992"/>
            <a:ext cx="2376264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Liberecký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187624" y="3284984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 kraji se nachází turisty vyhledávané „falešné“ jezero. </a:t>
            </a:r>
            <a:r>
              <a:rPr lang="cs-CZ" sz="2400" dirty="0" smtClean="0">
                <a:latin typeface="Comic Sans MS" pitchFamily="66" charset="0"/>
              </a:rPr>
              <a:t>Víš, </a:t>
            </a:r>
            <a:r>
              <a:rPr lang="cs-CZ" sz="2400" dirty="0" smtClean="0">
                <a:latin typeface="Comic Sans MS" pitchFamily="66" charset="0"/>
              </a:rPr>
              <a:t>o jaké jezero se jedná a proč je tzv. falešné?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267744" y="4653136"/>
            <a:ext cx="4752528" cy="136815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Máchovo jezero, vytvořeno člověkem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Středočeský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187624" y="3212976"/>
            <a:ext cx="7272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Které dálnice procházejí Středočeským krajem?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395536" y="3933056"/>
            <a:ext cx="1728192" cy="223224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D1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D3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D5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D8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D11</a:t>
            </a:r>
          </a:p>
        </p:txBody>
      </p:sp>
      <p:pic>
        <p:nvPicPr>
          <p:cNvPr id="57346" name="Picture 2" descr="Soubor:Tschechien Schnellstrassennetz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r="-571"/>
          <a:stretch>
            <a:fillRect/>
          </a:stretch>
        </p:blipFill>
        <p:spPr bwMode="auto">
          <a:xfrm>
            <a:off x="2411760" y="3717032"/>
            <a:ext cx="5328592" cy="30929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Středočeský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1" name="Picture 2" descr="File:Castle Lany CZ 197x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7" y="3212976"/>
            <a:ext cx="4472215" cy="3024336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323528" y="1844824"/>
            <a:ext cx="24482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 se jmenuje zámeček na obrázku, který je sídlem českých prezidentů?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539552" y="4725144"/>
            <a:ext cx="1872208" cy="136815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Lány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Středočeský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39552" y="1916832"/>
            <a:ext cx="2448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Uveďte města v kraji v nichž sídlí firmy …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67544" y="4077072"/>
            <a:ext cx="374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R"/>
            </a:pPr>
            <a:r>
              <a:rPr lang="cs-CZ" sz="2400" dirty="0" err="1" smtClean="0">
                <a:latin typeface="Comic Sans MS" pitchFamily="66" charset="0"/>
              </a:rPr>
              <a:t>Danone</a:t>
            </a:r>
            <a:endParaRPr lang="cs-CZ" sz="2400" dirty="0" smtClean="0">
              <a:latin typeface="Comic Sans MS" pitchFamily="66" charset="0"/>
            </a:endParaRPr>
          </a:p>
          <a:p>
            <a:pPr marL="457200" indent="-457200">
              <a:buAutoNum type="alphaLcParenR"/>
            </a:pPr>
            <a:r>
              <a:rPr lang="cs-CZ" sz="2400" dirty="0" smtClean="0">
                <a:latin typeface="Comic Sans MS" pitchFamily="66" charset="0"/>
              </a:rPr>
              <a:t>Automobilka TPCA</a:t>
            </a:r>
          </a:p>
        </p:txBody>
      </p:sp>
      <p:sp>
        <p:nvSpPr>
          <p:cNvPr id="13" name="Elipsa 12"/>
          <p:cNvSpPr/>
          <p:nvPr/>
        </p:nvSpPr>
        <p:spPr>
          <a:xfrm>
            <a:off x="4283968" y="3429000"/>
            <a:ext cx="2952328" cy="23762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Benešov</a:t>
            </a:r>
          </a:p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Kolín</a:t>
            </a:r>
          </a:p>
          <a:p>
            <a:pPr algn="ctr"/>
            <a:endParaRPr lang="cs-CZ" sz="2400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Středočeský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39552" y="3933056"/>
            <a:ext cx="24482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Které město je spojováno se středověkou těžbou stříbra?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3419872" y="3933056"/>
            <a:ext cx="3096344" cy="146754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Kutná Hora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Středočeský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27584" y="3284984"/>
            <a:ext cx="28083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Která přehrada leží na Vltavě mezi Kamýkem a Štěchovicemi?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27584" y="5085184"/>
            <a:ext cx="2520280" cy="136815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Slapy</a:t>
            </a:r>
          </a:p>
        </p:txBody>
      </p:sp>
      <p:pic>
        <p:nvPicPr>
          <p:cNvPr id="54274" name="Picture 2" descr="Soubor:Slapy prehrada 71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284984"/>
            <a:ext cx="3456384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Plzeňský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83568" y="3140968"/>
            <a:ext cx="4392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Které slavné loutkové postavičky (otec a syn) pochází z Plzně?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187624" y="4509120"/>
            <a:ext cx="2520280" cy="136815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Spejbl a Hurvínek</a:t>
            </a: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212976"/>
            <a:ext cx="1928826" cy="2893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Plzeňský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483768" y="3356992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Jaké </a:t>
            </a:r>
            <a:r>
              <a:rPr lang="cs-CZ" sz="2400" dirty="0" err="1" smtClean="0">
                <a:latin typeface="Comic Sans MS" pitchFamily="66" charset="0"/>
              </a:rPr>
              <a:t>nej</a:t>
            </a:r>
            <a:r>
              <a:rPr lang="cs-CZ" sz="2400" dirty="0" smtClean="0">
                <a:latin typeface="Comic Sans MS" pitchFamily="66" charset="0"/>
              </a:rPr>
              <a:t> má Šumava mezi ostatními národními parky?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915816" y="4509120"/>
            <a:ext cx="3096344" cy="136815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Největší, nejlesnatější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Plzeňský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483768" y="3356992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Výrobou kterého nápoje je známý Starý </a:t>
            </a:r>
            <a:r>
              <a:rPr lang="cs-CZ" sz="2400" dirty="0" err="1" smtClean="0">
                <a:latin typeface="Comic Sans MS" pitchFamily="66" charset="0"/>
              </a:rPr>
              <a:t>Plzenec</a:t>
            </a:r>
            <a:r>
              <a:rPr lang="cs-CZ" sz="2400" dirty="0" smtClean="0">
                <a:latin typeface="Comic Sans MS" pitchFamily="66" charset="0"/>
              </a:rPr>
              <a:t>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987824" y="4509120"/>
            <a:ext cx="3096344" cy="136815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Bohemia Sekt</a:t>
            </a:r>
          </a:p>
        </p:txBody>
      </p:sp>
      <p:pic>
        <p:nvPicPr>
          <p:cNvPr id="51202" name="Picture 2" descr="File:Gloria Ferrer Sparkling win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844824"/>
            <a:ext cx="2304256" cy="30723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Plzeňský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483768" y="3356992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Která surovina se těží na Plzeňsku a používá se </a:t>
            </a:r>
            <a:r>
              <a:rPr lang="cs-CZ" sz="2400" dirty="0" smtClean="0">
                <a:latin typeface="Comic Sans MS" pitchFamily="66" charset="0"/>
              </a:rPr>
              <a:t>                  k </a:t>
            </a:r>
            <a:r>
              <a:rPr lang="cs-CZ" sz="2400" dirty="0" smtClean="0">
                <a:latin typeface="Comic Sans MS" pitchFamily="66" charset="0"/>
              </a:rPr>
              <a:t>výrobě keramiky?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915816" y="4941168"/>
            <a:ext cx="3096344" cy="136815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Kaolin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Plzeňský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11560" y="3284984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 se jmenuje největší jezero České republiky?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259632" y="4365104"/>
            <a:ext cx="3096344" cy="136815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Černé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564904"/>
            <a:ext cx="3312368" cy="2484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Kraj Praha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11560" y="3284984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Znáš alespoň jednoho architekta, který se podílel na stavbě Katedrály sv. Víta? V jakém slohu je tato stavba postavena?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395536" y="4653136"/>
            <a:ext cx="3960440" cy="1584176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Matyáš z 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Arrasu</a:t>
            </a:r>
            <a:endParaRPr lang="cs-CZ" sz="2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Petr 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Parléř</a:t>
            </a:r>
            <a:endParaRPr lang="cs-CZ" sz="2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Gotika </a:t>
            </a:r>
          </a:p>
        </p:txBody>
      </p:sp>
      <p:pic>
        <p:nvPicPr>
          <p:cNvPr id="15" name="Picture 2" descr="File:Prague saint vit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293096"/>
            <a:ext cx="3219519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Kraj Praha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1" name="Picture 2" descr="File:Vysehrad as seen over the Vltava from Cisarska louka 7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212976"/>
            <a:ext cx="4392488" cy="3294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Obdélník 11"/>
          <p:cNvSpPr/>
          <p:nvPr/>
        </p:nvSpPr>
        <p:spPr>
          <a:xfrm>
            <a:off x="395536" y="2204864"/>
            <a:ext cx="21602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O jakou pražskou památku se jedná na obrázku?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251520" y="4797152"/>
            <a:ext cx="2160240" cy="136815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Vyšehrad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Kraj Praha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475656" y="3068960"/>
            <a:ext cx="6984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Na území hl. města Prahy se nachází naše nejvýznamnější letiště. Jaké je označení českých letadel?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3779912" y="4437112"/>
            <a:ext cx="2160240" cy="136815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OK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Kraj Praha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95536" y="3573016"/>
            <a:ext cx="53285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 se jmenuje </a:t>
            </a:r>
            <a:r>
              <a:rPr lang="cs-CZ" sz="2400" dirty="0" err="1" smtClean="0">
                <a:latin typeface="Comic Sans MS" pitchFamily="66" charset="0"/>
              </a:rPr>
              <a:t>fracouzský</a:t>
            </a:r>
            <a:r>
              <a:rPr lang="cs-CZ" sz="2400" dirty="0" smtClean="0">
                <a:latin typeface="Comic Sans MS" pitchFamily="66" charset="0"/>
              </a:rPr>
              <a:t> geolog, který dal název části Prahy, kde jsou dnes filmové ateliéry?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115616" y="4869160"/>
            <a:ext cx="2160240" cy="136815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Joachim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Barrande</a:t>
            </a:r>
            <a:endParaRPr lang="cs-CZ" sz="24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5058" name="Picture 2" descr="Soubor:Barrand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b="4241"/>
          <a:stretch>
            <a:fillRect/>
          </a:stretch>
        </p:blipFill>
        <p:spPr bwMode="auto">
          <a:xfrm>
            <a:off x="5436096" y="3140968"/>
            <a:ext cx="2304256" cy="26478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Kraj Praha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123728" y="3212976"/>
            <a:ext cx="53285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 se jmenoval most, který stával dříve na místě Karlova mostu</a:t>
            </a:r>
            <a:r>
              <a:rPr lang="cs-CZ" sz="2400" dirty="0" smtClean="0">
                <a:latin typeface="Comic Sans MS" pitchFamily="66" charset="0"/>
              </a:rPr>
              <a:t>?                 V </a:t>
            </a:r>
            <a:r>
              <a:rPr lang="cs-CZ" sz="2400" dirty="0" smtClean="0">
                <a:latin typeface="Comic Sans MS" pitchFamily="66" charset="0"/>
              </a:rPr>
              <a:t>roce 1342 byl zničen povodní.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3563888" y="4797152"/>
            <a:ext cx="2160240" cy="136815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Juditin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Královehradecký</a:t>
            </a:r>
            <a:r>
              <a:rPr lang="cs-CZ" sz="3200" dirty="0" smtClean="0">
                <a:latin typeface="Comic Sans MS" pitchFamily="66" charset="0"/>
              </a:rPr>
              <a:t>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99592" y="3068960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err="1" smtClean="0">
                <a:latin typeface="Comic Sans MS" pitchFamily="66" charset="0"/>
              </a:rPr>
              <a:t>Královehradecký</a:t>
            </a:r>
            <a:r>
              <a:rPr lang="cs-CZ" sz="2400" dirty="0" smtClean="0">
                <a:latin typeface="Comic Sans MS" pitchFamily="66" charset="0"/>
              </a:rPr>
              <a:t> kraj je často nazýván „krajem spisovatelů“. Pochází odtud Božena Němcová, Karel Jaromír Erben, Karel Čapek a také…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5076056" y="4149080"/>
            <a:ext cx="2880320" cy="172819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Eduard 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Štorch</a:t>
            </a:r>
            <a:endParaRPr lang="cs-CZ" sz="2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Karel Poláček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179512" y="4460919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…dílo/místo narození</a:t>
            </a:r>
          </a:p>
          <a:p>
            <a:r>
              <a:rPr lang="cs-CZ" sz="2400" dirty="0" smtClean="0">
                <a:latin typeface="Comic Sans MS" pitchFamily="66" charset="0"/>
              </a:rPr>
              <a:t>Lovci mamutů/Ostroměř</a:t>
            </a:r>
          </a:p>
          <a:p>
            <a:r>
              <a:rPr lang="cs-CZ" sz="2400" dirty="0" smtClean="0">
                <a:latin typeface="Comic Sans MS" pitchFamily="66" charset="0"/>
              </a:rPr>
              <a:t>Bylo nás pět/Rychnov nad Kněžnou</a:t>
            </a:r>
            <a:endParaRPr lang="cs-CZ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Královehradecký</a:t>
            </a:r>
            <a:r>
              <a:rPr lang="cs-CZ" sz="3200" dirty="0" smtClean="0">
                <a:latin typeface="Comic Sans MS" pitchFamily="66" charset="0"/>
              </a:rPr>
              <a:t>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55576" y="3284984"/>
            <a:ext cx="30963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Ve kterém městě se nachází ZOO safari?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27584" y="4509120"/>
            <a:ext cx="2880320" cy="172819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Dvůr Králové</a:t>
            </a:r>
          </a:p>
        </p:txBody>
      </p:sp>
      <p:pic>
        <p:nvPicPr>
          <p:cNvPr id="13" name="Picture 2" descr="Soubor:Diceros.bicornis-08-ZOO.Dvur.Kralo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284984"/>
            <a:ext cx="3672408" cy="275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Královehradecký</a:t>
            </a:r>
            <a:r>
              <a:rPr lang="cs-CZ" sz="3200" dirty="0" smtClean="0">
                <a:latin typeface="Comic Sans MS" pitchFamily="66" charset="0"/>
              </a:rPr>
              <a:t>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55576" y="3284984"/>
            <a:ext cx="3240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 se jmenuje světoznámá značka klavírů?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27584" y="4509120"/>
            <a:ext cx="2880320" cy="172819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PETROF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Královehradecký</a:t>
            </a:r>
            <a:r>
              <a:rPr lang="cs-CZ" sz="3200" dirty="0" smtClean="0">
                <a:latin typeface="Comic Sans MS" pitchFamily="66" charset="0"/>
              </a:rPr>
              <a:t>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55576" y="3284984"/>
            <a:ext cx="40324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Jakého stáří jsou Krkonoše?Jakým vrásněním vznikly?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27584" y="4509120"/>
            <a:ext cx="2880320" cy="172819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Prvohorní, Hercynské</a:t>
            </a:r>
          </a:p>
        </p:txBody>
      </p:sp>
      <p:pic>
        <p:nvPicPr>
          <p:cNvPr id="13" name="Picture 2" descr="File:Spindlermühle Svaty Pet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149080"/>
            <a:ext cx="3312368" cy="24056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Královehradecký</a:t>
            </a:r>
            <a:r>
              <a:rPr lang="cs-CZ" sz="3200" dirty="0" smtClean="0">
                <a:latin typeface="Comic Sans MS" pitchFamily="66" charset="0"/>
              </a:rPr>
              <a:t>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55576" y="3284984"/>
            <a:ext cx="40324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 krajském městě se vlévá do Labe levostranný přítok. O jakou řeku se jedná?</a:t>
            </a:r>
          </a:p>
          <a:p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142976" y="4786322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Orlice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Jihočeský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55576" y="3284984"/>
            <a:ext cx="58881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 hokejových Českých Budějovicích hrála spousta hráčů se zkušenostmi </a:t>
            </a:r>
            <a:r>
              <a:rPr lang="cs-CZ" sz="2400" dirty="0" smtClean="0">
                <a:latin typeface="Comic Sans MS" pitchFamily="66" charset="0"/>
              </a:rPr>
              <a:t>                z </a:t>
            </a:r>
            <a:r>
              <a:rPr lang="cs-CZ" sz="2400" dirty="0" smtClean="0">
                <a:latin typeface="Comic Sans MS" pitchFamily="66" charset="0"/>
              </a:rPr>
              <a:t>NHL. Který z uvedených hráčů za Budějovice nehrál:Václav Prospal, Martin Havlát, Roman </a:t>
            </a:r>
            <a:r>
              <a:rPr lang="cs-CZ" sz="2400" dirty="0" smtClean="0">
                <a:latin typeface="Comic Sans MS" pitchFamily="66" charset="0"/>
              </a:rPr>
              <a:t>Turek?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857224" y="5214950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Martin Havlát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Jihočeský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42844" y="3000372"/>
            <a:ext cx="47149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Na seznamu památek UNESCO se nachází také vesnice ceněná pro svou lidovou architekturu. Jak se obec nedaleko Českých Budějovic jmenuje?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785786" y="500063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  <a:latin typeface="Comic Sans MS" pitchFamily="66" charset="0"/>
              </a:rPr>
              <a:t>Holašovice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875356"/>
            <a:ext cx="3238496" cy="242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Jihočeský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42844" y="3000372"/>
            <a:ext cx="47149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Firma Bratří </a:t>
            </a:r>
            <a:r>
              <a:rPr lang="cs-CZ" sz="2400" dirty="0" err="1" smtClean="0">
                <a:latin typeface="Comic Sans MS" pitchFamily="66" charset="0"/>
              </a:rPr>
              <a:t>Zátků</a:t>
            </a:r>
            <a:r>
              <a:rPr lang="cs-CZ" sz="2400" dirty="0" smtClean="0">
                <a:latin typeface="Comic Sans MS" pitchFamily="66" charset="0"/>
              </a:rPr>
              <a:t> sídlí </a:t>
            </a:r>
            <a:r>
              <a:rPr lang="cs-CZ" sz="2400" dirty="0" smtClean="0">
                <a:latin typeface="Comic Sans MS" pitchFamily="66" charset="0"/>
              </a:rPr>
              <a:t>                    v </a:t>
            </a:r>
            <a:r>
              <a:rPr lang="cs-CZ" sz="2400" dirty="0" err="1" smtClean="0">
                <a:latin typeface="Comic Sans MS" pitchFamily="66" charset="0"/>
              </a:rPr>
              <a:t>Boršově</a:t>
            </a:r>
            <a:r>
              <a:rPr lang="cs-CZ" sz="2400" dirty="0" smtClean="0">
                <a:latin typeface="Comic Sans MS" pitchFamily="66" charset="0"/>
              </a:rPr>
              <a:t> nad Vltavou a podniká </a:t>
            </a:r>
          </a:p>
          <a:p>
            <a:r>
              <a:rPr lang="cs-CZ" sz="2400" dirty="0" smtClean="0">
                <a:latin typeface="Comic Sans MS" pitchFamily="66" charset="0"/>
              </a:rPr>
              <a:t>v potravinářském průmyslu. Na výrobu jakých potravin se zaměřuje?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571472" y="5000636"/>
            <a:ext cx="2286016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Těstoviny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Jihočeský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0" y="3143248"/>
            <a:ext cx="47149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Nejvyšší hora Šumavy na české straně leží při hranicích </a:t>
            </a:r>
            <a:r>
              <a:rPr lang="cs-CZ" sz="2400" dirty="0" smtClean="0">
                <a:latin typeface="Comic Sans MS" pitchFamily="66" charset="0"/>
              </a:rPr>
              <a:t>                    s </a:t>
            </a:r>
            <a:r>
              <a:rPr lang="cs-CZ" sz="2400" dirty="0" smtClean="0">
                <a:latin typeface="Comic Sans MS" pitchFamily="66" charset="0"/>
              </a:rPr>
              <a:t>Rakouskem a Německem. Jak se jmenuje?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571472" y="4857760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Plechý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Jihočeský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2857496"/>
            <a:ext cx="3238496" cy="242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Obdélník 11"/>
          <p:cNvSpPr/>
          <p:nvPr/>
        </p:nvSpPr>
        <p:spPr>
          <a:xfrm>
            <a:off x="0" y="3143248"/>
            <a:ext cx="47149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Nedaleko Českých Budějovic, </a:t>
            </a:r>
            <a:r>
              <a:rPr lang="cs-CZ" sz="2400" dirty="0" smtClean="0">
                <a:latin typeface="Comic Sans MS" pitchFamily="66" charset="0"/>
              </a:rPr>
              <a:t>              v </a:t>
            </a:r>
            <a:r>
              <a:rPr lang="cs-CZ" sz="2400" dirty="0" smtClean="0">
                <a:latin typeface="Comic Sans MS" pitchFamily="66" charset="0"/>
              </a:rPr>
              <a:t>bezprostředním sousedství zámku Hluboká nad Vltavou se nachází významný rybník. Jaké je jeho jméno?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214414" y="500063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  <a:latin typeface="Comic Sans MS" pitchFamily="66" charset="0"/>
              </a:rPr>
              <a:t>Bezdrev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Kraj Vysočina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143248"/>
            <a:ext cx="52864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S krajem Vysočina je spjato jméno českého politika, který byl významným členem ČSSD a také prezidentským kandidátem. Jak se politik jmenuje?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571604" y="5072074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Miloš Zeman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Kraj Vysočina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143248"/>
            <a:ext cx="52864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 tomto městě je na seznamu UNESCO jedna z největších židovských čtvrtí v Evropě. V jakém městě se tato památka UNESCO nachází?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500166" y="4929198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Třebíč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Kraj Vysočina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143248"/>
            <a:ext cx="5286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Na území kraje Vysočina je jedna ze dvou jaderných elektráren v ČR. Jaké je její jméno 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71538" y="4643446"/>
            <a:ext cx="2143140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Dukovany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2928934"/>
            <a:ext cx="2905119" cy="2178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Kraj Vysočina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143248"/>
            <a:ext cx="52864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Městys </a:t>
            </a:r>
            <a:r>
              <a:rPr lang="cs-CZ" sz="2400" dirty="0" err="1" smtClean="0">
                <a:latin typeface="Comic Sans MS" pitchFamily="66" charset="0"/>
              </a:rPr>
              <a:t>Mrákotín</a:t>
            </a:r>
            <a:r>
              <a:rPr lang="cs-CZ" sz="2400" dirty="0" smtClean="0">
                <a:latin typeface="Comic Sans MS" pitchFamily="66" charset="0"/>
              </a:rPr>
              <a:t> je již od 19. století znám těžbou kamene. Monolit z této lokality se nachází na Pražském hradě. O jakou vyvřelou horninu se jedná 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142976" y="5057800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Žula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Kraj Vysočina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143248"/>
            <a:ext cx="52864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Na hranicích se Středočeským krajem se nachází vodní nádrž, která je zásobárnou pitné vody pro Prahu. O jakou nádrž se jedná?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500166" y="4857760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  <a:latin typeface="Comic Sans MS" pitchFamily="66" charset="0"/>
              </a:rPr>
              <a:t>Švihov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Pardubický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143248"/>
            <a:ext cx="52864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Pardubice jsou mimo jiné proslaveny významným motocyklovým závodem na ploché dráze. Jak se tento závod s více než šedesátiletou historií jmenuje?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357290" y="500063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Zlatá přilba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Pardubický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143248"/>
            <a:ext cx="5286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Toto město je známo renesančním zámkem a je rodištěm Bedřicha Smetany. O jaké město se jedná?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3286124"/>
            <a:ext cx="2524116" cy="189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Elipsa 12"/>
          <p:cNvSpPr/>
          <p:nvPr/>
        </p:nvSpPr>
        <p:spPr>
          <a:xfrm>
            <a:off x="1285852" y="464344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Litomyšl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Pardubický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143248"/>
            <a:ext cx="52864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 Pardubickém kraji je jeden </a:t>
            </a:r>
            <a:r>
              <a:rPr lang="cs-CZ" sz="2400" dirty="0" smtClean="0">
                <a:latin typeface="Comic Sans MS" pitchFamily="66" charset="0"/>
              </a:rPr>
              <a:t>                    z </a:t>
            </a:r>
            <a:r>
              <a:rPr lang="cs-CZ" sz="2400" dirty="0" smtClean="0">
                <a:latin typeface="Comic Sans MS" pitchFamily="66" charset="0"/>
              </a:rPr>
              <a:t>nejvýznamnějších železničních uzlů v ČR. Nachází se </a:t>
            </a:r>
            <a:r>
              <a:rPr lang="cs-CZ" sz="2400" dirty="0" smtClean="0">
                <a:latin typeface="Comic Sans MS" pitchFamily="66" charset="0"/>
              </a:rPr>
              <a:t>                                ve </a:t>
            </a:r>
            <a:r>
              <a:rPr lang="cs-CZ" sz="2400" dirty="0" smtClean="0">
                <a:latin typeface="Comic Sans MS" pitchFamily="66" charset="0"/>
              </a:rPr>
              <a:t>4. nejlidnatějším městě kraje. Jak se toto město jmenuje?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071670" y="5072074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Česká Třebová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Pardubický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Významný hydrologický bod, který odděluje úmoří 3 evropských moří se nachází na SV kraje. Jak se tento masív nazývá?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357290" y="4857760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Kralický Sněžník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Pardubický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 tomto městě začíná splavný úsek Labe pro velké lodě. Jak se toto město známé i tepelnou elektrárnou jmenuje?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714480" y="4857760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Chvaletice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Jihomoravský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 se jmenuje film, který získal </a:t>
            </a:r>
            <a:r>
              <a:rPr lang="cs-CZ" sz="2400" dirty="0" smtClean="0">
                <a:latin typeface="Comic Sans MS" pitchFamily="66" charset="0"/>
              </a:rPr>
              <a:t>                 5 </a:t>
            </a:r>
            <a:r>
              <a:rPr lang="cs-CZ" sz="2400" dirty="0" smtClean="0">
                <a:latin typeface="Comic Sans MS" pitchFamily="66" charset="0"/>
              </a:rPr>
              <a:t>českých lvů a v roce 2003 ho natočil Vladimír Morávek? Jeho jméno má souvislost s Jihomoravským krajem.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2071670" y="5072074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Nuda v Brně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Jihomoravský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Nejnavštěvovanější jeskyni v ČR najdeme na území kraje</a:t>
            </a:r>
            <a:r>
              <a:rPr lang="cs-CZ" sz="2400" dirty="0" smtClean="0">
                <a:latin typeface="Comic Sans MS" pitchFamily="66" charset="0"/>
              </a:rPr>
              <a:t>. Jaké </a:t>
            </a:r>
            <a:r>
              <a:rPr lang="cs-CZ" sz="2400" dirty="0" smtClean="0">
                <a:latin typeface="Comic Sans MS" pitchFamily="66" charset="0"/>
              </a:rPr>
              <a:t>je její jméno?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714620"/>
            <a:ext cx="3071834" cy="230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Elipsa 12"/>
          <p:cNvSpPr/>
          <p:nvPr/>
        </p:nvSpPr>
        <p:spPr>
          <a:xfrm>
            <a:off x="1714480" y="4500570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Punkevní jeskyně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Jihomoravský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Jižní Morava je známa jako kraj vína. Významným vinařským centrem je město se známým barokním zámkem ve kterém se nachází jeden z největších sudů na víno v Evropě?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428860" y="5345832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Mikulov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Jihomoravský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Jaká surovina se těží v oblasti Hodonínska?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714348" y="428625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Ropa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Jihomoravský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 okolí jedné jihomoravské řeky se nachází </a:t>
            </a:r>
            <a:r>
              <a:rPr lang="cs-CZ" sz="2400" dirty="0" smtClean="0">
                <a:latin typeface="Comic Sans MS" pitchFamily="66" charset="0"/>
              </a:rPr>
              <a:t>český </a:t>
            </a:r>
            <a:r>
              <a:rPr lang="cs-CZ" sz="2400" dirty="0" smtClean="0">
                <a:latin typeface="Comic Sans MS" pitchFamily="66" charset="0"/>
              </a:rPr>
              <a:t>národní park. Jak se tato řeka jmenuje?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714480" y="4786322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Dyje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Olomoucký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Jakýmsi symbolem povodní v roce 1997 se stala obec při soutoku řek Moravy a Bečvy v okrese Přerov. Jak se tato povodněmi postižená obec jmenuje?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928794" y="500063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Troubky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Olomoucký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Toto lázeňské město je nyní známo především nejstarší papírnou, kde probíhá ruční výroba. V minulosti nechvalně proslulo čarodějnickými procesy.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3000372"/>
            <a:ext cx="2800343" cy="210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Elipsa 12"/>
          <p:cNvSpPr/>
          <p:nvPr/>
        </p:nvSpPr>
        <p:spPr>
          <a:xfrm>
            <a:off x="1571604" y="500063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Velké Losiny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Olomoucký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Hanušovice jsou proslulé známým pivovarem. Jaké je jeho jméno?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214414" y="4429132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Holba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Olomoucký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Jaké je nejvýše položené místo kraje?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142976" y="4214818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Praděd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Olomoucký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 okrese Šumperk najdeme významnou přečerpávací elektrárnu, která má největší instalovaný výkon v ČR. Jak se jmenuje?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714480" y="4857760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Dlouhé Stráně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Zlínský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Valašské Meziříčí je domovem známe rockové kapely, která nazpívala písně jako </a:t>
            </a:r>
            <a:r>
              <a:rPr lang="cs-CZ" sz="2400" dirty="0" err="1" smtClean="0">
                <a:latin typeface="Comic Sans MS" pitchFamily="66" charset="0"/>
              </a:rPr>
              <a:t>Made</a:t>
            </a:r>
            <a:r>
              <a:rPr lang="cs-CZ" sz="2400" dirty="0" smtClean="0">
                <a:latin typeface="Comic Sans MS" pitchFamily="66" charset="0"/>
              </a:rPr>
              <a:t> in </a:t>
            </a:r>
            <a:r>
              <a:rPr lang="cs-CZ" sz="2400" dirty="0" err="1" smtClean="0">
                <a:latin typeface="Comic Sans MS" pitchFamily="66" charset="0"/>
              </a:rPr>
              <a:t>Valmez</a:t>
            </a:r>
            <a:r>
              <a:rPr lang="cs-CZ" sz="2400" dirty="0" smtClean="0">
                <a:latin typeface="Comic Sans MS" pitchFamily="66" charset="0"/>
              </a:rPr>
              <a:t> nebo Hodinový hotel. Jak se kapela jmenuje?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714480" y="5072074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Mňága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Ždorp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786058"/>
            <a:ext cx="3119435" cy="2337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Zlínský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Tato hora je podle pověstí sídlem slovanského boha </a:t>
            </a:r>
            <a:r>
              <a:rPr lang="cs-CZ" sz="2400" dirty="0" err="1" smtClean="0">
                <a:latin typeface="Comic Sans MS" pitchFamily="66" charset="0"/>
              </a:rPr>
              <a:t>Radegasta</a:t>
            </a:r>
            <a:r>
              <a:rPr lang="cs-CZ" sz="2400" dirty="0" smtClean="0">
                <a:latin typeface="Comic Sans MS" pitchFamily="66" charset="0"/>
              </a:rPr>
              <a:t>.Jaké je její jméno?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71538" y="464344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Radhošť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Zlínský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 Otrokovicích se nachází sídlo významné české gumárenské společnosti. Jaký </a:t>
            </a:r>
            <a:r>
              <a:rPr lang="cs-CZ" sz="2400" dirty="0" smtClean="0">
                <a:latin typeface="Comic Sans MS" pitchFamily="66" charset="0"/>
              </a:rPr>
              <a:t>je </a:t>
            </a:r>
            <a:r>
              <a:rPr lang="cs-CZ" sz="2400" dirty="0" smtClean="0">
                <a:latin typeface="Comic Sans MS" pitchFamily="66" charset="0"/>
              </a:rPr>
              <a:t>její název?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000232" y="4572008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Barum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Zlínský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Jaké pohoří tvoří na území kraje hranici mezi Českou republikou a Slovenskem?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071538" y="4500570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Bílé Karpaty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Zlínský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214686"/>
            <a:ext cx="52864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Tato historická vodní cesta měřící 52 km byla založena ve 30. letech 20. století a spojovala Otrokovice a Rohatec. Jaké je její jméno?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428728" y="4929198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Baťův kanál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pisek se šipkou dolů 2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Moravskoslezský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Bonus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hnutá šipka nahoru 11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58" y="3071810"/>
            <a:ext cx="52864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Toto město vzniklo až v 50. letech rozhodnutím tehdejší vlády. Jádro města bylo vystavěno ve stylu socialistického realismu a je to největší město v ČR, které nikdy nebylo krajské ani okresní. Jaké je jeho jméno?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5572132" y="4500570"/>
            <a:ext cx="2016224" cy="1512168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Havířov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Moravskoslezský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1277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Přírodní a kulturní památky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58" y="3071810"/>
            <a:ext cx="52864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Významným místem ostravského společenského života je ulice plná restaurací a barů. Jak se tato ulice hojně navštěvovaná mladou a střední generací nazývá?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071670" y="5000636"/>
            <a:ext cx="2448272" cy="165618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Stodolní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Moravskoslezský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Ekonomika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58" y="3071810"/>
            <a:ext cx="5286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Toto město se proslavilo výrobou nákladních automobilů Tatra. O jaké město se jedná?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428728" y="4857760"/>
            <a:ext cx="2928958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Kopřivnice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2928934"/>
            <a:ext cx="2881306" cy="2160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Moravskoslezský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203848" y="1412776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Povrch a nerostné suroviny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143248"/>
            <a:ext cx="52864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Region je znám těžbou černého </a:t>
            </a:r>
            <a:r>
              <a:rPr lang="cs-CZ" sz="2400" dirty="0" smtClean="0">
                <a:latin typeface="Comic Sans MS" pitchFamily="66" charset="0"/>
              </a:rPr>
              <a:t>     uhlí</a:t>
            </a:r>
            <a:r>
              <a:rPr lang="cs-CZ" sz="2400" dirty="0" smtClean="0">
                <a:latin typeface="Comic Sans MS" pitchFamily="66" charset="0"/>
              </a:rPr>
              <a:t>. Jak se jmenuje společnost zaměřující se na těžbu uhlí </a:t>
            </a:r>
            <a:r>
              <a:rPr lang="cs-CZ" sz="2400" dirty="0" smtClean="0">
                <a:latin typeface="Comic Sans MS" pitchFamily="66" charset="0"/>
              </a:rPr>
              <a:t>                       v </a:t>
            </a:r>
            <a:r>
              <a:rPr lang="cs-CZ" sz="2400" dirty="0" smtClean="0">
                <a:latin typeface="Comic Sans MS" pitchFamily="66" charset="0"/>
              </a:rPr>
              <a:t>regionu?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428728" y="4714884"/>
            <a:ext cx="2880320" cy="1800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OKD a.s.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539552" y="404664"/>
            <a:ext cx="8064896" cy="936104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Moravskoslezský kraj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635896" y="1412776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Vodstvo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683568" y="620688"/>
            <a:ext cx="288032" cy="28803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403648" y="620688"/>
            <a:ext cx="288032" cy="28803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2123728" y="620688"/>
            <a:ext cx="288032" cy="288032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763688" y="476672"/>
            <a:ext cx="288032" cy="28803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043608" y="476672"/>
            <a:ext cx="288032" cy="2880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hnutá šipka nahoru 8">
            <a:hlinkClick r:id="rId2" action="ppaction://hlinksldjump"/>
          </p:cNvPr>
          <p:cNvSpPr/>
          <p:nvPr/>
        </p:nvSpPr>
        <p:spPr>
          <a:xfrm rot="16200000">
            <a:off x="7930084" y="5543524"/>
            <a:ext cx="1216152" cy="731520"/>
          </a:xfrm>
          <a:prstGeom prst="curvedUpArrow">
            <a:avLst/>
          </a:prstGeom>
          <a:solidFill>
            <a:srgbClr val="00206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7740352" y="5373216"/>
            <a:ext cx="3273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Z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P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Ě</a:t>
            </a:r>
          </a:p>
          <a:p>
            <a:r>
              <a:rPr lang="cs-CZ" sz="1600" b="1" dirty="0" smtClean="0">
                <a:solidFill>
                  <a:srgbClr val="002060"/>
                </a:solidFill>
                <a:latin typeface="Comic Sans MS" pitchFamily="66" charset="0"/>
              </a:rPr>
              <a:t>T</a:t>
            </a:r>
            <a:endParaRPr lang="cs-CZ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3143248"/>
            <a:ext cx="5286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Jak se jmenuje řeka odvádějící vodu z kraje směrem do Baltského moře?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143108" y="4572008"/>
            <a:ext cx="2016224" cy="151216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Comic Sans MS" pitchFamily="66" charset="0"/>
              </a:rPr>
              <a:t>Odra</a:t>
            </a:r>
            <a:endParaRPr lang="cs-CZ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02412" y="2924944"/>
            <a:ext cx="68259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Citace použitých zdrojů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8640960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3 – mapa ČR.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&lt;http://commons.wikimedia.org/wiki/File:Czech_Republic_location_map.svg &gt;</a:t>
            </a:r>
            <a:r>
              <a:rPr lang="cs-CZ" sz="1400" dirty="0" smtClean="0"/>
              <a:t> Licence: GNU Free </a:t>
            </a:r>
            <a:r>
              <a:rPr lang="cs-CZ" sz="1400" dirty="0" err="1" smtClean="0"/>
              <a:t>Documentation</a:t>
            </a:r>
            <a:r>
              <a:rPr lang="cs-CZ" sz="1400" dirty="0" smtClean="0"/>
              <a:t>. 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4 – Křišťálový globus.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&lt;http://cs.wikipedia.org/wiki/Soubor:Kristalovyglobus.jpg 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GNU Free </a:t>
            </a:r>
            <a:r>
              <a:rPr lang="cs-CZ" sz="1400" dirty="0" err="1" smtClean="0"/>
              <a:t>Documentation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5 – Klášter Teplá.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&lt;http://cs.wikipedia.org/wiki/Soubor:Kl_Tepl%C3%A1_1.jpg 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Public </a:t>
            </a:r>
            <a:r>
              <a:rPr lang="cs-CZ" sz="1400" dirty="0" err="1" smtClean="0"/>
              <a:t>domain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6 – Kytara. </a:t>
            </a:r>
            <a:r>
              <a:rPr lang="cs-CZ" sz="1400" dirty="0" err="1" smtClean="0"/>
              <a:t>Sagnibene</a:t>
            </a:r>
            <a:r>
              <a:rPr lang="cs-CZ" sz="1400" dirty="0" smtClean="0"/>
              <a:t>, P.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&lt;http://commons.wikimedia.org/wiki/File:Classical_Guitar_two_views-cropped.jpg?uselang=cs 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</a:t>
            </a:r>
            <a:r>
              <a:rPr lang="cs-CZ" sz="1400" dirty="0" err="1" smtClean="0"/>
              <a:t>Creative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Uveďte autora-Zachovejte licenci 2.0 Německo.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7 – Housle.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&lt;http://cs.wikipedia.org/wiki/Soubor:Old_violin.jpg 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GNU Free </a:t>
            </a:r>
            <a:r>
              <a:rPr lang="cs-CZ" sz="1400" dirty="0" err="1" smtClean="0"/>
              <a:t>Documentation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7– Bahenní sopka.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&lt;http://cs.wikipedia.org/wiki/Soubor:Mofette-Soos.JPG&gt;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GNU Free </a:t>
            </a:r>
            <a:r>
              <a:rPr lang="cs-CZ" sz="1400" dirty="0" err="1" smtClean="0"/>
              <a:t>Documentation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8 – Vřídlo. Foto J. Pravda.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10 – Terezín. </a:t>
            </a:r>
            <a:r>
              <a:rPr lang="cs-CZ" sz="1400" dirty="0" err="1" smtClean="0"/>
              <a:t>Weingartz</a:t>
            </a:r>
            <a:r>
              <a:rPr lang="cs-CZ" sz="1400" dirty="0" smtClean="0"/>
              <a:t>, H.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&lt;http://cs.wikipedia.org/wiki/Soubor:Terezin_CZ_Kf565.jpg&gt;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</a:t>
            </a:r>
            <a:r>
              <a:rPr lang="cs-CZ" sz="1400" dirty="0" err="1" smtClean="0"/>
              <a:t>Creative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Uveďte autora-Zachovejte licenci 2.0 Německo.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10 – Terezín.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&lt;http://cs.wikipedia.org/wiki/Soubor:Terezin_CZ_Memorial_Cemetery_01.JPG&gt;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Public </a:t>
            </a:r>
            <a:r>
              <a:rPr lang="cs-CZ" sz="1400" dirty="0" err="1" smtClean="0"/>
              <a:t>domain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10 – Terezín. </a:t>
            </a:r>
            <a:r>
              <a:rPr lang="cs-CZ" sz="1400" dirty="0" err="1" smtClean="0"/>
              <a:t>Weingartz</a:t>
            </a:r>
            <a:r>
              <a:rPr lang="cs-CZ" sz="1400" dirty="0" smtClean="0"/>
              <a:t>, H.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&lt;http://cs.wikipedia.org/wiki/Soubor:Terezin_CZ_Ater95.jpg&gt;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</a:t>
            </a:r>
            <a:r>
              <a:rPr lang="cs-CZ" sz="1400" dirty="0" err="1" smtClean="0"/>
              <a:t>Creative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Uveďte autora-Zachovejte licenci 2.0 Německo.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14. Barbora </a:t>
            </a:r>
            <a:r>
              <a:rPr lang="cs-CZ" sz="1400" dirty="0" err="1" smtClean="0"/>
              <a:t>Špotáková</a:t>
            </a:r>
            <a:r>
              <a:rPr lang="cs-CZ" sz="1400" dirty="0" smtClean="0"/>
              <a:t>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&lt;http://commons.wikimedia.org/wiki/File:Barbora_%C5%A0pot%C3%A1kov%C3%A1_2010.jpg?uselang=cs 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GNU Free </a:t>
            </a:r>
            <a:r>
              <a:rPr lang="cs-CZ" sz="1400" dirty="0" err="1" smtClean="0"/>
              <a:t>Documentation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15. Trosky.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&lt;http://commons.wikimedia.org/wiki/File:Trosky(js).jpg?uselang=cs&gt;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GNU Free </a:t>
            </a:r>
            <a:r>
              <a:rPr lang="cs-CZ" sz="1400" dirty="0" err="1" smtClean="0"/>
              <a:t>Documentation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16. Bižuterie.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&lt;http://cs.wikipedia.org/wiki/Soubor:Costume_Jewelry.jpg&gt;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Public </a:t>
            </a:r>
            <a:r>
              <a:rPr lang="cs-CZ" sz="1400" dirty="0" err="1" smtClean="0"/>
              <a:t>domain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88640"/>
            <a:ext cx="849694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>
                <a:latin typeface="+mj-lt"/>
              </a:rPr>
              <a:t> Slide 17. Ještěd. </a:t>
            </a:r>
            <a:r>
              <a:rPr lang="cs-CZ" sz="1400" dirty="0" err="1" smtClean="0">
                <a:latin typeface="+mj-lt"/>
              </a:rPr>
              <a:t>Wikimedia</a:t>
            </a:r>
            <a:r>
              <a:rPr lang="cs-CZ" sz="1400" dirty="0" smtClean="0">
                <a:latin typeface="+mj-lt"/>
              </a:rPr>
              <a:t>. </a:t>
            </a:r>
            <a:r>
              <a:rPr lang="en-US" sz="1400" dirty="0" smtClean="0">
                <a:latin typeface="+mj-lt"/>
              </a:rPr>
              <a:t>[</a:t>
            </a:r>
            <a:r>
              <a:rPr lang="cs-CZ" sz="1400" dirty="0" smtClean="0">
                <a:latin typeface="+mj-lt"/>
              </a:rPr>
              <a:t>on line</a:t>
            </a:r>
            <a:r>
              <a:rPr lang="en-US" sz="1400" dirty="0" smtClean="0">
                <a:latin typeface="+mj-lt"/>
              </a:rPr>
              <a:t>][</a:t>
            </a:r>
            <a:r>
              <a:rPr lang="cs-CZ" sz="1400" dirty="0" smtClean="0"/>
              <a:t>cit.5.1.2013</a:t>
            </a:r>
            <a:r>
              <a:rPr lang="en-US" sz="1400" dirty="0" smtClean="0">
                <a:latin typeface="+mj-lt"/>
              </a:rPr>
              <a:t>]</a:t>
            </a:r>
            <a:r>
              <a:rPr lang="cs-CZ" sz="1400" dirty="0" smtClean="0">
                <a:latin typeface="+mj-lt"/>
              </a:rPr>
              <a:t> Dostupné z WWW: </a:t>
            </a:r>
            <a:r>
              <a:rPr lang="en-US" sz="1400" dirty="0" smtClean="0">
                <a:latin typeface="+mj-lt"/>
              </a:rPr>
              <a:t>&lt;http://cs.wikipedia.org/wiki/Soubor:Je%C5%A1t%C4%9Bd.jpg&gt;</a:t>
            </a:r>
            <a:r>
              <a:rPr lang="cs-CZ" sz="1400" dirty="0" smtClean="0">
                <a:latin typeface="+mj-lt"/>
              </a:rPr>
              <a:t>. Licence: GNU Free </a:t>
            </a:r>
            <a:r>
              <a:rPr lang="cs-CZ" sz="1400" dirty="0" err="1" smtClean="0">
                <a:latin typeface="+mj-lt"/>
              </a:rPr>
              <a:t>Documentation</a:t>
            </a:r>
            <a:r>
              <a:rPr lang="cs-CZ" sz="1400" dirty="0" smtClean="0">
                <a:latin typeface="+mj-lt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latin typeface="+mj-lt"/>
              </a:rPr>
              <a:t> Slide 19. Dálnice ČR.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&lt;http://cs.wikipedia.org/wiki/Soubor:Tschechien_Schnellstrassennetz.jpg&gt;</a:t>
            </a:r>
            <a:r>
              <a:rPr lang="cs-CZ" sz="1400" dirty="0" smtClean="0"/>
              <a:t>. Licence: GNU Free </a:t>
            </a:r>
            <a:r>
              <a:rPr lang="cs-CZ" sz="1400" dirty="0" err="1" smtClean="0"/>
              <a:t>Documentation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latin typeface="+mj-lt"/>
              </a:rPr>
              <a:t> Slide 20. Lány. </a:t>
            </a:r>
            <a:r>
              <a:rPr lang="cs-CZ" sz="1400" dirty="0" err="1" smtClean="0"/>
              <a:t>Svobodat</a:t>
            </a:r>
            <a:r>
              <a:rPr lang="cs-CZ" sz="1400" dirty="0" smtClean="0"/>
              <a:t>.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&lt;http://commons.wikimedia.org/wiki/File:Castle_Lany_CZ_197x.jpg&gt;</a:t>
            </a:r>
            <a:r>
              <a:rPr lang="cs-CZ" sz="1400" dirty="0" smtClean="0"/>
              <a:t>. Licence: </a:t>
            </a:r>
            <a:r>
              <a:rPr lang="en-US" sz="1400" dirty="0" smtClean="0"/>
              <a:t>Creative Commons Attribution-Share Alike 3.0 </a:t>
            </a:r>
            <a:r>
              <a:rPr lang="en-US" sz="1400" dirty="0" err="1" smtClean="0"/>
              <a:t>Unported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latin typeface="+mj-lt"/>
              </a:rPr>
              <a:t> Slide 23. Slapy.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&lt;http://cs.wikipedia.org/wiki/Soubor:Slapy_prehrada_7179.JPG&gt;</a:t>
            </a:r>
            <a:r>
              <a:rPr lang="cs-CZ" sz="1400" dirty="0" smtClean="0"/>
              <a:t>. Licence: GNU Free </a:t>
            </a:r>
            <a:r>
              <a:rPr lang="cs-CZ" sz="1400" dirty="0" err="1" smtClean="0"/>
              <a:t>Documentation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latin typeface="+mj-lt"/>
              </a:rPr>
              <a:t> Slide 24. Spejbl a Hurvínek.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&lt;http://cs.wikipedia.org/wiki/Soubor:Spejbl_a_Hurvinek.png&gt;</a:t>
            </a:r>
            <a:r>
              <a:rPr lang="cs-CZ" sz="1400" dirty="0" smtClean="0"/>
              <a:t>. Licence: GNU Free </a:t>
            </a:r>
            <a:r>
              <a:rPr lang="cs-CZ" sz="1400" dirty="0" err="1" smtClean="0"/>
              <a:t>Documentation</a:t>
            </a: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latin typeface="+mj-lt"/>
              </a:rPr>
              <a:t> Slide 26. Sekt. Parise, J.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&lt;http://commons.wikimedia.org/wiki/File:Gloria_Ferrer_Sparkling_wine.jpg?uselang=cs&gt;</a:t>
            </a:r>
            <a:r>
              <a:rPr lang="cs-CZ" sz="1400" dirty="0" smtClean="0"/>
              <a:t>. Licence: </a:t>
            </a:r>
            <a:r>
              <a:rPr lang="cs-CZ" sz="1400" dirty="0" err="1" smtClean="0"/>
              <a:t>Creative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Uveďte autora-Zachovejte licenci 2.0 </a:t>
            </a:r>
            <a:r>
              <a:rPr lang="cs-CZ" sz="1400" dirty="0" err="1" smtClean="0"/>
              <a:t>Generic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latin typeface="+mj-lt"/>
              </a:rPr>
              <a:t> Slide 28. Černé jezero.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&lt;http://commons.wikimedia.org/wiki/File:%C4%8Cern%C3%A9_jezero,_%C5%A0umava_%28CZE%29.jpg &gt;</a:t>
            </a:r>
            <a:r>
              <a:rPr lang="cs-CZ" sz="1400" dirty="0" smtClean="0"/>
              <a:t> Licence: </a:t>
            </a:r>
            <a:r>
              <a:rPr lang="en-US" sz="1400" dirty="0" smtClean="0"/>
              <a:t>Creative Commons Attribution-Share Alike 2.5 Generic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latin typeface="+mj-lt"/>
              </a:rPr>
              <a:t> Slide 29. Katedrála sv. Víta. </a:t>
            </a:r>
            <a:r>
              <a:rPr lang="cs-CZ" sz="1400" dirty="0" err="1" smtClean="0"/>
              <a:t>Estec</a:t>
            </a:r>
            <a:r>
              <a:rPr lang="cs-CZ" sz="1400" dirty="0" smtClean="0"/>
              <a:t> Co. Ltd. </a:t>
            </a:r>
            <a:r>
              <a:rPr lang="cs-CZ" sz="1400" dirty="0" err="1" smtClean="0"/>
              <a:t>Prague</a:t>
            </a:r>
            <a:r>
              <a:rPr lang="cs-CZ" sz="1400" dirty="0" smtClean="0"/>
              <a:t> Hotel </a:t>
            </a:r>
            <a:r>
              <a:rPr lang="cs-CZ" sz="1400" dirty="0" err="1" smtClean="0"/>
              <a:t>Operator</a:t>
            </a:r>
            <a:r>
              <a:rPr lang="cs-CZ" sz="1400" dirty="0" smtClean="0"/>
              <a:t>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</a:t>
            </a:r>
            <a:r>
              <a:rPr lang="cs-CZ" sz="1400" dirty="0" smtClean="0"/>
              <a:t> </a:t>
            </a:r>
            <a:r>
              <a:rPr lang="en-US" sz="1400" dirty="0" smtClean="0"/>
              <a:t>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</a:t>
            </a:r>
            <a:r>
              <a:rPr lang="en-US" sz="1400" dirty="0" smtClean="0"/>
              <a:t>&lt;http://commons.wikimedia.org/wiki/File:Prague_saint_vitus.jpg&gt;</a:t>
            </a:r>
            <a:r>
              <a:rPr lang="cs-CZ" sz="1400" dirty="0" smtClean="0"/>
              <a:t>. </a:t>
            </a:r>
          </a:p>
          <a:p>
            <a:r>
              <a:rPr lang="cs-CZ" sz="1400" dirty="0" smtClean="0"/>
              <a:t>Licence: </a:t>
            </a:r>
            <a:r>
              <a:rPr lang="en-US" sz="1400" dirty="0" smtClean="0"/>
              <a:t>Creative Commons Attribution 3.0 </a:t>
            </a:r>
            <a:r>
              <a:rPr lang="en-US" sz="1400" dirty="0" err="1" smtClean="0"/>
              <a:t>Unported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30. Vyšehrad.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</a:t>
            </a:r>
            <a:r>
              <a:rPr lang="cs-CZ" sz="1400" dirty="0" smtClean="0"/>
              <a:t> </a:t>
            </a:r>
            <a:r>
              <a:rPr lang="en-US" sz="1400" dirty="0" smtClean="0"/>
              <a:t>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&lt;http://commons.wikimedia.org/wiki/File:Vysehrad_as_seen_over_the_Vltava_from_Cisarska_louka_731.jpg&gt;</a:t>
            </a:r>
            <a:r>
              <a:rPr lang="cs-CZ" sz="1400" dirty="0" smtClean="0"/>
              <a:t>. Licence: Public </a:t>
            </a:r>
            <a:r>
              <a:rPr lang="cs-CZ" sz="1400" dirty="0" err="1" smtClean="0"/>
              <a:t>domain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32. </a:t>
            </a:r>
            <a:r>
              <a:rPr lang="cs-CZ" sz="1400" dirty="0" err="1" smtClean="0"/>
              <a:t>Joachim</a:t>
            </a:r>
            <a:r>
              <a:rPr lang="cs-CZ" sz="1400" dirty="0" smtClean="0"/>
              <a:t> </a:t>
            </a:r>
            <a:r>
              <a:rPr lang="cs-CZ" sz="1400" dirty="0" err="1" smtClean="0"/>
              <a:t>Barrande</a:t>
            </a:r>
            <a:r>
              <a:rPr lang="cs-CZ" sz="1400" dirty="0" smtClean="0"/>
              <a:t>.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&lt;http://cs.wikipedia.org/wiki/Soubor:Barrande.png&gt;</a:t>
            </a:r>
            <a:r>
              <a:rPr lang="cs-CZ" sz="1400" dirty="0" smtClean="0"/>
              <a:t>. Licence: Public </a:t>
            </a:r>
            <a:r>
              <a:rPr lang="cs-CZ" sz="1400" dirty="0" err="1" smtClean="0"/>
              <a:t>domain</a:t>
            </a:r>
            <a:r>
              <a:rPr lang="cs-CZ" sz="1400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35 – ZOO Safari.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&lt;http://cs.wikipedia.org/wiki/Soubor:Diceros.bicornis-08-ZOO.Dvur.Kralove.jpg&gt;</a:t>
            </a:r>
            <a:r>
              <a:rPr lang="cs-CZ" sz="1400" dirty="0" smtClean="0"/>
              <a:t>. Licence: GNU Free </a:t>
            </a:r>
            <a:r>
              <a:rPr lang="cs-CZ" sz="1400" dirty="0" err="1" smtClean="0"/>
              <a:t>Documentation</a:t>
            </a:r>
            <a:r>
              <a:rPr lang="cs-CZ" sz="1400" dirty="0" smtClean="0"/>
              <a:t>.</a:t>
            </a:r>
            <a:endParaRPr lang="cs-CZ" sz="14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7" y="404664"/>
            <a:ext cx="84969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/>
              <a:t> Slide 37. Krkonoše. X-</a:t>
            </a:r>
            <a:r>
              <a:rPr lang="cs-CZ" sz="1400" dirty="0" err="1" smtClean="0"/>
              <a:t>Weinzar</a:t>
            </a:r>
            <a:r>
              <a:rPr lang="cs-CZ" sz="1400" dirty="0" smtClean="0"/>
              <a:t>.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. 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&lt;http://commons.wikimedia.org/wiki/File:Spindlerm%C3%BChle_Svaty_Petr.JPG?uselang=cs &gt;</a:t>
            </a:r>
            <a:r>
              <a:rPr lang="cs-CZ" sz="1400" dirty="0" smtClean="0"/>
              <a:t> Licence: </a:t>
            </a:r>
            <a:r>
              <a:rPr lang="en-US" sz="1400" dirty="0" smtClean="0"/>
              <a:t>Creative Commons </a:t>
            </a:r>
            <a:r>
              <a:rPr lang="en-US" sz="1400" dirty="0" err="1" smtClean="0"/>
              <a:t>Uveďte</a:t>
            </a:r>
            <a:r>
              <a:rPr lang="en-US" sz="1400" dirty="0" smtClean="0"/>
              <a:t> </a:t>
            </a:r>
            <a:r>
              <a:rPr lang="en-US" sz="1400" dirty="0" err="1" smtClean="0"/>
              <a:t>autora-Zachovejte</a:t>
            </a:r>
            <a:r>
              <a:rPr lang="en-US" sz="1400" dirty="0" smtClean="0"/>
              <a:t> </a:t>
            </a:r>
            <a:r>
              <a:rPr lang="en-US" sz="1400" dirty="0" err="1" smtClean="0"/>
              <a:t>licenci</a:t>
            </a:r>
            <a:r>
              <a:rPr lang="en-US" sz="1400" dirty="0" smtClean="0"/>
              <a:t> 3.0 </a:t>
            </a:r>
            <a:r>
              <a:rPr lang="en-US" sz="1400" dirty="0" err="1" smtClean="0"/>
              <a:t>Unported</a:t>
            </a:r>
            <a:r>
              <a:rPr lang="cs-CZ" sz="1400" dirty="0" smtClean="0"/>
              <a:t>. </a:t>
            </a:r>
            <a:endParaRPr lang="cs-CZ" sz="1400" dirty="0"/>
          </a:p>
        </p:txBody>
      </p:sp>
      <p:sp>
        <p:nvSpPr>
          <p:cNvPr id="3" name="Obdélník 2"/>
          <p:cNvSpPr/>
          <p:nvPr/>
        </p:nvSpPr>
        <p:spPr>
          <a:xfrm>
            <a:off x="428596" y="1071546"/>
            <a:ext cx="8072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40 .</a:t>
            </a:r>
            <a:r>
              <a:rPr lang="cs-CZ" sz="1400" dirty="0" err="1" smtClean="0"/>
              <a:t>Holašovice</a:t>
            </a:r>
            <a:r>
              <a:rPr lang="cs-CZ" sz="1400" dirty="0" smtClean="0"/>
              <a:t>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 http://upload.wikimedia.org/wikipedia/commons/thumb/5/57/Hola%C5%A1ovice3.JPG/800px-Hola%C5%A1ovice3.JPG 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Public </a:t>
            </a:r>
            <a:r>
              <a:rPr lang="cs-CZ" sz="1400" dirty="0" err="1" smtClean="0"/>
              <a:t>domain</a:t>
            </a:r>
            <a:endParaRPr lang="cs-CZ" sz="1400" dirty="0"/>
          </a:p>
        </p:txBody>
      </p:sp>
      <p:sp>
        <p:nvSpPr>
          <p:cNvPr id="4" name="Obdélník 3"/>
          <p:cNvSpPr/>
          <p:nvPr/>
        </p:nvSpPr>
        <p:spPr>
          <a:xfrm>
            <a:off x="357158" y="1714488"/>
            <a:ext cx="85011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43 .</a:t>
            </a:r>
            <a:r>
              <a:rPr lang="cs-CZ" sz="1400" dirty="0" err="1" smtClean="0"/>
              <a:t>Bezdrev</a:t>
            </a:r>
            <a:r>
              <a:rPr lang="cs-CZ" sz="1400" dirty="0" smtClean="0"/>
              <a:t>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 http://commons.wikimedia.org/wiki/File:Bezdrev_in_October.jpg?uselang=cs&gt;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Public </a:t>
            </a:r>
            <a:r>
              <a:rPr lang="cs-CZ" sz="1400" dirty="0" err="1" smtClean="0"/>
              <a:t>domain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357158" y="2143116"/>
            <a:ext cx="85011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46 .Dukovany.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 http://cs.wikipedia.org/wiki/Soubor:Nuclear.power.plant.Dukovany.jpg 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Public </a:t>
            </a:r>
            <a:r>
              <a:rPr lang="cs-CZ" sz="1400" dirty="0" err="1" smtClean="0"/>
              <a:t>domain</a:t>
            </a:r>
            <a:endParaRPr lang="cs-CZ" sz="1400" dirty="0"/>
          </a:p>
        </p:txBody>
      </p:sp>
      <p:sp>
        <p:nvSpPr>
          <p:cNvPr id="6" name="Obdélník 5"/>
          <p:cNvSpPr/>
          <p:nvPr/>
        </p:nvSpPr>
        <p:spPr>
          <a:xfrm>
            <a:off x="357158" y="2571744"/>
            <a:ext cx="85011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50.Litomyšl.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 http://cs.wikipedia.org/wiki/Soubor:Litomysl3.jpg 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Public </a:t>
            </a:r>
            <a:r>
              <a:rPr lang="cs-CZ" sz="1400" dirty="0" err="1" smtClean="0"/>
              <a:t>domain</a:t>
            </a:r>
            <a:endParaRPr lang="cs-CZ" sz="1400" dirty="0"/>
          </a:p>
        </p:txBody>
      </p:sp>
      <p:sp>
        <p:nvSpPr>
          <p:cNvPr id="7" name="Obdélník 6"/>
          <p:cNvSpPr/>
          <p:nvPr/>
        </p:nvSpPr>
        <p:spPr>
          <a:xfrm>
            <a:off x="285720" y="3071810"/>
            <a:ext cx="85011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55.Punkevní jeskyně.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 http://commons.wikimedia.org/wiki/File:Jaskinie_punkevni.jpg?uselang=cs 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Public </a:t>
            </a:r>
            <a:r>
              <a:rPr lang="cs-CZ" sz="1400" dirty="0" err="1" smtClean="0"/>
              <a:t>domain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357158" y="3571876"/>
            <a:ext cx="85011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60.Velké Losiny.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 http://cs.wikipedia.org/wiki/Soubor:Pap%C3%ADrna,_V._Losiny.JPG 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Public </a:t>
            </a:r>
            <a:r>
              <a:rPr lang="cs-CZ" sz="1400" dirty="0" err="1" smtClean="0"/>
              <a:t>domain</a:t>
            </a:r>
            <a:endParaRPr lang="cs-CZ" sz="1400" dirty="0"/>
          </a:p>
        </p:txBody>
      </p:sp>
      <p:sp>
        <p:nvSpPr>
          <p:cNvPr id="9" name="Obdélník 8"/>
          <p:cNvSpPr/>
          <p:nvPr/>
        </p:nvSpPr>
        <p:spPr>
          <a:xfrm>
            <a:off x="357158" y="4000504"/>
            <a:ext cx="85011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64.Mňága a </a:t>
            </a:r>
            <a:r>
              <a:rPr lang="cs-CZ" sz="1400" dirty="0" err="1" smtClean="0"/>
              <a:t>Žďorp</a:t>
            </a:r>
            <a:r>
              <a:rPr lang="cs-CZ" sz="1400" dirty="0" smtClean="0"/>
              <a:t>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 http://commons.wikimedia.org/wiki/File:Mnaga_ucko38.jpg?uselang=cs 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Public </a:t>
            </a:r>
            <a:r>
              <a:rPr lang="cs-CZ" sz="1400" dirty="0" err="1" smtClean="0"/>
              <a:t>domain</a:t>
            </a:r>
            <a:endParaRPr lang="cs-CZ" sz="1400" dirty="0"/>
          </a:p>
        </p:txBody>
      </p:sp>
      <p:sp>
        <p:nvSpPr>
          <p:cNvPr id="10" name="Obdélník 9"/>
          <p:cNvSpPr/>
          <p:nvPr/>
        </p:nvSpPr>
        <p:spPr>
          <a:xfrm>
            <a:off x="285720" y="4500570"/>
            <a:ext cx="85011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400" dirty="0" smtClean="0"/>
              <a:t>Slide 71.Tatra.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.</a:t>
            </a:r>
            <a:r>
              <a:rPr lang="en-US" sz="1400" dirty="0" smtClean="0"/>
              <a:t>[</a:t>
            </a:r>
            <a:r>
              <a:rPr lang="cs-CZ" sz="1400" dirty="0" smtClean="0"/>
              <a:t>on line</a:t>
            </a:r>
            <a:r>
              <a:rPr lang="en-US" sz="1400" dirty="0" smtClean="0"/>
              <a:t>][</a:t>
            </a:r>
            <a:r>
              <a:rPr lang="cs-CZ" sz="1400" dirty="0" smtClean="0"/>
              <a:t>cit.5.1.2013</a:t>
            </a:r>
            <a:r>
              <a:rPr lang="en-US" sz="1400" dirty="0" smtClean="0"/>
              <a:t>]</a:t>
            </a:r>
            <a:r>
              <a:rPr lang="cs-CZ" sz="1400" dirty="0" smtClean="0"/>
              <a:t> Dostupné z WWW: </a:t>
            </a:r>
            <a:r>
              <a:rPr lang="en-US" sz="1400" dirty="0" smtClean="0"/>
              <a:t>&lt; http://commons.wikimedia.org/wiki/File:Truck_Trial_Tatra_813.JPG?uselang=cs&gt;</a:t>
            </a:r>
            <a:r>
              <a:rPr lang="cs-CZ" sz="1400" dirty="0" smtClean="0"/>
              <a:t>. </a:t>
            </a:r>
            <a:r>
              <a:rPr lang="en-US" sz="1400" dirty="0" err="1" smtClean="0"/>
              <a:t>Licence</a:t>
            </a:r>
            <a:r>
              <a:rPr lang="cs-CZ" sz="1400" dirty="0" smtClean="0"/>
              <a:t>: Public </a:t>
            </a:r>
            <a:r>
              <a:rPr lang="cs-CZ" sz="1400" dirty="0" err="1" smtClean="0"/>
              <a:t>domain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985</TotalTime>
  <Words>3156</Words>
  <Application>Microsoft Office PowerPoint</Application>
  <PresentationFormat>Předvádění na obrazovce (4:3)</PresentationFormat>
  <Paragraphs>656</Paragraphs>
  <Slides>77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77</vt:i4>
      </vt:variant>
    </vt:vector>
  </HeadingPairs>
  <TitlesOfParts>
    <vt:vector size="7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  <vt:lpstr>Snímek 45</vt:lpstr>
      <vt:lpstr>Snímek 46</vt:lpstr>
      <vt:lpstr>Snímek 47</vt:lpstr>
      <vt:lpstr>Snímek 48</vt:lpstr>
      <vt:lpstr>Snímek 49</vt:lpstr>
      <vt:lpstr>Snímek 50</vt:lpstr>
      <vt:lpstr>Snímek 51</vt:lpstr>
      <vt:lpstr>Snímek 52</vt:lpstr>
      <vt:lpstr>Snímek 53</vt:lpstr>
      <vt:lpstr>Snímek 54</vt:lpstr>
      <vt:lpstr>Snímek 55</vt:lpstr>
      <vt:lpstr>Snímek 56</vt:lpstr>
      <vt:lpstr>Snímek 57</vt:lpstr>
      <vt:lpstr>Snímek 58</vt:lpstr>
      <vt:lpstr>Snímek 59</vt:lpstr>
      <vt:lpstr>Snímek 60</vt:lpstr>
      <vt:lpstr>Snímek 61</vt:lpstr>
      <vt:lpstr>Snímek 62</vt:lpstr>
      <vt:lpstr>Snímek 63</vt:lpstr>
      <vt:lpstr>Snímek 64</vt:lpstr>
      <vt:lpstr>Snímek 65</vt:lpstr>
      <vt:lpstr>Snímek 66</vt:lpstr>
      <vt:lpstr>Snímek 67</vt:lpstr>
      <vt:lpstr>Snímek 68</vt:lpstr>
      <vt:lpstr>Snímek 69</vt:lpstr>
      <vt:lpstr>Snímek 70</vt:lpstr>
      <vt:lpstr>Snímek 71</vt:lpstr>
      <vt:lpstr>Snímek 72</vt:lpstr>
      <vt:lpstr>Snímek 73</vt:lpstr>
      <vt:lpstr>Snímek 74</vt:lpstr>
      <vt:lpstr>Snímek 75</vt:lpstr>
      <vt:lpstr>Snímek 76</vt:lpstr>
      <vt:lpstr>Snímek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kabinet ovrv</dc:creator>
  <cp:lastModifiedBy>Dum</cp:lastModifiedBy>
  <cp:revision>89</cp:revision>
  <dcterms:created xsi:type="dcterms:W3CDTF">2012-07-21T14:42:21Z</dcterms:created>
  <dcterms:modified xsi:type="dcterms:W3CDTF">2013-09-03T12:38:19Z</dcterms:modified>
</cp:coreProperties>
</file>