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8" r:id="rId3"/>
    <p:sldId id="256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11CB99E5-8631-4F59-9C8B-BB54DC9D2ACD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FD20A6DC-766F-44E7-A57A-48574EAA21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B99E5-8631-4F59-9C8B-BB54DC9D2ACD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20A6DC-766F-44E7-A57A-48574EAA21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B99E5-8631-4F59-9C8B-BB54DC9D2ACD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20A6DC-766F-44E7-A57A-48574EAA21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B99E5-8631-4F59-9C8B-BB54DC9D2ACD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20A6DC-766F-44E7-A57A-48574EAA21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B99E5-8631-4F59-9C8B-BB54DC9D2ACD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20A6DC-766F-44E7-A57A-48574EAA21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B99E5-8631-4F59-9C8B-BB54DC9D2ACD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20A6DC-766F-44E7-A57A-48574EAA21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B99E5-8631-4F59-9C8B-BB54DC9D2ACD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20A6DC-766F-44E7-A57A-48574EAA21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B99E5-8631-4F59-9C8B-BB54DC9D2ACD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20A6DC-766F-44E7-A57A-48574EAA21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B99E5-8631-4F59-9C8B-BB54DC9D2ACD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20A6DC-766F-44E7-A57A-48574EAA21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B99E5-8631-4F59-9C8B-BB54DC9D2ACD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20A6DC-766F-44E7-A57A-48574EAA21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B99E5-8631-4F59-9C8B-BB54DC9D2ACD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20A6DC-766F-44E7-A57A-48574EAA21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11CB99E5-8631-4F59-9C8B-BB54DC9D2ACD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FD20A6DC-766F-44E7-A57A-48574EAA21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3" Type="http://schemas.openxmlformats.org/officeDocument/2006/relationships/image" Target="../media/image9.wmf"/><Relationship Id="rId7" Type="http://schemas.openxmlformats.org/officeDocument/2006/relationships/image" Target="../media/image13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wmf"/><Relationship Id="rId9" Type="http://schemas.openxmlformats.org/officeDocument/2006/relationships/image" Target="../media/image15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wmf"/><Relationship Id="rId5" Type="http://schemas.openxmlformats.org/officeDocument/2006/relationships/image" Target="../media/image19.wmf"/><Relationship Id="rId4" Type="http://schemas.openxmlformats.org/officeDocument/2006/relationships/image" Target="../media/image18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812800" y="4292600"/>
            <a:ext cx="7951788" cy="1800225"/>
          </a:xfrm>
        </p:spPr>
        <p:txBody>
          <a:bodyPr/>
          <a:lstStyle/>
          <a:p>
            <a:pPr eaLnBrk="1" hangingPunct="1"/>
            <a:r>
              <a:rPr lang="cs-CZ" sz="1800" smtClean="0">
                <a:solidFill>
                  <a:schemeClr val="tx1"/>
                </a:solidFill>
              </a:rPr>
              <a:t>VÝUKOVÝ MATERIÁL ZPRACOVANÝ V RÁMCI PROJEKTU </a:t>
            </a:r>
          </a:p>
          <a:p>
            <a:pPr eaLnBrk="1" hangingPunct="1"/>
            <a:r>
              <a:rPr lang="cs-CZ" sz="1800" smtClean="0">
                <a:solidFill>
                  <a:schemeClr val="tx1"/>
                </a:solidFill>
              </a:rPr>
              <a:t>MODERNÍ ŠKOLA</a:t>
            </a:r>
          </a:p>
          <a:p>
            <a:pPr eaLnBrk="1" hangingPunct="1"/>
            <a:r>
              <a:rPr lang="cs-CZ" sz="1800" smtClean="0">
                <a:solidFill>
                  <a:schemeClr val="tx1"/>
                </a:solidFill>
              </a:rPr>
              <a:t>Registrační číslo projektu: CZ.1.07/1.400/21.3095</a:t>
            </a:r>
          </a:p>
        </p:txBody>
      </p:sp>
      <p:pic>
        <p:nvPicPr>
          <p:cNvPr id="2051" name="Picture 4" descr="škol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3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2054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bIns="0" anchor="ctr">
            <a:spAutoFit/>
          </a:bodyPr>
          <a:lstStyle/>
          <a:p>
            <a:pPr algn="ctr"/>
            <a:r>
              <a:rPr lang="cs-CZ" b="1">
                <a:solidFill>
                  <a:srgbClr val="000000"/>
                </a:solidFill>
                <a:cs typeface="Arial" charset="0"/>
              </a:rPr>
              <a:t> </a:t>
            </a:r>
            <a:r>
              <a:rPr lang="cs-CZ" sz="1600" b="1">
                <a:solidFill>
                  <a:srgbClr val="000000"/>
                </a:solidFill>
                <a:cs typeface="Arial" charset="0"/>
              </a:rPr>
              <a:t>ZÁKLADNÍ ŠKOLA ÚSTÍ NAD LABEM, HLAVNÍ 193, 403 31</a:t>
            </a:r>
            <a:endParaRPr lang="cs-CZ" sz="1400" b="1">
              <a:solidFill>
                <a:srgbClr val="000000"/>
              </a:solidFill>
              <a:cs typeface="Arial" charset="0"/>
            </a:endParaRPr>
          </a:p>
          <a:p>
            <a:pPr algn="ctr" eaLnBrk="0" hangingPunct="0"/>
            <a:r>
              <a:rPr lang="cs-CZ" sz="1200" b="1">
                <a:solidFill>
                  <a:srgbClr val="999999"/>
                </a:solidFill>
                <a:cs typeface="Arial" charset="0"/>
              </a:rPr>
              <a:t>Tel.:472731819, 472731253 Tel.řed./fax:472731480, e-mail:skola@zsmojzir.cz</a:t>
            </a:r>
            <a:endParaRPr lang="cs-CZ" sz="1400">
              <a:solidFill>
                <a:srgbClr val="999999"/>
              </a:solidFill>
              <a:cs typeface="Arial" charset="0"/>
            </a:endParaRPr>
          </a:p>
          <a:p>
            <a:pPr eaLnBrk="0" hangingPunct="0"/>
            <a:endParaRPr lang="cs-CZ"/>
          </a:p>
        </p:txBody>
      </p:sp>
      <p:pic>
        <p:nvPicPr>
          <p:cNvPr id="2055" name="Picture 10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6" name="Obrázek 10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961211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 eaLnBrk="1" hangingPunct="1">
              <a:buFontTx/>
              <a:buNone/>
            </a:pPr>
            <a:r>
              <a:rPr lang="cs-CZ" sz="2000" dirty="0" smtClean="0"/>
              <a:t>Číslo klíčové aktivity: III/2</a:t>
            </a:r>
          </a:p>
          <a:p>
            <a:pPr algn="ctr" eaLnBrk="1" hangingPunct="1">
              <a:buFontTx/>
              <a:buNone/>
            </a:pPr>
            <a:r>
              <a:rPr lang="cs-CZ" sz="2000" dirty="0" smtClean="0"/>
              <a:t>Název klíčové aktivity: </a:t>
            </a:r>
          </a:p>
          <a:p>
            <a:pPr algn="ctr" eaLnBrk="1" hangingPunct="1">
              <a:buFontTx/>
              <a:buNone/>
            </a:pPr>
            <a:r>
              <a:rPr lang="cs-CZ" sz="2000" dirty="0" smtClean="0"/>
              <a:t>Inovace a zkvalitnění výuky prostřednictvím ICT</a:t>
            </a:r>
          </a:p>
          <a:p>
            <a:pPr algn="ctr" eaLnBrk="1" hangingPunct="1">
              <a:buFontTx/>
              <a:buNone/>
            </a:pPr>
            <a:r>
              <a:rPr lang="cs-CZ" sz="1800" dirty="0" smtClean="0"/>
              <a:t> </a:t>
            </a:r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Autor</a:t>
            </a:r>
            <a:r>
              <a:rPr lang="cs-CZ" sz="1800" b="1" dirty="0" smtClean="0">
                <a:latin typeface="Arial" charset="0"/>
              </a:rPr>
              <a:t>: Mgr. František </a:t>
            </a:r>
            <a:r>
              <a:rPr lang="cs-CZ" sz="1800" b="1" dirty="0" err="1" smtClean="0">
                <a:latin typeface="Arial" charset="0"/>
              </a:rPr>
              <a:t>Bret</a:t>
            </a:r>
            <a:endParaRPr lang="cs-CZ" sz="1800" dirty="0" smtClean="0">
              <a:latin typeface="Arial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Vytvořeno:  18.6. 2013</a:t>
            </a:r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Ročník: 6.</a:t>
            </a:r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Vzdělávací oblast: Zeměpis – Austrálie – Papua – Nová Guinea</a:t>
            </a:r>
            <a:endParaRPr lang="cs-CZ" sz="1800" dirty="0" smtClean="0"/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Anotace: Slouží k výkladu učiva o Austrálii a Oceánii</a:t>
            </a:r>
            <a:endParaRPr lang="cs-CZ" sz="1800" dirty="0" smtClean="0"/>
          </a:p>
        </p:txBody>
      </p:sp>
      <p:pic>
        <p:nvPicPr>
          <p:cNvPr id="3075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482202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48681"/>
            <a:ext cx="7772400" cy="1080119"/>
          </a:xfrm>
        </p:spPr>
        <p:txBody>
          <a:bodyPr>
            <a:normAutofit fontScale="90000"/>
          </a:bodyPr>
          <a:lstStyle/>
          <a:p>
            <a:r>
              <a:rPr lang="cs-CZ" sz="6000" b="1" dirty="0" smtClean="0">
                <a:solidFill>
                  <a:srgbClr val="C00000"/>
                </a:solidFill>
              </a:rPr>
              <a:t>PAPUA – NOVÁ GUINEA</a:t>
            </a:r>
            <a:endParaRPr lang="cs-CZ" sz="6000" b="1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772816"/>
            <a:ext cx="8496944" cy="4752528"/>
          </a:xfrm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Hlavní město: PORT MORESBY</a:t>
            </a:r>
          </a:p>
          <a:p>
            <a:r>
              <a:rPr lang="cs-CZ" b="1" dirty="0" smtClean="0">
                <a:solidFill>
                  <a:srgbClr val="C00000"/>
                </a:solidFill>
              </a:rPr>
              <a:t>Rozloha: </a:t>
            </a:r>
            <a:r>
              <a:rPr lang="cs-CZ" b="1" dirty="0" smtClean="0">
                <a:solidFill>
                  <a:srgbClr val="C00000"/>
                </a:solidFill>
                <a:effectLst/>
              </a:rPr>
              <a:t>451 515 km² </a:t>
            </a:r>
          </a:p>
          <a:p>
            <a:r>
              <a:rPr lang="cs-CZ" b="1" dirty="0" smtClean="0">
                <a:solidFill>
                  <a:srgbClr val="C00000"/>
                </a:solidFill>
              </a:rPr>
              <a:t>Počet obyvatel: </a:t>
            </a:r>
            <a:r>
              <a:rPr lang="cs-CZ" b="1" dirty="0" smtClean="0">
                <a:solidFill>
                  <a:srgbClr val="C00000"/>
                </a:solidFill>
                <a:effectLst/>
              </a:rPr>
              <a:t>5 545 268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1026" name="Picture 2" descr="C:\Users\f.bret\AppData\Local\Microsoft\Windows\Temporary Internet Files\Content.IE5\VGI2URH4\MC9003645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645024"/>
            <a:ext cx="3972164" cy="2833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f.bret\AppData\Local\Microsoft\Windows\Temporary Internet Files\Content.IE5\4089IHS4\MC90018621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3547" y="3861048"/>
            <a:ext cx="4094074" cy="2304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96212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6600" b="1" dirty="0" smtClean="0">
                <a:solidFill>
                  <a:srgbClr val="C00000"/>
                </a:solidFill>
              </a:rPr>
              <a:t>PŘÍRODNÍ PODMÍNKY</a:t>
            </a:r>
            <a:endParaRPr lang="cs-CZ" sz="66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dirty="0" smtClean="0">
                <a:effectLst/>
              </a:rPr>
              <a:t>Osmdesát procent rozlohy země leží na </a:t>
            </a:r>
            <a:r>
              <a:rPr lang="cs-CZ" b="1" dirty="0" smtClean="0">
                <a:solidFill>
                  <a:srgbClr val="C00000"/>
                </a:solidFill>
                <a:effectLst/>
              </a:rPr>
              <a:t>ostrově</a:t>
            </a:r>
            <a:r>
              <a:rPr lang="cs-CZ" b="1" dirty="0"/>
              <a:t> </a:t>
            </a:r>
            <a:r>
              <a:rPr lang="cs-CZ" b="1" dirty="0" smtClean="0">
                <a:solidFill>
                  <a:srgbClr val="C00000"/>
                </a:solidFill>
                <a:effectLst/>
              </a:rPr>
              <a:t>Nová Guinea</a:t>
            </a:r>
            <a:r>
              <a:rPr lang="cs-CZ" b="1" dirty="0" smtClean="0">
                <a:effectLst/>
              </a:rPr>
              <a:t>. Zbylých 20 % zaujímá asi 600 dalších ostrovů. Území je hornaté, na jihozápadě a zčásti na severu hlavního ostrova se rozkládají nížiny.</a:t>
            </a:r>
          </a:p>
          <a:p>
            <a:r>
              <a:rPr lang="cs-CZ" b="1" dirty="0" smtClean="0">
                <a:effectLst/>
              </a:rPr>
              <a:t>Papua-Nová Guinea leží v oblasti vyznačující se </a:t>
            </a:r>
            <a:r>
              <a:rPr lang="cs-CZ" b="1" dirty="0" smtClean="0">
                <a:solidFill>
                  <a:srgbClr val="C00000"/>
                </a:solidFill>
                <a:effectLst/>
              </a:rPr>
              <a:t>teplým rovníkovým podnebím</a:t>
            </a:r>
            <a:r>
              <a:rPr lang="cs-CZ" b="1" dirty="0" smtClean="0">
                <a:effectLst/>
              </a:rPr>
              <a:t>, část země se ovšem vyznačuje </a:t>
            </a:r>
            <a:r>
              <a:rPr lang="cs-CZ" b="1" dirty="0" smtClean="0">
                <a:solidFill>
                  <a:srgbClr val="C00000"/>
                </a:solidFill>
                <a:effectLst/>
              </a:rPr>
              <a:t>tropickým monzunovým podnebím. 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</a:t>
            </a:r>
            <a:r>
              <a:rPr lang="cs-CZ" b="1" dirty="0" smtClean="0">
                <a:effectLst/>
              </a:rPr>
              <a:t>Průměrné teploty jsou </a:t>
            </a:r>
            <a:r>
              <a:rPr lang="cs-CZ" b="1" dirty="0" smtClean="0">
                <a:solidFill>
                  <a:srgbClr val="C00000"/>
                </a:solidFill>
                <a:effectLst/>
              </a:rPr>
              <a:t>v lednu 27,5 °C</a:t>
            </a:r>
            <a:r>
              <a:rPr lang="cs-CZ" b="1" dirty="0" smtClean="0">
                <a:effectLst/>
              </a:rPr>
              <a:t>, 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</a:t>
            </a:r>
            <a:r>
              <a:rPr lang="cs-CZ" b="1" dirty="0" smtClean="0">
                <a:solidFill>
                  <a:srgbClr val="C00000"/>
                </a:solidFill>
                <a:effectLst/>
              </a:rPr>
              <a:t>v červenci    26 °C</a:t>
            </a:r>
            <a:r>
              <a:rPr lang="cs-CZ" b="1" dirty="0" smtClean="0">
                <a:effectLst/>
              </a:rPr>
              <a:t>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50663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C00000"/>
                </a:solidFill>
              </a:rPr>
              <a:t>FLORA A FAUNA</a:t>
            </a:r>
            <a:endParaRPr lang="cs-CZ" sz="60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>
                <a:effectLst/>
              </a:rPr>
              <a:t>Zdejší flora je velmi </a:t>
            </a:r>
            <a:r>
              <a:rPr lang="cs-CZ" b="1" dirty="0" smtClean="0">
                <a:solidFill>
                  <a:srgbClr val="C00000"/>
                </a:solidFill>
                <a:effectLst/>
              </a:rPr>
              <a:t>rozmanitá</a:t>
            </a:r>
            <a:r>
              <a:rPr lang="cs-CZ" b="1" dirty="0" smtClean="0">
                <a:effectLst/>
              </a:rPr>
              <a:t>. V tropických deštných lesích roste </a:t>
            </a:r>
            <a:r>
              <a:rPr lang="cs-CZ" b="1" dirty="0" smtClean="0">
                <a:solidFill>
                  <a:srgbClr val="C00000"/>
                </a:solidFill>
                <a:effectLst/>
              </a:rPr>
              <a:t>spousta druhů palem</a:t>
            </a:r>
            <a:r>
              <a:rPr lang="cs-CZ" b="1" dirty="0" smtClean="0">
                <a:effectLst/>
              </a:rPr>
              <a:t>, </a:t>
            </a:r>
            <a:r>
              <a:rPr lang="cs-CZ" b="1" dirty="0" smtClean="0">
                <a:solidFill>
                  <a:srgbClr val="C00000"/>
                </a:solidFill>
                <a:effectLst/>
              </a:rPr>
              <a:t>eukalyptů, stromových kapradin a rostlin z čeledi myrtovitých</a:t>
            </a:r>
            <a:r>
              <a:rPr lang="cs-CZ" b="1" dirty="0" smtClean="0">
                <a:effectLst/>
              </a:rPr>
              <a:t>. Porost pobřežních oblastí tvoří </a:t>
            </a:r>
            <a:r>
              <a:rPr lang="cs-CZ" b="1" dirty="0" smtClean="0">
                <a:solidFill>
                  <a:srgbClr val="C00000"/>
                </a:solidFill>
                <a:effectLst/>
              </a:rPr>
              <a:t>mangrovy </a:t>
            </a:r>
            <a:r>
              <a:rPr lang="cs-CZ" b="1" dirty="0" smtClean="0">
                <a:effectLst/>
              </a:rPr>
              <a:t>a bažiny. Ve vyšších nadmořských výškách roste hodně </a:t>
            </a:r>
            <a:r>
              <a:rPr lang="cs-CZ" b="1" dirty="0" smtClean="0">
                <a:solidFill>
                  <a:srgbClr val="C00000"/>
                </a:solidFill>
                <a:effectLst/>
              </a:rPr>
              <a:t>jehličnanů.</a:t>
            </a:r>
          </a:p>
          <a:p>
            <a:r>
              <a:rPr lang="cs-CZ" b="1" dirty="0" smtClean="0">
                <a:effectLst/>
              </a:rPr>
              <a:t>Na Nové Guineji žije </a:t>
            </a:r>
            <a:r>
              <a:rPr lang="cs-CZ" b="1" dirty="0" smtClean="0">
                <a:solidFill>
                  <a:srgbClr val="C00000"/>
                </a:solidFill>
                <a:effectLst/>
              </a:rPr>
              <a:t>mnoho zajímavých živočichů</a:t>
            </a:r>
            <a:r>
              <a:rPr lang="cs-CZ" b="1" dirty="0" smtClean="0">
                <a:effectLst/>
              </a:rPr>
              <a:t>. Domov zde má </a:t>
            </a:r>
            <a:r>
              <a:rPr lang="cs-CZ" b="1" dirty="0" smtClean="0">
                <a:solidFill>
                  <a:srgbClr val="C00000"/>
                </a:solidFill>
                <a:effectLst/>
              </a:rPr>
              <a:t>ježura, krokodýli, želvy, hadi, velké množství ptáků (rajky, </a:t>
            </a:r>
            <a:r>
              <a:rPr lang="cs-CZ" b="1" dirty="0" err="1" smtClean="0">
                <a:solidFill>
                  <a:srgbClr val="C00000"/>
                </a:solidFill>
                <a:effectLst/>
              </a:rPr>
              <a:t>kasuáři</a:t>
            </a:r>
            <a:r>
              <a:rPr lang="cs-CZ" b="1" dirty="0" smtClean="0">
                <a:solidFill>
                  <a:srgbClr val="C00000"/>
                </a:solidFill>
                <a:effectLst/>
              </a:rPr>
              <a:t>) </a:t>
            </a:r>
            <a:r>
              <a:rPr lang="cs-CZ" b="1" dirty="0" smtClean="0">
                <a:effectLst/>
              </a:rPr>
              <a:t>a deset druhů stromových klokanů.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1948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f.bret\AppData\Local\Microsoft\Windows\Temporary Internet Files\Content.IE5\K7D60H8B\MC90043000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7" y="445383"/>
            <a:ext cx="1739652" cy="24803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f.bret\AppData\Local\Microsoft\Windows\Temporary Internet Files\Content.IE5\MWZYCJRL\MC90034694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16057" y="464142"/>
            <a:ext cx="2105360" cy="20835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f.bret\AppData\Local\Microsoft\Windows\Temporary Internet Files\Content.IE5\K7D60H8B\MC90032648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6" y="741893"/>
            <a:ext cx="2989043" cy="1750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f.bret\AppData\Local\Microsoft\Windows\Temporary Internet Files\Content.IE5\K7D60H8B\MC90015033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3923" y="2573958"/>
            <a:ext cx="3374062" cy="1703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f.bret\AppData\Local\Microsoft\Windows\Temporary Internet Files\Content.IE5\4089IHS4\MC90043507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0954" y="4277196"/>
            <a:ext cx="1539354" cy="25808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f.bret\AppData\Local\Microsoft\Windows\Temporary Internet Files\Content.IE5\K7D60H8B\MC90019869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92280" y="3119896"/>
            <a:ext cx="1815905" cy="3456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f.bret\AppData\Local\Microsoft\Windows\Temporary Internet Files\Content.IE5\VGI2URH4\MC90035140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67089" y="3306352"/>
            <a:ext cx="2362267" cy="3083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f.bret\AppData\Local\Microsoft\Windows\Temporary Internet Files\Content.IE5\VGI2URH4\MC90003011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7" y="4379427"/>
            <a:ext cx="1606301" cy="2186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74880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4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solidFill>
                  <a:srgbClr val="C00000"/>
                </a:solidFill>
              </a:rPr>
              <a:t>DALŠÍ ÚDAJE:</a:t>
            </a:r>
            <a:endParaRPr lang="cs-CZ" sz="66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b="1" dirty="0" smtClean="0">
                <a:effectLst/>
              </a:rPr>
              <a:t>Papua-Nová Guinea je </a:t>
            </a:r>
            <a:r>
              <a:rPr lang="cs-CZ" b="1" dirty="0" smtClean="0">
                <a:solidFill>
                  <a:srgbClr val="C00000"/>
                </a:solidFill>
                <a:effectLst/>
              </a:rPr>
              <a:t>rozvojový zemědělský stát s významnou těžbou nerostných surovin.</a:t>
            </a:r>
          </a:p>
          <a:p>
            <a:r>
              <a:rPr lang="cs-CZ" b="1" dirty="0" smtClean="0">
                <a:effectLst/>
              </a:rPr>
              <a:t>Navzdory rozsáhlému nerostnému bohatství se více než </a:t>
            </a:r>
            <a:r>
              <a:rPr lang="cs-CZ" b="1" dirty="0" smtClean="0">
                <a:solidFill>
                  <a:srgbClr val="C00000"/>
                </a:solidFill>
                <a:effectLst/>
              </a:rPr>
              <a:t>80 % obyvatelstva živí zemědělstvím</a:t>
            </a:r>
            <a:r>
              <a:rPr lang="cs-CZ" b="1" dirty="0" smtClean="0">
                <a:effectLst/>
              </a:rPr>
              <a:t>. Pěstují se </a:t>
            </a:r>
            <a:r>
              <a:rPr lang="cs-CZ" b="1" dirty="0" smtClean="0">
                <a:solidFill>
                  <a:srgbClr val="C00000"/>
                </a:solidFill>
                <a:effectLst/>
              </a:rPr>
              <a:t>banány, kakao, káva, kokosové ořechy, ovoce, zelenina, batáty (sladké brambory), maniok, taro, jamy, palmová jádra (na olej), cukrová třtina a ananasy. Chovají se prasata, skot a drůbež.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3074" name="Picture 2" descr="C:\Users\f.bret\AppData\Local\Microsoft\Windows\Temporary Internet Files\Content.IE5\4089IHS4\MC9003264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66251" y="5610225"/>
            <a:ext cx="1857375" cy="1358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f.bret\AppData\Local\Microsoft\Windows\Temporary Internet Files\Content.IE5\MWZYCJRL\MC900436895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2100" y="153988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f.bret\AppData\Local\Microsoft\Windows\Temporary Internet Files\Content.IE5\4089IHS4\MC90041194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47000" y="225374"/>
            <a:ext cx="1115449" cy="14309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f.bret\AppData\Local\Microsoft\Windows\Temporary Internet Files\Content.IE5\4089IHS4\MC90019788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94592" y="5610225"/>
            <a:ext cx="1313511" cy="1250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Program Files\Microsoft Office\MEDIA\CAGCAT10\j0149627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599" y="5700665"/>
            <a:ext cx="1666825" cy="11843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4901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OBRÁZKŮ: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Galerie Microsoft </a:t>
            </a:r>
            <a:r>
              <a:rPr lang="cs-CZ" dirty="0" err="1" smtClean="0"/>
              <a:t>Power</a:t>
            </a:r>
            <a:r>
              <a:rPr lang="cs-CZ" dirty="0" smtClean="0"/>
              <a:t> </a:t>
            </a:r>
            <a:r>
              <a:rPr lang="cs-CZ" dirty="0" smtClean="0"/>
              <a:t>Point</a:t>
            </a:r>
            <a:r>
              <a:rPr lang="cs-CZ" smtClean="0"/>
              <a:t>: </a:t>
            </a:r>
            <a:r>
              <a:rPr lang="cs-CZ" smtClean="0"/>
              <a:t> </a:t>
            </a:r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12544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39</TotalTime>
  <Words>142</Words>
  <Application>Microsoft Office PowerPoint</Application>
  <PresentationFormat>Předvádění na obrazovce (4:3)</PresentationFormat>
  <Paragraphs>31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Austin</vt:lpstr>
      <vt:lpstr>Snímek 1</vt:lpstr>
      <vt:lpstr>Snímek 2</vt:lpstr>
      <vt:lpstr>PAPUA – NOVÁ GUINEA</vt:lpstr>
      <vt:lpstr>PŘÍRODNÍ PODMÍNKY</vt:lpstr>
      <vt:lpstr>FLORA A FAUNA</vt:lpstr>
      <vt:lpstr>Snímek 6</vt:lpstr>
      <vt:lpstr>DALŠÍ ÚDAJE:</vt:lpstr>
      <vt:lpstr>ZDROJE OBRÁZKŮ: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František Bret</dc:creator>
  <cp:lastModifiedBy>Dum</cp:lastModifiedBy>
  <cp:revision>6</cp:revision>
  <dcterms:created xsi:type="dcterms:W3CDTF">2013-08-13T07:01:34Z</dcterms:created>
  <dcterms:modified xsi:type="dcterms:W3CDTF">2013-08-27T15:16:16Z</dcterms:modified>
</cp:coreProperties>
</file>