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2" r:id="rId2"/>
    <p:sldId id="256" r:id="rId3"/>
    <p:sldId id="274" r:id="rId4"/>
    <p:sldId id="276" r:id="rId5"/>
    <p:sldId id="259" r:id="rId6"/>
    <p:sldId id="257" r:id="rId7"/>
    <p:sldId id="270" r:id="rId8"/>
    <p:sldId id="258" r:id="rId9"/>
    <p:sldId id="260" r:id="rId10"/>
    <p:sldId id="261" r:id="rId11"/>
    <p:sldId id="262" r:id="rId12"/>
    <p:sldId id="263" r:id="rId13"/>
    <p:sldId id="264" r:id="rId14"/>
    <p:sldId id="267" r:id="rId15"/>
    <p:sldId id="275" r:id="rId16"/>
    <p:sldId id="271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993" autoAdjust="0"/>
  </p:normalViewPr>
  <p:slideViewPr>
    <p:cSldViewPr>
      <p:cViewPr>
        <p:scale>
          <a:sx n="75" d="100"/>
          <a:sy n="75" d="100"/>
        </p:scale>
        <p:origin x="-123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7"/>
          <p:cNvSpPr>
            <a:spLocks noChangeAspect="1" noEditPoints="1"/>
          </p:cNvSpPr>
          <p:nvPr/>
        </p:nvSpPr>
        <p:spPr bwMode="auto">
          <a:xfrm>
            <a:off x="838200" y="1762125"/>
            <a:ext cx="2522538" cy="5095875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Freeform 7"/>
          <p:cNvSpPr>
            <a:spLocks noChangeAspect="1" noEditPoints="1"/>
          </p:cNvSpPr>
          <p:nvPr/>
        </p:nvSpPr>
        <p:spPr bwMode="auto">
          <a:xfrm>
            <a:off x="838200" y="1762125"/>
            <a:ext cx="2522538" cy="5095875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Freeform 7"/>
          <p:cNvSpPr>
            <a:spLocks noChangeAspect="1" noEditPoints="1"/>
          </p:cNvSpPr>
          <p:nvPr/>
        </p:nvSpPr>
        <p:spPr bwMode="auto">
          <a:xfrm>
            <a:off x="838200" y="1762125"/>
            <a:ext cx="2522538" cy="5095875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/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2516E476-BD9A-4FC6-BEEC-D96D5E35006F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B1F396-AE98-4DCB-AE90-45ADA7CD1F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8"/>
          <p:cNvSpPr>
            <a:spLocks noChangeAspect="1" noEditPoints="1"/>
          </p:cNvSpPr>
          <p:nvPr/>
        </p:nvSpPr>
        <p:spPr bwMode="auto">
          <a:xfrm>
            <a:off x="5489575" y="0"/>
            <a:ext cx="3394075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DCD172-5513-4658-9838-F8CB20DD9470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FB5BD5-4943-4EAF-9314-D742E09F97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7"/>
          <p:cNvSpPr>
            <a:spLocks noChangeAspect="1" noEditPoints="1"/>
          </p:cNvSpPr>
          <p:nvPr/>
        </p:nvSpPr>
        <p:spPr bwMode="auto">
          <a:xfrm>
            <a:off x="34925" y="136525"/>
            <a:ext cx="3325813" cy="6721475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/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D4ADAF8E-EDF5-468D-9D29-1D74261023D2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B66FCB-7D9B-4A60-8C7A-B2748D6A74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CBE95-9B25-4FDA-8B0C-1B77C547FCD5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016ECE-2277-4CC1-9398-C55747908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/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/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52CC91-7223-4D48-8328-DF42293B1A5D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54C491-A9CA-4345-B81E-FBEE33FC82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FE1CEC-6D4B-4F63-A8C7-CC689F8DD16B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F8E6DF-0D9B-4A66-9BBD-4C08F65314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E1DE6D-4649-4B8C-9801-F6AD1A3C52D8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C51F36-C34A-4BC1-9109-529839CDE5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/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0F22D47F-DF90-4E4A-BE27-2484B5A0AB6B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8C3584-F12B-4671-B91D-682E4F14BF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2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/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0BB1902B-B465-46BF-B93B-FBE9E0E27A87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9D0F74-D40F-4A47-B3D5-78DE290F30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4831DC-E66F-4DEC-AC02-365EAF7D7E27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60F509-FC54-42B2-801D-B8EE625EF8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D1005B-DBA5-4C50-98AC-812728670FE8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920883-FFCD-44BF-89B8-10F772B41A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276225" y="228600"/>
            <a:ext cx="859155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fontAlgn="auto">
              <a:spcBef>
                <a:spcPts val="0"/>
              </a:spcBef>
              <a:spcAft>
                <a:spcPts val="0"/>
              </a:spcAft>
              <a:defRPr sz="1050" b="1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82AA8357-2B2E-4AF4-90CB-711B86C9FE8F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5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fontAlgn="auto">
              <a:spcBef>
                <a:spcPts val="0"/>
              </a:spcBef>
              <a:spcAft>
                <a:spcPts val="0"/>
              </a:spcAft>
              <a:defRPr sz="1050" b="1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 fontAlgn="auto">
              <a:spcBef>
                <a:spcPts val="0"/>
              </a:spcBef>
              <a:spcAft>
                <a:spcPts val="0"/>
              </a:spcAft>
              <a:defRPr sz="1600" b="1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5EA9CF27-B417-44C8-A762-BBB7C707AD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3" r:id="rId4"/>
    <p:sldLayoutId id="2147483682" r:id="rId5"/>
    <p:sldLayoutId id="2147483681" r:id="rId6"/>
    <p:sldLayoutId id="2147483680" r:id="rId7"/>
    <p:sldLayoutId id="2147483687" r:id="rId8"/>
    <p:sldLayoutId id="2147483688" r:id="rId9"/>
    <p:sldLayoutId id="2147483679" r:id="rId10"/>
    <p:sldLayoutId id="2147483678" r:id="rId11"/>
  </p:sldLayoutIdLst>
  <p:transition spd="slow">
    <p:fade/>
  </p:transition>
  <p:txStyles>
    <p:titleStyle>
      <a:lvl1pPr algn="l" rtl="0" fontAlgn="base">
        <a:spcBef>
          <a:spcPts val="400"/>
        </a:spcBef>
        <a:spcAft>
          <a:spcPct val="0"/>
        </a:spcAft>
        <a:defRPr sz="3600" kern="1200">
          <a:solidFill>
            <a:schemeClr val="tx2"/>
          </a:solidFill>
          <a:latin typeface="+mj-lt"/>
          <a:ea typeface="Tunga" pitchFamily="2"/>
          <a:cs typeface="Tunga" pitchFamily="2"/>
        </a:defRPr>
      </a:lvl1pPr>
      <a:lvl2pPr algn="l" rtl="0" fontAlgn="base">
        <a:spcBef>
          <a:spcPts val="400"/>
        </a:spcBef>
        <a:spcAft>
          <a:spcPct val="0"/>
        </a:spcAft>
        <a:defRPr sz="3600">
          <a:solidFill>
            <a:schemeClr val="tx2"/>
          </a:solidFill>
          <a:latin typeface="Candara" pitchFamily="34" charset="0"/>
          <a:ea typeface="Tunga" pitchFamily="2"/>
          <a:cs typeface="Tunga" pitchFamily="2"/>
        </a:defRPr>
      </a:lvl2pPr>
      <a:lvl3pPr algn="l" rtl="0" fontAlgn="base">
        <a:spcBef>
          <a:spcPts val="400"/>
        </a:spcBef>
        <a:spcAft>
          <a:spcPct val="0"/>
        </a:spcAft>
        <a:defRPr sz="3600">
          <a:solidFill>
            <a:schemeClr val="tx2"/>
          </a:solidFill>
          <a:latin typeface="Candara" pitchFamily="34" charset="0"/>
          <a:ea typeface="Tunga" pitchFamily="2"/>
          <a:cs typeface="Tunga" pitchFamily="2"/>
        </a:defRPr>
      </a:lvl3pPr>
      <a:lvl4pPr algn="l" rtl="0" fontAlgn="base">
        <a:spcBef>
          <a:spcPts val="400"/>
        </a:spcBef>
        <a:spcAft>
          <a:spcPct val="0"/>
        </a:spcAft>
        <a:defRPr sz="3600">
          <a:solidFill>
            <a:schemeClr val="tx2"/>
          </a:solidFill>
          <a:latin typeface="Candara" pitchFamily="34" charset="0"/>
          <a:ea typeface="Tunga" pitchFamily="2"/>
          <a:cs typeface="Tunga" pitchFamily="2"/>
        </a:defRPr>
      </a:lvl4pPr>
      <a:lvl5pPr algn="l" rtl="0" fontAlgn="base">
        <a:spcBef>
          <a:spcPts val="400"/>
        </a:spcBef>
        <a:spcAft>
          <a:spcPct val="0"/>
        </a:spcAft>
        <a:defRPr sz="3600">
          <a:solidFill>
            <a:schemeClr val="tx2"/>
          </a:solidFill>
          <a:latin typeface="Candara" pitchFamily="34" charset="0"/>
          <a:ea typeface="Tunga" pitchFamily="2"/>
          <a:cs typeface="Tunga" pitchFamily="2"/>
        </a:defRPr>
      </a:lvl5pPr>
      <a:lvl6pPr marL="457200" algn="l" rtl="0" fontAlgn="base">
        <a:spcBef>
          <a:spcPts val="400"/>
        </a:spcBef>
        <a:spcAft>
          <a:spcPct val="0"/>
        </a:spcAft>
        <a:defRPr sz="3600">
          <a:solidFill>
            <a:schemeClr val="tx2"/>
          </a:solidFill>
          <a:latin typeface="Candara" pitchFamily="34" charset="0"/>
          <a:ea typeface="Tunga" pitchFamily="2"/>
          <a:cs typeface="Tunga" pitchFamily="2"/>
        </a:defRPr>
      </a:lvl6pPr>
      <a:lvl7pPr marL="914400" algn="l" rtl="0" fontAlgn="base">
        <a:spcBef>
          <a:spcPts val="400"/>
        </a:spcBef>
        <a:spcAft>
          <a:spcPct val="0"/>
        </a:spcAft>
        <a:defRPr sz="3600">
          <a:solidFill>
            <a:schemeClr val="tx2"/>
          </a:solidFill>
          <a:latin typeface="Candara" pitchFamily="34" charset="0"/>
          <a:ea typeface="Tunga" pitchFamily="2"/>
          <a:cs typeface="Tunga" pitchFamily="2"/>
        </a:defRPr>
      </a:lvl7pPr>
      <a:lvl8pPr marL="1371600" algn="l" rtl="0" fontAlgn="base">
        <a:spcBef>
          <a:spcPts val="400"/>
        </a:spcBef>
        <a:spcAft>
          <a:spcPct val="0"/>
        </a:spcAft>
        <a:defRPr sz="3600">
          <a:solidFill>
            <a:schemeClr val="tx2"/>
          </a:solidFill>
          <a:latin typeface="Candara" pitchFamily="34" charset="0"/>
          <a:ea typeface="Tunga" pitchFamily="2"/>
          <a:cs typeface="Tunga" pitchFamily="2"/>
        </a:defRPr>
      </a:lvl8pPr>
      <a:lvl9pPr marL="1828800" algn="l" rtl="0" fontAlgn="base">
        <a:spcBef>
          <a:spcPts val="400"/>
        </a:spcBef>
        <a:spcAft>
          <a:spcPct val="0"/>
        </a:spcAft>
        <a:defRPr sz="3600">
          <a:solidFill>
            <a:schemeClr val="tx2"/>
          </a:solidFill>
          <a:latin typeface="Candara" pitchFamily="34" charset="0"/>
          <a:ea typeface="Tunga" pitchFamily="2"/>
          <a:cs typeface="Tunga" pitchFamily="2"/>
        </a:defRPr>
      </a:lvl9pPr>
    </p:titleStyle>
    <p:bodyStyle>
      <a:lvl1pPr marL="171450" indent="-173038" algn="l" rtl="0" fontAlgn="base">
        <a:spcBef>
          <a:spcPts val="600"/>
        </a:spcBef>
        <a:spcAft>
          <a:spcPct val="0"/>
        </a:spcAft>
        <a:buClr>
          <a:schemeClr val="accent1"/>
        </a:buClr>
        <a:buFont typeface="Arial" charset="0"/>
        <a:buChar char="•"/>
        <a:defRPr sz="2200" kern="1200" spc="3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038" algn="l" rtl="0" fontAlgn="base">
        <a:spcBef>
          <a:spcPts val="600"/>
        </a:spcBef>
        <a:spcAft>
          <a:spcPct val="0"/>
        </a:spcAft>
        <a:buClr>
          <a:schemeClr val="accent1"/>
        </a:buClr>
        <a:buFont typeface="Arial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038" algn="l" rtl="0" fontAlgn="base">
        <a:spcBef>
          <a:spcPts val="600"/>
        </a:spcBef>
        <a:spcAft>
          <a:spcPct val="0"/>
        </a:spcAft>
        <a:buClr>
          <a:schemeClr val="accent1"/>
        </a:buClr>
        <a:buFont typeface="Arial" charset="0"/>
        <a:buChar char="•"/>
        <a:defRPr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038" algn="l" rtl="0" fontAlgn="base">
        <a:spcBef>
          <a:spcPts val="6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038" algn="l" rtl="0" fontAlgn="base">
        <a:spcBef>
          <a:spcPts val="6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upload.wikimedia.org/wikipedia/commons/c/c7/Mapa_Polska.PN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tbm=isch&amp;hl=cs&amp;source=hp&amp;biw=1014&amp;bih=568&amp;q=Var%C5%A1ava&amp;gbv=2&amp;oq=Var%C5%A1ava&amp;aq=f&amp;aqi=g4g-S6&amp;aql=&amp;gs_sm=e&amp;gs_upl=1267l3098l0l3935l7l7l0l2l2l0l177l758l0.5l5l0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_location_POL.png" TargetMode="External"/><Relationship Id="rId2" Type="http://schemas.openxmlformats.org/officeDocument/2006/relationships/hyperlink" Target="http://cs.wikipedia.org/wiki/Soubor:Europe_countries_map_cs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Warsaw_palace.jpg" TargetMode="External"/><Relationship Id="rId4" Type="http://schemas.openxmlformats.org/officeDocument/2006/relationships/hyperlink" Target="http://cs.wikipedia.org/wiki/Soubor:Mapa_Polska.PN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2" Type="http://schemas.openxmlformats.org/officeDocument/2006/relationships/hyperlink" Target="http://cs.tixik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eferaty.cz/" TargetMode="External"/><Relationship Id="rId5" Type="http://schemas.openxmlformats.org/officeDocument/2006/relationships/hyperlink" Target="http://www.zemepis.com/" TargetMode="External"/><Relationship Id="rId4" Type="http://schemas.openxmlformats.org/officeDocument/2006/relationships/hyperlink" Target="http://cs.wikipedia.org/wiki/Hlavn%C3%AD_stra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>
            <a:normAutofit fontScale="77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projekt č</a:t>
            </a:r>
            <a:r>
              <a:rPr lang="cs-CZ" dirty="0" smtClean="0"/>
              <a:t>.</a:t>
            </a:r>
            <a:r>
              <a:rPr lang="cs-CZ" dirty="0"/>
              <a:t> CZ.1.07/1.4.00/21.1504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VY_52_INOVACE_622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err="1"/>
              <a:t>Tématický</a:t>
            </a:r>
            <a:r>
              <a:rPr lang="cs-CZ" dirty="0"/>
              <a:t> celek: </a:t>
            </a:r>
            <a:r>
              <a:rPr lang="cs-CZ" smtClean="0"/>
              <a:t>Evropské státy I. 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Autor: </a:t>
            </a:r>
            <a:r>
              <a:rPr lang="cs-CZ" dirty="0" smtClean="0"/>
              <a:t>Pavla Žilinská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3563938" y="1268413"/>
            <a:ext cx="7772400" cy="1470025"/>
          </a:xfrm>
        </p:spPr>
        <p:txBody>
          <a:bodyPr rtlCol="0"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ea typeface="+mj-ea"/>
              </a:rPr>
              <a:t>Polsko</a:t>
            </a: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TextovéPole 5"/>
          <p:cNvSpPr txBox="1">
            <a:spLocks noChangeArrowheads="1"/>
          </p:cNvSpPr>
          <p:nvPr/>
        </p:nvSpPr>
        <p:spPr bwMode="auto">
          <a:xfrm>
            <a:off x="938213" y="5300663"/>
            <a:ext cx="70564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  </a:t>
            </a:r>
          </a:p>
        </p:txBody>
      </p:sp>
      <p:sp>
        <p:nvSpPr>
          <p:cNvPr id="13317" name="Obdélník 1"/>
          <p:cNvSpPr>
            <a:spLocks noChangeArrowheads="1"/>
          </p:cNvSpPr>
          <p:nvPr/>
        </p:nvSpPr>
        <p:spPr bwMode="auto">
          <a:xfrm>
            <a:off x="468313" y="5013325"/>
            <a:ext cx="8280400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alibri" pitchFamily="34" charset="0"/>
              </a:rPr>
              <a:t>Anotace: </a:t>
            </a:r>
            <a:r>
              <a:rPr lang="cs-CZ">
                <a:latin typeface="Candara" pitchFamily="34" charset="0"/>
              </a:rPr>
              <a:t>Materiál je určen k využití pro práci s interaktivní tabulí.</a:t>
            </a:r>
          </a:p>
          <a:p>
            <a:pPr algn="ctr"/>
            <a:r>
              <a:rPr lang="cs-CZ">
                <a:latin typeface="Candara" pitchFamily="34" charset="0"/>
              </a:rPr>
              <a:t>Slouží k probírání učiva Evropské státy  formou prezentace a k doplnění učiva o Evropě. Materiál obsahuje obrázky a hypertextové internetové odkazy k větší názornosti a zpestření výuky. </a:t>
            </a:r>
          </a:p>
          <a:p>
            <a:pPr algn="ctr"/>
            <a:r>
              <a:rPr lang="cs-CZ">
                <a:latin typeface="Candara" pitchFamily="34" charset="0"/>
              </a:rPr>
              <a:t>Materiál může být využit jako zápis do sešitu</a:t>
            </a:r>
            <a:r>
              <a:rPr lang="cs-CZ">
                <a:latin typeface="Calibri" pitchFamily="34" charset="0"/>
              </a:rPr>
              <a:t>. 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479425" y="981075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9600" smtClean="0"/>
              <a:t>POLSKO</a:t>
            </a:r>
          </a:p>
        </p:txBody>
      </p:sp>
      <p:pic>
        <p:nvPicPr>
          <p:cNvPr id="14338" name="Picture 2" descr="C:\Users\123P\AppData\Local\Microsoft\Windows\Temporary Internet Files\Content.IE5\K0O7W0UI\MP90036280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2349500"/>
            <a:ext cx="5661025" cy="3527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 descr="Soubor:Europe countries map cs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404813"/>
            <a:ext cx="7488237" cy="609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Soubor:EU location POL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765175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 descr="Soubor:Mapa Polska.PN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14463" y="188913"/>
            <a:ext cx="6121400" cy="651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0"/>
          </a:xfrm>
        </p:spPr>
        <p:txBody>
          <a:bodyPr/>
          <a:lstStyle/>
          <a:p>
            <a:r>
              <a:rPr lang="cs-CZ" sz="4800" smtClean="0"/>
              <a:t>Základní informace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4638" y="1298575"/>
            <a:ext cx="8594725" cy="4937125"/>
          </a:xfrm>
        </p:spPr>
        <p:txBody>
          <a:bodyPr/>
          <a:lstStyle/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/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Hlavní </a:t>
            </a:r>
            <a:r>
              <a:rPr lang="cs-CZ" sz="2800" dirty="0" smtClean="0"/>
              <a:t>město - Varšava</a:t>
            </a:r>
            <a:endParaRPr lang="cs-CZ" sz="2800" dirty="0" smtClean="0"/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Počet </a:t>
            </a:r>
            <a:r>
              <a:rPr lang="cs-CZ" sz="2800" dirty="0" smtClean="0"/>
              <a:t>obyvatel - </a:t>
            </a:r>
            <a:r>
              <a:rPr lang="cs-CZ" sz="2800" dirty="0" smtClean="0"/>
              <a:t>38 500 000</a:t>
            </a:r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Státní </a:t>
            </a:r>
            <a:r>
              <a:rPr lang="cs-CZ" sz="2800" dirty="0" smtClean="0"/>
              <a:t>zřízení - </a:t>
            </a:r>
            <a:r>
              <a:rPr lang="cs-CZ" sz="2800" dirty="0" smtClean="0"/>
              <a:t>parlamentní republika</a:t>
            </a:r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Jazyk - </a:t>
            </a:r>
            <a:r>
              <a:rPr lang="cs-CZ" sz="2800" dirty="0" smtClean="0"/>
              <a:t>polština</a:t>
            </a:r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Měna - </a:t>
            </a:r>
            <a:r>
              <a:rPr lang="cs-CZ" sz="2800" dirty="0" err="1" smtClean="0"/>
              <a:t>zloty</a:t>
            </a:r>
            <a:endParaRPr lang="cs-CZ" sz="2800" dirty="0" smtClean="0"/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Další velká </a:t>
            </a:r>
            <a:r>
              <a:rPr lang="cs-CZ" sz="2800" dirty="0" smtClean="0"/>
              <a:t>města - </a:t>
            </a:r>
            <a:r>
              <a:rPr lang="cs-CZ" sz="2800" dirty="0" err="1" smtClean="0"/>
              <a:t>Krakow</a:t>
            </a:r>
            <a:r>
              <a:rPr lang="cs-CZ" sz="2800" dirty="0" smtClean="0"/>
              <a:t>, Lodž, Vratislav, Poznaň, Gdaňsk, Štětín, </a:t>
            </a:r>
            <a:r>
              <a:rPr lang="cs-CZ" sz="2800" dirty="0" err="1" smtClean="0"/>
              <a:t>Budhošť</a:t>
            </a:r>
            <a:r>
              <a:rPr lang="cs-CZ" sz="2800" dirty="0" smtClean="0"/>
              <a:t>, Lublin, Katovice a další…</a:t>
            </a:r>
            <a:endParaRPr lang="cs-CZ" sz="28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3"/>
          <p:cNvSpPr>
            <a:spLocks noGrp="1"/>
          </p:cNvSpPr>
          <p:nvPr>
            <p:ph type="title"/>
          </p:nvPr>
        </p:nvSpPr>
        <p:spPr>
          <a:xfrm>
            <a:off x="539750" y="-100013"/>
            <a:ext cx="8229600" cy="1143001"/>
          </a:xfrm>
        </p:spPr>
        <p:txBody>
          <a:bodyPr/>
          <a:lstStyle/>
          <a:p>
            <a:r>
              <a:rPr lang="cs-CZ" dirty="0" smtClean="0"/>
              <a:t>VARŠAVA - hlavní </a:t>
            </a:r>
            <a:r>
              <a:rPr lang="cs-CZ" dirty="0" smtClean="0"/>
              <a:t>město</a:t>
            </a:r>
          </a:p>
        </p:txBody>
      </p:sp>
      <p:pic>
        <p:nvPicPr>
          <p:cNvPr id="19458" name="Picture 2" descr="Soubor:Warsaw palac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1412875"/>
            <a:ext cx="60960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9" name="Obdélník 1"/>
          <p:cNvSpPr>
            <a:spLocks noChangeArrowheads="1"/>
          </p:cNvSpPr>
          <p:nvPr/>
        </p:nvSpPr>
        <p:spPr bwMode="auto">
          <a:xfrm>
            <a:off x="539750" y="5661025"/>
            <a:ext cx="78486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andara" pitchFamily="34" charset="0"/>
            </a:endParaRPr>
          </a:p>
        </p:txBody>
      </p:sp>
      <p:sp>
        <p:nvSpPr>
          <p:cNvPr id="19461" name="AutoShape 5">
            <a:hlinkClick r:id="rId3" highlightClick="1"/>
          </p:cNvPr>
          <p:cNvSpPr>
            <a:spLocks noChangeArrowheads="1"/>
          </p:cNvSpPr>
          <p:nvPr/>
        </p:nvSpPr>
        <p:spPr bwMode="auto">
          <a:xfrm>
            <a:off x="4716463" y="6237288"/>
            <a:ext cx="3743325" cy="476250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Fotografie Varšavy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0"/>
          </a:xfrm>
        </p:spPr>
        <p:txBody>
          <a:bodyPr/>
          <a:lstStyle/>
          <a:p>
            <a:r>
              <a:rPr lang="cs-CZ" smtClean="0"/>
              <a:t>Povrch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4638" y="1298575"/>
            <a:ext cx="8594725" cy="4937125"/>
          </a:xfrm>
        </p:spPr>
        <p:txBody>
          <a:bodyPr/>
          <a:lstStyle/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Pohoří - </a:t>
            </a:r>
            <a:r>
              <a:rPr lang="cs-CZ" dirty="0" smtClean="0"/>
              <a:t>Jizerské hory, Krkonoše, Soví hory, pískovcové Stolové hory, Bystřické hory, Masiv Kralického Sněžníku, Třetihorní Karpaty zahrnují Vysoké a Nízké Beskydy, Tatry a Bukovské </a:t>
            </a:r>
            <a:r>
              <a:rPr lang="cs-CZ" dirty="0" smtClean="0"/>
              <a:t>vrchy.</a:t>
            </a:r>
            <a:endParaRPr lang="cs-CZ" dirty="0" smtClean="0"/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Nížiny - </a:t>
            </a:r>
            <a:r>
              <a:rPr lang="cs-CZ" dirty="0" smtClean="0"/>
              <a:t>Polská nížina</a:t>
            </a:r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(téměř tři čtvrtiny území</a:t>
            </a:r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 leží do </a:t>
            </a:r>
            <a:r>
              <a:rPr lang="cs-CZ" dirty="0" smtClean="0"/>
              <a:t>200 m n. m</a:t>
            </a:r>
            <a:r>
              <a:rPr lang="cs-CZ" dirty="0" smtClean="0"/>
              <a:t>).</a:t>
            </a:r>
            <a:endParaRPr lang="cs-CZ" dirty="0"/>
          </a:p>
        </p:txBody>
      </p:sp>
      <p:pic>
        <p:nvPicPr>
          <p:cNvPr id="20483" name="Picture 2" descr="C:\Users\123P\AppData\Local\Microsoft\Windows\Temporary Internet Files\Content.IE5\DE4CGPLA\MP900433402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91100" y="3740150"/>
            <a:ext cx="3541713" cy="2655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0"/>
          </a:xfrm>
        </p:spPr>
        <p:txBody>
          <a:bodyPr/>
          <a:lstStyle/>
          <a:p>
            <a:r>
              <a:rPr lang="cs-CZ" smtClean="0"/>
              <a:t>Vodstvo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4638" y="1298575"/>
            <a:ext cx="8594725" cy="4937125"/>
          </a:xfrm>
        </p:spPr>
        <p:txBody>
          <a:bodyPr/>
          <a:lstStyle/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Řeky- největší splavné Visla a Odra odvádějí vodu do Baltského moře</a:t>
            </a:r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Jezera - </a:t>
            </a:r>
            <a:r>
              <a:rPr lang="cs-CZ" dirty="0" smtClean="0"/>
              <a:t>velké množství </a:t>
            </a:r>
            <a:r>
              <a:rPr lang="cs-CZ" dirty="0" smtClean="0"/>
              <a:t>jezer </a:t>
            </a:r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dirty="0" smtClean="0"/>
              <a:t>a </a:t>
            </a:r>
            <a:r>
              <a:rPr lang="cs-CZ" dirty="0" smtClean="0"/>
              <a:t>přehradních  nádrží, </a:t>
            </a:r>
            <a:r>
              <a:rPr lang="cs-CZ" dirty="0" smtClean="0"/>
              <a:t>v </a:t>
            </a:r>
            <a:r>
              <a:rPr lang="cs-CZ" dirty="0" smtClean="0"/>
              <a:t>Tatrách jezera</a:t>
            </a:r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dirty="0" smtClean="0"/>
              <a:t>ledovcového původu (</a:t>
            </a:r>
            <a:r>
              <a:rPr lang="cs-CZ" dirty="0" smtClean="0"/>
              <a:t>plesa)</a:t>
            </a:r>
            <a:endParaRPr lang="cs-CZ" dirty="0"/>
          </a:p>
        </p:txBody>
      </p:sp>
      <p:pic>
        <p:nvPicPr>
          <p:cNvPr id="21507" name="Picture 2" descr="C:\Users\123P\AppData\Local\Microsoft\Windows\Temporary Internet Files\Content.IE5\S7687CZ2\MP90043335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92725" y="3068638"/>
            <a:ext cx="3302000" cy="2200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550863" y="765175"/>
            <a:ext cx="8591550" cy="1066800"/>
          </a:xfrm>
        </p:spPr>
        <p:txBody>
          <a:bodyPr/>
          <a:lstStyle/>
          <a:p>
            <a:r>
              <a:rPr lang="cs-CZ" sz="4400" smtClean="0"/>
              <a:t>Podnebí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0825" y="1920875"/>
            <a:ext cx="8596313" cy="4937125"/>
          </a:xfrm>
        </p:spPr>
        <p:txBody>
          <a:bodyPr/>
          <a:lstStyle/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200" dirty="0" smtClean="0"/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dirty="0" smtClean="0"/>
              <a:t>Podnebí - </a:t>
            </a:r>
            <a:r>
              <a:rPr lang="cs-CZ" sz="3200" dirty="0" smtClean="0"/>
              <a:t>dlouhé chladné zimy s vydatnými sněhovými srážkami, horká vlhká léta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200" dirty="0" smtClean="0"/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dirty="0" smtClean="0"/>
              <a:t>   </a:t>
            </a:r>
            <a:r>
              <a:rPr lang="cs-CZ" sz="3200" dirty="0" smtClean="0"/>
              <a:t>Teplota - </a:t>
            </a:r>
            <a:r>
              <a:rPr lang="cs-CZ" sz="3200" dirty="0" smtClean="0"/>
              <a:t>v lednu -</a:t>
            </a:r>
            <a:r>
              <a:rPr lang="cs-CZ" sz="3200" dirty="0" smtClean="0"/>
              <a:t>8/3 °</a:t>
            </a:r>
            <a:r>
              <a:rPr lang="cs-CZ" sz="3200" dirty="0" smtClean="0"/>
              <a:t>C, v červenci </a:t>
            </a:r>
            <a:r>
              <a:rPr lang="cs-CZ" sz="3200" dirty="0" smtClean="0"/>
              <a:t>20/27 °</a:t>
            </a:r>
            <a:r>
              <a:rPr lang="cs-CZ" sz="3200" dirty="0" smtClean="0"/>
              <a:t>C</a:t>
            </a:r>
          </a:p>
          <a:p>
            <a:pPr indent="-173736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>
          <a:xfrm>
            <a:off x="395288" y="620713"/>
            <a:ext cx="8591550" cy="1066800"/>
          </a:xfrm>
        </p:spPr>
        <p:txBody>
          <a:bodyPr/>
          <a:lstStyle/>
          <a:p>
            <a:r>
              <a:rPr lang="cs-CZ" sz="4400" smtClean="0"/>
              <a:t>Obyvatelstvo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0825" y="1628775"/>
            <a:ext cx="8596313" cy="4937125"/>
          </a:xfrm>
        </p:spPr>
        <p:txBody>
          <a:bodyPr/>
          <a:lstStyle/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200" dirty="0" smtClean="0"/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200" dirty="0"/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dirty="0" smtClean="0"/>
              <a:t>Poláci 98,7 % </a:t>
            </a:r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dirty="0" smtClean="0"/>
              <a:t>Ukrajinci 0,6 % </a:t>
            </a:r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dirty="0" smtClean="0"/>
              <a:t>Ostatní (Němci, Bělorusové, Kašubové, Židé) 0,7 %</a:t>
            </a:r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2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0"/>
          </a:xfrm>
        </p:spPr>
        <p:txBody>
          <a:bodyPr/>
          <a:lstStyle/>
          <a:p>
            <a:r>
              <a:rPr lang="cs-CZ" sz="4400" smtClean="0"/>
              <a:t>Hospodářství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850" y="1628775"/>
            <a:ext cx="8594725" cy="4937125"/>
          </a:xfrm>
        </p:spPr>
        <p:txBody>
          <a:bodyPr/>
          <a:lstStyle/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Těží </a:t>
            </a:r>
            <a:r>
              <a:rPr lang="cs-CZ" sz="2800" dirty="0" smtClean="0"/>
              <a:t>se - </a:t>
            </a:r>
            <a:r>
              <a:rPr lang="cs-CZ" sz="2800" dirty="0" smtClean="0"/>
              <a:t>černé a hnědé uhlí, měď, zinek olovo, sůl, síra, magnezit, kaolin menší množství ropy a zemního plynu, významná je těžba dřeva</a:t>
            </a:r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/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Pěstuje </a:t>
            </a:r>
            <a:r>
              <a:rPr lang="cs-CZ" sz="2800" dirty="0" smtClean="0"/>
              <a:t>se - </a:t>
            </a:r>
            <a:r>
              <a:rPr lang="cs-CZ" sz="2800" dirty="0" smtClean="0"/>
              <a:t>pšenice, žito, ječmen, len, oves, brambory, cukrová řepa, řepka, chmel, ovoce a zelenina</a:t>
            </a:r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/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Chová </a:t>
            </a:r>
            <a:r>
              <a:rPr lang="cs-CZ" sz="2800" dirty="0" smtClean="0"/>
              <a:t>se - </a:t>
            </a:r>
            <a:r>
              <a:rPr lang="cs-CZ" sz="2800" dirty="0" smtClean="0"/>
              <a:t>prasata, skot, ovce, koně a drůbeže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 idx="4294967295"/>
          </p:nvPr>
        </p:nvSpPr>
        <p:spPr>
          <a:xfrm>
            <a:off x="0" y="273050"/>
            <a:ext cx="3008313" cy="1162050"/>
          </a:xfrm>
        </p:spPr>
        <p:txBody>
          <a:bodyPr/>
          <a:lstStyle/>
          <a:p>
            <a:r>
              <a:rPr lang="cs-CZ" sz="6000" smtClean="0"/>
              <a:t>Osvětim</a:t>
            </a: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4294967295"/>
          </p:nvPr>
        </p:nvSpPr>
        <p:spPr>
          <a:xfrm>
            <a:off x="0" y="1435100"/>
            <a:ext cx="3008313" cy="4691063"/>
          </a:xfrm>
        </p:spPr>
        <p:txBody>
          <a:bodyPr>
            <a:normAutofit lnSpcReduction="10000"/>
          </a:bodyPr>
          <a:lstStyle/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dirty="0" smtClean="0"/>
              <a:t>Menší </a:t>
            </a:r>
            <a:r>
              <a:rPr lang="cs-CZ" sz="3200" dirty="0" smtClean="0"/>
              <a:t>město, stalo se světově známé díky druhé světové válce</a:t>
            </a:r>
            <a:r>
              <a:rPr lang="cs-CZ" sz="3200" dirty="0" smtClean="0"/>
              <a:t>. Němci </a:t>
            </a:r>
            <a:r>
              <a:rPr lang="cs-CZ" sz="3200" dirty="0" smtClean="0"/>
              <a:t>zde vybudovali největší koncentrační tábor.</a:t>
            </a:r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25603" name="Picture 2" descr="C:\Users\123P\AppData\Local\Microsoft\Windows\Temporary Internet Files\Content.IE5\AM1I8PN9\MP900403502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27538" y="260350"/>
            <a:ext cx="3902075" cy="260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4" name="Picture 3" descr="C:\Users\123P\AppData\Local\Microsoft\Windows\Temporary Internet Files\Content.IE5\S7687CZ2\MP900403501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37175" y="3284538"/>
            <a:ext cx="2082800" cy="312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3"/>
          <p:cNvSpPr>
            <a:spLocks noGrp="1"/>
          </p:cNvSpPr>
          <p:nvPr>
            <p:ph type="title" idx="4294967295"/>
          </p:nvPr>
        </p:nvSpPr>
        <p:spPr>
          <a:xfrm>
            <a:off x="0" y="273050"/>
            <a:ext cx="3008313" cy="1162050"/>
          </a:xfrm>
        </p:spPr>
        <p:txBody>
          <a:bodyPr/>
          <a:lstStyle/>
          <a:p>
            <a:r>
              <a:rPr lang="cs-CZ" sz="5400" smtClean="0"/>
              <a:t>Wawel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4294967295"/>
          </p:nvPr>
        </p:nvSpPr>
        <p:spPr>
          <a:xfrm>
            <a:off x="0" y="1435100"/>
            <a:ext cx="3008313" cy="4691063"/>
          </a:xfrm>
        </p:spPr>
        <p:txBody>
          <a:bodyPr>
            <a:normAutofit fontScale="77500" lnSpcReduction="20000"/>
          </a:bodyPr>
          <a:lstStyle/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dirty="0" smtClean="0"/>
              <a:t>Královský hrad </a:t>
            </a:r>
            <a:r>
              <a:rPr lang="cs-CZ" sz="3200" dirty="0" err="1" smtClean="0"/>
              <a:t>Wawel</a:t>
            </a:r>
            <a:r>
              <a:rPr lang="cs-CZ" sz="3200" dirty="0" smtClean="0"/>
              <a:t> se tyčí nad řekou Vislou. Hrad byl postaven v 10. století a přestavován v 16. století</a:t>
            </a:r>
            <a:r>
              <a:rPr lang="cs-CZ" sz="3200" dirty="0" smtClean="0"/>
              <a:t>. </a:t>
            </a:r>
            <a:r>
              <a:rPr lang="cs-CZ" sz="3200" dirty="0" err="1" smtClean="0"/>
              <a:t>Wawel</a:t>
            </a:r>
            <a:r>
              <a:rPr lang="cs-CZ" sz="3200" dirty="0" smtClean="0"/>
              <a:t> </a:t>
            </a:r>
            <a:r>
              <a:rPr lang="cs-CZ" sz="3200" dirty="0" smtClean="0"/>
              <a:t>je především komplexem hradních budov, katedrály a královské zahrady.</a:t>
            </a:r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200" dirty="0"/>
          </a:p>
        </p:txBody>
      </p:sp>
      <p:pic>
        <p:nvPicPr>
          <p:cNvPr id="26627" name="Picture 2" descr="C:\Users\123P\AppData\Local\Microsoft\Windows\Temporary Internet Files\Content.IE5\K0O7W0UI\MP90043330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92500" y="1844675"/>
            <a:ext cx="5175250" cy="3448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0"/>
          </a:xfrm>
        </p:spPr>
        <p:txBody>
          <a:bodyPr/>
          <a:lstStyle/>
          <a:p>
            <a:r>
              <a:rPr lang="cs-CZ" smtClean="0"/>
              <a:t>Citace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4638" y="1298575"/>
            <a:ext cx="8594725" cy="4937125"/>
          </a:xfrm>
        </p:spPr>
        <p:txBody>
          <a:bodyPr/>
          <a:lstStyle/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SAN, </a:t>
            </a:r>
            <a:r>
              <a:rPr lang="cs-CZ" dirty="0" err="1"/>
              <a:t>Jose:Europe</a:t>
            </a:r>
            <a:r>
              <a:rPr lang="cs-CZ" dirty="0"/>
              <a:t> </a:t>
            </a:r>
            <a:r>
              <a:rPr lang="cs-CZ" dirty="0" err="1"/>
              <a:t>countries</a:t>
            </a:r>
            <a:r>
              <a:rPr lang="cs-CZ" dirty="0"/>
              <a:t> map cs.png </a:t>
            </a:r>
            <a:r>
              <a:rPr lang="cs-CZ" b="1" dirty="0"/>
              <a:t>[online]. </a:t>
            </a:r>
            <a:r>
              <a:rPr lang="cs-CZ" b="1" dirty="0" smtClean="0"/>
              <a:t>1.8.2011 10:10:30 [</a:t>
            </a:r>
            <a:r>
              <a:rPr lang="cs-CZ" b="1" dirty="0"/>
              <a:t>cit. </a:t>
            </a:r>
            <a:r>
              <a:rPr lang="cs-CZ" b="1" dirty="0" smtClean="0"/>
              <a:t>2011-08-01]. </a:t>
            </a:r>
            <a:r>
              <a:rPr lang="cs-CZ" b="1" dirty="0"/>
              <a:t>Dostupný z WWW: &lt; </a:t>
            </a:r>
            <a:r>
              <a:rPr lang="cs-CZ" dirty="0">
                <a:hlinkClick r:id="rId2"/>
              </a:rPr>
              <a:t>http://cs.wikipedia.org/wiki/</a:t>
            </a:r>
            <a:r>
              <a:rPr lang="cs-CZ" dirty="0" err="1">
                <a:hlinkClick r:id="rId2"/>
              </a:rPr>
              <a:t>Soubor:Europe_countries_map_cs.png</a:t>
            </a:r>
            <a:r>
              <a:rPr lang="cs-CZ" b="1" dirty="0" smtClean="0"/>
              <a:t>&gt;</a:t>
            </a:r>
            <a:r>
              <a:rPr lang="cs-CZ" dirty="0" smtClean="0"/>
              <a:t>.</a:t>
            </a:r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LIUZZO,David:</a:t>
            </a:r>
            <a:r>
              <a:rPr lang="cs-CZ" dirty="0" err="1"/>
              <a:t>EU</a:t>
            </a:r>
            <a:r>
              <a:rPr lang="cs-CZ" dirty="0"/>
              <a:t> </a:t>
            </a:r>
            <a:r>
              <a:rPr lang="cs-CZ" dirty="0" err="1"/>
              <a:t>location</a:t>
            </a:r>
            <a:r>
              <a:rPr lang="cs-CZ" dirty="0"/>
              <a:t> </a:t>
            </a:r>
            <a:r>
              <a:rPr lang="cs-CZ" dirty="0" smtClean="0"/>
              <a:t>POL.png</a:t>
            </a:r>
            <a:r>
              <a:rPr lang="cs-CZ" b="1" dirty="0"/>
              <a:t> [online]. 1.8.2011 </a:t>
            </a:r>
            <a:r>
              <a:rPr lang="cs-CZ" b="1" dirty="0" smtClean="0"/>
              <a:t>10:12:35 </a:t>
            </a:r>
            <a:r>
              <a:rPr lang="cs-CZ" b="1" dirty="0"/>
              <a:t>[cit. 2011-08-01]. Dostupný z WWW: &lt;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</a:t>
            </a:r>
            <a:r>
              <a:rPr lang="cs-CZ" dirty="0" err="1" smtClean="0">
                <a:hlinkClick r:id="rId3"/>
              </a:rPr>
              <a:t>Soubor:EU_location_POL.png</a:t>
            </a:r>
            <a:r>
              <a:rPr lang="cs-CZ" dirty="0" smtClean="0"/>
              <a:t>&gt;.</a:t>
            </a:r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STS </a:t>
            </a:r>
            <a:r>
              <a:rPr lang="cs-CZ" dirty="0" err="1" smtClean="0"/>
              <a:t>Chvojkovice</a:t>
            </a:r>
            <a:r>
              <a:rPr lang="cs-CZ" dirty="0" smtClean="0"/>
              <a:t>-Brod:</a:t>
            </a:r>
            <a:r>
              <a:rPr lang="cs-CZ" dirty="0"/>
              <a:t> Mapa </a:t>
            </a:r>
            <a:r>
              <a:rPr lang="cs-CZ" dirty="0" smtClean="0"/>
              <a:t>Polska.PNG</a:t>
            </a:r>
            <a:r>
              <a:rPr lang="cs-CZ" b="1" dirty="0"/>
              <a:t> [online]. 1.8.2011 </a:t>
            </a:r>
            <a:r>
              <a:rPr lang="cs-CZ" b="1" dirty="0" smtClean="0"/>
              <a:t>10:16:55[cit</a:t>
            </a:r>
            <a:r>
              <a:rPr lang="cs-CZ" b="1" dirty="0"/>
              <a:t>. 2011-08-01]. Dostupný z WWW: &lt;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</a:t>
            </a:r>
            <a:r>
              <a:rPr lang="cs-CZ" dirty="0" err="1" smtClean="0">
                <a:hlinkClick r:id="rId4"/>
              </a:rPr>
              <a:t>Soubor:Mapa_Polska.PNG</a:t>
            </a:r>
            <a:r>
              <a:rPr lang="cs-CZ" dirty="0" smtClean="0"/>
              <a:t>&gt;.</a:t>
            </a:r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 </a:t>
            </a:r>
            <a:r>
              <a:rPr lang="cs-CZ" dirty="0" smtClean="0"/>
              <a:t>DHIRAD 2004:</a:t>
            </a:r>
            <a:r>
              <a:rPr lang="cs-CZ" dirty="0"/>
              <a:t> </a:t>
            </a:r>
            <a:r>
              <a:rPr lang="cs-CZ" dirty="0" err="1"/>
              <a:t>Warsaw</a:t>
            </a:r>
            <a:r>
              <a:rPr lang="cs-CZ" dirty="0"/>
              <a:t> </a:t>
            </a:r>
            <a:r>
              <a:rPr lang="cs-CZ" dirty="0" smtClean="0"/>
              <a:t>palace.jpg</a:t>
            </a:r>
            <a:r>
              <a:rPr lang="cs-CZ" b="1" dirty="0"/>
              <a:t> [online]. 1.8.2011 </a:t>
            </a:r>
            <a:r>
              <a:rPr lang="cs-CZ" b="1" dirty="0" smtClean="0"/>
              <a:t>10:43:30[cit</a:t>
            </a:r>
            <a:r>
              <a:rPr lang="cs-CZ" b="1" dirty="0"/>
              <a:t>. 2011-08-01]. Dostupný z WWW: &lt;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</a:t>
            </a:r>
            <a:r>
              <a:rPr lang="cs-CZ" dirty="0" err="1" smtClean="0">
                <a:hlinkClick r:id="rId5"/>
              </a:rPr>
              <a:t>Soubor:Warsaw_palace.jpg</a:t>
            </a:r>
            <a:r>
              <a:rPr lang="cs-CZ" dirty="0" smtClean="0"/>
              <a:t>&gt;.</a:t>
            </a:r>
            <a:endParaRPr lang="cs-CZ" dirty="0"/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0"/>
          </a:xfrm>
        </p:spPr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4638" y="1298575"/>
            <a:ext cx="8594725" cy="4937125"/>
          </a:xfrm>
        </p:spPr>
        <p:txBody>
          <a:bodyPr/>
          <a:lstStyle/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office.microsoft.com</a:t>
            </a:r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hlinkClick r:id="rId2"/>
              </a:rPr>
              <a:t>http://cs.tixik.com/</a:t>
            </a:r>
            <a:endParaRPr lang="cs-CZ" dirty="0" smtClean="0"/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google.cz</a:t>
            </a:r>
            <a:endParaRPr lang="cs-CZ" dirty="0" smtClean="0"/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hlinkClick r:id="rId4"/>
              </a:rPr>
              <a:t>http://cs.wikipedia.org/wiki/Hlavn%C3%AD_strana</a:t>
            </a:r>
            <a:endParaRPr lang="cs-CZ" dirty="0" smtClean="0"/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zemepis.com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hlinkClick r:id="rId6"/>
              </a:rPr>
              <a:t>http://referaty.cz/</a:t>
            </a:r>
            <a:endParaRPr lang="cs-CZ" dirty="0" smtClean="0"/>
          </a:p>
          <a:p>
            <a:pPr indent="-173736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TC101790493[[fn=Malé pracoviště, domácnost (SoHo)]]</Template>
  <TotalTime>45</TotalTime>
  <Words>424</Words>
  <Application>Microsoft Office PowerPoint</Application>
  <PresentationFormat>Předvádění na obrazovce (4:3)</PresentationFormat>
  <Paragraphs>68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Soho</vt:lpstr>
      <vt:lpstr>Polsko</vt:lpstr>
      <vt:lpstr>POLSKO</vt:lpstr>
      <vt:lpstr>Prezentace aplikace PowerPoint</vt:lpstr>
      <vt:lpstr>Prezentace aplikace PowerPoint</vt:lpstr>
      <vt:lpstr>Prezentace aplikace PowerPoint</vt:lpstr>
      <vt:lpstr>Základní informace</vt:lpstr>
      <vt:lpstr>VARŠAVA - hlavní město</vt:lpstr>
      <vt:lpstr>Povrch</vt:lpstr>
      <vt:lpstr>Vodstvo</vt:lpstr>
      <vt:lpstr>Podnebí</vt:lpstr>
      <vt:lpstr>Obyvatelstvo</vt:lpstr>
      <vt:lpstr>Hospodářství</vt:lpstr>
      <vt:lpstr>Osvětim</vt:lpstr>
      <vt:lpstr>Wawel</vt:lpstr>
      <vt:lpstr>Citace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POLSKO</dc:title>
  <dc:creator>123P</dc:creator>
  <cp:lastModifiedBy>Martin Králík</cp:lastModifiedBy>
  <cp:revision>20</cp:revision>
  <dcterms:modified xsi:type="dcterms:W3CDTF">2012-03-17T10:33:41Z</dcterms:modified>
</cp:coreProperties>
</file>