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8" r:id="rId2"/>
    <p:sldId id="27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69" r:id="rId18"/>
    <p:sldId id="271" r:id="rId19"/>
    <p:sldId id="272" r:id="rId20"/>
    <p:sldId id="273" r:id="rId21"/>
    <p:sldId id="274" r:id="rId22"/>
    <p:sldId id="275" r:id="rId23"/>
    <p:sldId id="276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B9EA1-A3DB-4CEC-9FA3-C75396E6AFC9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D5569E-E412-4DAB-9931-28402D2A0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697E8F-8146-4CF4-AB57-09FE6001AED9}" type="slidenum">
              <a:rPr lang="cs-CZ">
                <a:latin typeface="Calibri" pitchFamily="34" charset="0"/>
              </a:rPr>
              <a:pPr/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BA1E3-A0CC-4613-AD80-0F86D1F45CA2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C1050-9202-49E2-86CF-2CE978840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VY_32_INOVACE_02B_14_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Západní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Afrika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1"/>
          <p:cNvSpPr>
            <a:spLocks noChangeArrowheads="1"/>
          </p:cNvSpPr>
          <p:nvPr/>
        </p:nvSpPr>
        <p:spPr bwMode="auto">
          <a:xfrm>
            <a:off x="371475" y="0"/>
            <a:ext cx="8208963" cy="738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r>
              <a:rPr lang="cs-CZ" dirty="0"/>
              <a:t>Škola: Gymnázium Chomutov, </a:t>
            </a:r>
          </a:p>
          <a:p>
            <a:r>
              <a:rPr lang="cs-CZ" dirty="0"/>
              <a:t>            Mostecká 3000, 430 01</a:t>
            </a:r>
          </a:p>
          <a:p>
            <a:endParaRPr lang="cs-CZ" dirty="0"/>
          </a:p>
          <a:p>
            <a:r>
              <a:rPr lang="cs-CZ" dirty="0"/>
              <a:t>Třída:  2. ročník 4. </a:t>
            </a:r>
            <a:r>
              <a:rPr lang="cs-CZ" dirty="0" err="1"/>
              <a:t>letého</a:t>
            </a:r>
            <a:r>
              <a:rPr lang="cs-CZ" dirty="0"/>
              <a:t> gymnázia </a:t>
            </a:r>
          </a:p>
          <a:p>
            <a:endParaRPr lang="cs-CZ" dirty="0"/>
          </a:p>
          <a:p>
            <a:r>
              <a:rPr lang="cs-CZ" dirty="0"/>
              <a:t>Výstup:  </a:t>
            </a:r>
            <a:r>
              <a:rPr lang="cs-CZ" dirty="0" err="1"/>
              <a:t>Powerpointová</a:t>
            </a:r>
            <a:r>
              <a:rPr lang="cs-CZ" dirty="0"/>
              <a:t> prezentace</a:t>
            </a:r>
          </a:p>
          <a:p>
            <a:endParaRPr lang="cs-CZ" dirty="0"/>
          </a:p>
          <a:p>
            <a:r>
              <a:rPr lang="cs-CZ" dirty="0"/>
              <a:t>Vzdělávací oblast:  </a:t>
            </a:r>
            <a:r>
              <a:rPr lang="cs-CZ" dirty="0" smtClean="0"/>
              <a:t>Mimoevropské regiony</a:t>
            </a:r>
            <a:endParaRPr lang="cs-CZ" dirty="0"/>
          </a:p>
          <a:p>
            <a:endParaRPr lang="cs-CZ" dirty="0"/>
          </a:p>
          <a:p>
            <a:r>
              <a:rPr lang="cs-CZ" dirty="0"/>
              <a:t>Obor:  Zeměpis/Geografie</a:t>
            </a:r>
          </a:p>
          <a:p>
            <a:endParaRPr lang="cs-CZ" dirty="0"/>
          </a:p>
          <a:p>
            <a:r>
              <a:rPr lang="cs-CZ" dirty="0"/>
              <a:t>Tematický okruh:  </a:t>
            </a:r>
            <a:r>
              <a:rPr lang="cs-CZ" dirty="0" smtClean="0"/>
              <a:t>Regiony Afriky</a:t>
            </a:r>
            <a:endParaRPr lang="cs-CZ" dirty="0"/>
          </a:p>
          <a:p>
            <a:endParaRPr lang="cs-CZ" dirty="0"/>
          </a:p>
          <a:p>
            <a:r>
              <a:rPr lang="cs-CZ" dirty="0"/>
              <a:t>Využití:  Výuka zeměpisu / geografie</a:t>
            </a:r>
          </a:p>
          <a:p>
            <a:endParaRPr lang="cs-CZ" dirty="0"/>
          </a:p>
          <a:p>
            <a:r>
              <a:rPr lang="cs-CZ" dirty="0"/>
              <a:t>Pomůcky:   PC učitele, tabule, atlas</a:t>
            </a:r>
          </a:p>
          <a:p>
            <a:r>
              <a:rPr lang="cs-CZ" dirty="0"/>
              <a:t>Inovace: Materiál je určen jako doplnění slovního výkladu pedagoga. V některých částech je formou animací zajištěno, aby studenti pouze  pasivně neposlouchali výklad, ale také museli hledat v atlase a společně s pedagogem tím vytvářeli svůj zápis do sešitu. Animace se odkrývají po kliknutí-studenti mohou své odpovědi psát elektronickým perem a vložená textová pole slouží </a:t>
            </a:r>
          </a:p>
          <a:p>
            <a:r>
              <a:rPr lang="cs-CZ" dirty="0"/>
              <a:t>ke kontrole.</a:t>
            </a:r>
          </a:p>
          <a:p>
            <a:r>
              <a:rPr lang="cs-CZ" dirty="0"/>
              <a:t>Materiál je určen k interaktivní výuce.</a:t>
            </a:r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2357430"/>
            <a:ext cx="574413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Západní Afrika</a:t>
            </a:r>
            <a:endParaRPr lang="cs-CZ" sz="7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-Afrika.jpg"/>
          <p:cNvPicPr>
            <a:picLocks noChangeAspect="1"/>
          </p:cNvPicPr>
          <p:nvPr/>
        </p:nvPicPr>
        <p:blipFill>
          <a:blip r:embed="rId2" cstate="print"/>
          <a:srcRect l="18750" r="28906"/>
          <a:stretch>
            <a:fillRect/>
          </a:stretch>
        </p:blipFill>
        <p:spPr>
          <a:xfrm>
            <a:off x="-1" y="71414"/>
            <a:ext cx="5968129" cy="664371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00826" y="285728"/>
            <a:ext cx="2342308" cy="461665"/>
          </a:xfrm>
          <a:prstGeom prst="rect">
            <a:avLst/>
          </a:prstGeom>
          <a:solidFill>
            <a:srgbClr val="00B0F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Státy Z Afriky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43636" y="1052736"/>
            <a:ext cx="269016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Benin</a:t>
            </a:r>
          </a:p>
          <a:p>
            <a:r>
              <a:rPr lang="cs-CZ" sz="2400" dirty="0" err="1" smtClean="0">
                <a:latin typeface="Comic Sans MS" pitchFamily="66" charset="0"/>
              </a:rPr>
              <a:t>Burkina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Faso</a:t>
            </a:r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Pobřeží Slonoviny</a:t>
            </a:r>
          </a:p>
          <a:p>
            <a:r>
              <a:rPr lang="cs-CZ" sz="2400" dirty="0" smtClean="0">
                <a:latin typeface="Comic Sans MS" pitchFamily="66" charset="0"/>
              </a:rPr>
              <a:t>Gambie</a:t>
            </a:r>
          </a:p>
          <a:p>
            <a:r>
              <a:rPr lang="cs-CZ" sz="2400" dirty="0" smtClean="0">
                <a:latin typeface="Comic Sans MS" pitchFamily="66" charset="0"/>
              </a:rPr>
              <a:t>Ghana</a:t>
            </a:r>
          </a:p>
          <a:p>
            <a:r>
              <a:rPr lang="cs-CZ" sz="2400" dirty="0" smtClean="0">
                <a:latin typeface="Comic Sans MS" pitchFamily="66" charset="0"/>
              </a:rPr>
              <a:t>Guinea</a:t>
            </a:r>
          </a:p>
          <a:p>
            <a:r>
              <a:rPr lang="cs-CZ" sz="2400" dirty="0" smtClean="0">
                <a:latin typeface="Comic Sans MS" pitchFamily="66" charset="0"/>
              </a:rPr>
              <a:t>Guinea Bissau</a:t>
            </a:r>
          </a:p>
          <a:p>
            <a:r>
              <a:rPr lang="cs-CZ" sz="2400" dirty="0" smtClean="0">
                <a:latin typeface="Comic Sans MS" pitchFamily="66" charset="0"/>
              </a:rPr>
              <a:t>Kapverdy</a:t>
            </a:r>
          </a:p>
          <a:p>
            <a:r>
              <a:rPr lang="cs-CZ" sz="2400" dirty="0" smtClean="0">
                <a:latin typeface="Comic Sans MS" pitchFamily="66" charset="0"/>
              </a:rPr>
              <a:t>Libérie</a:t>
            </a:r>
          </a:p>
          <a:p>
            <a:r>
              <a:rPr lang="cs-CZ" sz="2400" dirty="0" smtClean="0">
                <a:latin typeface="Comic Sans MS" pitchFamily="66" charset="0"/>
              </a:rPr>
              <a:t>Mali</a:t>
            </a:r>
          </a:p>
          <a:p>
            <a:r>
              <a:rPr lang="cs-CZ" sz="2400" dirty="0" smtClean="0">
                <a:latin typeface="Comic Sans MS" pitchFamily="66" charset="0"/>
              </a:rPr>
              <a:t>Niger</a:t>
            </a:r>
          </a:p>
          <a:p>
            <a:r>
              <a:rPr lang="cs-CZ" sz="2400" dirty="0" smtClean="0">
                <a:latin typeface="Comic Sans MS" pitchFamily="66" charset="0"/>
              </a:rPr>
              <a:t>Nigérie</a:t>
            </a:r>
          </a:p>
          <a:p>
            <a:r>
              <a:rPr lang="cs-CZ" sz="2400" dirty="0" smtClean="0">
                <a:latin typeface="Comic Sans MS" pitchFamily="66" charset="0"/>
              </a:rPr>
              <a:t>Senegal</a:t>
            </a:r>
          </a:p>
          <a:p>
            <a:r>
              <a:rPr lang="cs-CZ" sz="2400" dirty="0" smtClean="0">
                <a:latin typeface="Comic Sans MS" pitchFamily="66" charset="0"/>
              </a:rPr>
              <a:t>Togo</a:t>
            </a:r>
          </a:p>
          <a:p>
            <a:r>
              <a:rPr lang="cs-CZ" sz="2400" dirty="0" smtClean="0">
                <a:latin typeface="Comic Sans MS" pitchFamily="66" charset="0"/>
              </a:rPr>
              <a:t>Sierra </a:t>
            </a:r>
            <a:r>
              <a:rPr lang="cs-CZ" sz="2400" dirty="0" err="1" smtClean="0">
                <a:latin typeface="Comic Sans MS" pitchFamily="66" charset="0"/>
              </a:rPr>
              <a:t>Leone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Z_afr_hl.m..jpg"/>
          <p:cNvPicPr>
            <a:picLocks noChangeAspect="1"/>
          </p:cNvPicPr>
          <p:nvPr/>
        </p:nvPicPr>
        <p:blipFill>
          <a:blip r:embed="rId2" cstate="print"/>
          <a:srcRect l="11718" r="16406"/>
          <a:stretch>
            <a:fillRect/>
          </a:stretch>
        </p:blipFill>
        <p:spPr>
          <a:xfrm>
            <a:off x="285720" y="285728"/>
            <a:ext cx="7786742" cy="631270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2844" y="2285992"/>
            <a:ext cx="72891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Dakar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2857496"/>
            <a:ext cx="77136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Banjul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3143248"/>
            <a:ext cx="77457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Bissau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57290" y="3429000"/>
            <a:ext cx="95205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Conakry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3857628"/>
            <a:ext cx="107978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Freetown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4429132"/>
            <a:ext cx="109042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Monrovia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28794" y="4714884"/>
            <a:ext cx="142417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Yamoussokro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2857488" y="4429132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357554" y="4286256"/>
            <a:ext cx="69929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Accra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4714884"/>
            <a:ext cx="70403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Lomé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4286248" y="4500570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4000504"/>
            <a:ext cx="124386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Porto Novo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72132" y="3357562"/>
            <a:ext cx="72648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Abuja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429256" y="3714752"/>
            <a:ext cx="142876" cy="1428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500562" y="2571744"/>
            <a:ext cx="89973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Niamey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14546" y="2714620"/>
            <a:ext cx="93352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Bamako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5" grpId="0" animBg="1"/>
      <p:bldP spid="16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1140056" cy="46166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Povrch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42" y="113557"/>
            <a:ext cx="6500858" cy="66015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3929058" y="2285992"/>
            <a:ext cx="357190" cy="357190"/>
          </a:xfrm>
          <a:prstGeom prst="actionButtonHelp">
            <a:avLst/>
          </a:prstGeom>
          <a:solidFill>
            <a:srgbClr val="00B0F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3714744" y="2928934"/>
            <a:ext cx="357190" cy="357190"/>
          </a:xfrm>
          <a:prstGeom prst="actionButtonHelp">
            <a:avLst/>
          </a:prstGeom>
          <a:solidFill>
            <a:srgbClr val="00B0F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4929190" y="3000372"/>
            <a:ext cx="357190" cy="357190"/>
          </a:xfrm>
          <a:prstGeom prst="actionButtonHelp">
            <a:avLst/>
          </a:prstGeom>
          <a:solidFill>
            <a:srgbClr val="00B0F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85721" y="1000108"/>
            <a:ext cx="22860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na S Sahara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Sahel</a:t>
            </a:r>
            <a:endParaRPr lang="cs-CZ" sz="24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nížiny při pobřeží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Adamauské</a:t>
            </a:r>
            <a:r>
              <a:rPr lang="cs-CZ" sz="2400" dirty="0" smtClean="0">
                <a:latin typeface="Comic Sans MS" pitchFamily="66" charset="0"/>
              </a:rPr>
              <a:t> pohoří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214290"/>
            <a:ext cx="1332416" cy="46166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Vodstvo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00232" y="142852"/>
            <a:ext cx="56436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nejdůležitější řekou regionu NIGER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rozsáhlá delta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na S vádí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571612"/>
            <a:ext cx="7620000" cy="479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929586" y="59293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500174"/>
            <a:ext cx="7620000" cy="351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7929586" y="15716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1357298"/>
            <a:ext cx="5293051" cy="5419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6858016" y="621508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2799164" cy="46166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Nerostné suroviny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1" y="1000108"/>
            <a:ext cx="53578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Ropa (Nigérie)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donedávna těžila firma</a:t>
            </a:r>
          </a:p>
          <a:p>
            <a:r>
              <a:rPr lang="cs-CZ" sz="2400" dirty="0" smtClean="0">
                <a:latin typeface="Comic Sans MS" pitchFamily="66" charset="0"/>
              </a:rPr>
              <a:t>SHELL</a:t>
            </a:r>
            <a:endParaRPr lang="cs-CZ" sz="1600" dirty="0"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5357" t="22143" r="27877" b="5000"/>
          <a:stretch>
            <a:fillRect/>
          </a:stretch>
        </p:blipFill>
        <p:spPr bwMode="auto">
          <a:xfrm>
            <a:off x="428596" y="4857760"/>
            <a:ext cx="2643206" cy="180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4357694"/>
            <a:ext cx="2786082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285992"/>
            <a:ext cx="3550048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714876" y="214290"/>
            <a:ext cx="4240263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Konflikt Nigerijců X </a:t>
            </a:r>
            <a:r>
              <a:rPr lang="cs-CZ" sz="1100" dirty="0" err="1" smtClean="0"/>
              <a:t>Shell</a:t>
            </a:r>
            <a:endParaRPr lang="cs-CZ" sz="1100" dirty="0" smtClean="0"/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devastace krajiny</a:t>
            </a:r>
          </a:p>
          <a:p>
            <a:pPr lvl="1">
              <a:buFont typeface="Wingdings" pitchFamily="2" charset="2"/>
              <a:buChar char="Ø"/>
            </a:pPr>
            <a:r>
              <a:rPr lang="cs-CZ" sz="1100" dirty="0" smtClean="0"/>
              <a:t> zloději navrtávají potrubí</a:t>
            </a:r>
          </a:p>
          <a:p>
            <a:pPr lvl="1">
              <a:buFont typeface="Wingdings" pitchFamily="2" charset="2"/>
              <a:buChar char="Ø"/>
            </a:pPr>
            <a:r>
              <a:rPr lang="cs-CZ" sz="1100" dirty="0" smtClean="0"/>
              <a:t> úniky ropy</a:t>
            </a:r>
          </a:p>
          <a:p>
            <a:pPr lvl="1">
              <a:buFont typeface="Wingdings" pitchFamily="2" charset="2"/>
              <a:buChar char="Ø"/>
            </a:pPr>
            <a:r>
              <a:rPr lang="cs-CZ" sz="1100" dirty="0" smtClean="0"/>
              <a:t> znečištění zemědělské půdy</a:t>
            </a:r>
          </a:p>
          <a:p>
            <a:pPr lvl="1">
              <a:buFont typeface="Wingdings" pitchFamily="2" charset="2"/>
              <a:buChar char="Ø"/>
            </a:pPr>
            <a:r>
              <a:rPr lang="cs-CZ" sz="1100" dirty="0" smtClean="0"/>
              <a:t> vznik Hnutí za osvobození delty Nigeru </a:t>
            </a:r>
          </a:p>
          <a:p>
            <a:pPr lvl="2">
              <a:buFont typeface="Wingdings" pitchFamily="2" charset="2"/>
              <a:buChar char="Ø"/>
            </a:pPr>
            <a:r>
              <a:rPr lang="cs-CZ" sz="1100" dirty="0" smtClean="0"/>
              <a:t> únosy zaměstnanců SHELL/ zapalování ropných plošin =</a:t>
            </a:r>
            <a:r>
              <a:rPr lang="en-US" sz="1100" dirty="0" smtClean="0"/>
              <a:t>&gt;</a:t>
            </a:r>
            <a:r>
              <a:rPr lang="cs-CZ" sz="1100" dirty="0" smtClean="0"/>
              <a:t>brzdí </a:t>
            </a:r>
            <a:r>
              <a:rPr lang="en-US" sz="1100" dirty="0" err="1" smtClean="0"/>
              <a:t>produkc</a:t>
            </a:r>
            <a:r>
              <a:rPr lang="cs-CZ" sz="1100" dirty="0" smtClean="0"/>
              <a:t>i</a:t>
            </a:r>
          </a:p>
          <a:p>
            <a:pPr lvl="2">
              <a:buFont typeface="Wingdings" pitchFamily="2" charset="2"/>
              <a:buChar char="Ø"/>
            </a:pPr>
            <a:r>
              <a:rPr lang="cs-CZ" sz="1100" dirty="0" smtClean="0"/>
              <a:t> žaloba firmy SHELL</a:t>
            </a:r>
          </a:p>
          <a:p>
            <a:pPr lvl="2">
              <a:buFont typeface="Wingdings" pitchFamily="2" charset="2"/>
              <a:buChar char="Ø"/>
            </a:pPr>
            <a:r>
              <a:rPr lang="cs-CZ" sz="1100" dirty="0" smtClean="0"/>
              <a:t>obyvatelé požadují odškodnění</a:t>
            </a:r>
          </a:p>
          <a:p>
            <a:pPr lvl="1">
              <a:buFont typeface="Wingdings" pitchFamily="2" charset="2"/>
              <a:buChar char="Ø"/>
            </a:pPr>
            <a:r>
              <a:rPr lang="cs-CZ" sz="1100" dirty="0" smtClean="0"/>
              <a:t> r. 2008 se firma přerušuje produkci v oblasti</a:t>
            </a:r>
          </a:p>
          <a:p>
            <a:pPr lvl="1">
              <a:buFont typeface="Wingdings" pitchFamily="2" charset="2"/>
              <a:buChar char="Ø"/>
            </a:pPr>
            <a:r>
              <a:rPr lang="cs-CZ" sz="1100" dirty="0" smtClean="0"/>
              <a:t> dnes? SHELL nemalé výdaje na „zabezpečení“ /korupce nigerijské vlády</a:t>
            </a:r>
          </a:p>
          <a:p>
            <a:pPr lvl="1"/>
            <a:r>
              <a:rPr lang="cs-CZ" sz="800" i="1" dirty="0" smtClean="0"/>
              <a:t>Zdroj: http://zpravy.ihned.cz/svet/c1-57093890-deltu-nigeru-hlida-armada-spolecnosti-shell-za-tri-roky-stala-383-milionu-dolaru</a:t>
            </a:r>
            <a:endParaRPr lang="cs-CZ" sz="800" i="1" dirty="0"/>
          </a:p>
        </p:txBody>
      </p:sp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4214810" y="214290"/>
            <a:ext cx="428628" cy="500066"/>
          </a:xfrm>
          <a:prstGeom prst="actionButtonInformation">
            <a:avLst/>
          </a:prstGeom>
          <a:solidFill>
            <a:srgbClr val="00B0F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49291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43576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58" y="23574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285728"/>
            <a:ext cx="816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Vybudování nového hlavního města – </a:t>
            </a:r>
            <a:r>
              <a:rPr lang="cs-CZ" sz="2400" dirty="0" err="1" smtClean="0">
                <a:latin typeface="Comic Sans MS" pitchFamily="66" charset="0"/>
              </a:rPr>
              <a:t>Abuja</a:t>
            </a:r>
            <a:r>
              <a:rPr lang="cs-CZ" sz="2400" dirty="0" smtClean="0">
                <a:latin typeface="Comic Sans MS" pitchFamily="66" charset="0"/>
              </a:rPr>
              <a:t> (dříve </a:t>
            </a:r>
            <a:r>
              <a:rPr lang="cs-CZ" sz="2400" dirty="0" err="1" smtClean="0">
                <a:latin typeface="Comic Sans MS" pitchFamily="66" charset="0"/>
              </a:rPr>
              <a:t>Lagos</a:t>
            </a:r>
            <a:r>
              <a:rPr lang="cs-CZ" sz="2400" dirty="0" smtClean="0">
                <a:latin typeface="Comic Sans MS" pitchFamily="66" charset="0"/>
              </a:rPr>
              <a:t>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428736"/>
            <a:ext cx="5781689" cy="4445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3929058" y="3571876"/>
            <a:ext cx="214314" cy="21431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285984" y="4714884"/>
            <a:ext cx="214314" cy="214314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857356" y="4929198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Lagos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43372" y="3571876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Abuja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29454" y="55007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857232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928662" y="1000108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hlavní mešita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 t="7887"/>
          <a:stretch>
            <a:fillRect/>
          </a:stretch>
        </p:blipFill>
        <p:spPr bwMode="auto">
          <a:xfrm>
            <a:off x="714348" y="1500174"/>
            <a:ext cx="7380092" cy="4237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ovéPole 15"/>
          <p:cNvSpPr txBox="1"/>
          <p:nvPr/>
        </p:nvSpPr>
        <p:spPr>
          <a:xfrm>
            <a:off x="785786" y="1643050"/>
            <a:ext cx="2304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Ministerstvo obrany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857232"/>
            <a:ext cx="72580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TextovéPole 17"/>
          <p:cNvSpPr txBox="1"/>
          <p:nvPr/>
        </p:nvSpPr>
        <p:spPr>
          <a:xfrm>
            <a:off x="1000100" y="1071546"/>
            <a:ext cx="2759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Centrální nigerijská banka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857232"/>
            <a:ext cx="8577921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TextovéPole 19"/>
          <p:cNvSpPr txBox="1"/>
          <p:nvPr/>
        </p:nvSpPr>
        <p:spPr>
          <a:xfrm>
            <a:off x="642910" y="5643578"/>
            <a:ext cx="7786742" cy="64633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5 -  Většina obyvatel Nigérie,ale žije v chudinských </a:t>
            </a:r>
            <a:r>
              <a:rPr lang="cs-CZ" dirty="0" err="1" smtClean="0"/>
              <a:t>čvrtích</a:t>
            </a:r>
            <a:r>
              <a:rPr lang="cs-CZ" dirty="0" smtClean="0"/>
              <a:t> – </a:t>
            </a:r>
            <a:r>
              <a:rPr lang="cs-CZ" dirty="0" err="1" smtClean="0"/>
              <a:t>Abuju</a:t>
            </a:r>
            <a:r>
              <a:rPr lang="cs-CZ" dirty="0" smtClean="0"/>
              <a:t> si vystavělo horních 10 000 („ropná šlechta“)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1" grpId="0"/>
      <p:bldP spid="12" grpId="0"/>
      <p:bldP spid="14" grpId="0"/>
      <p:bldP spid="14" grpId="1"/>
      <p:bldP spid="16" grpId="0"/>
      <p:bldP spid="16" grpId="1"/>
      <p:bldP spid="18" grpId="0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3" y="285728"/>
            <a:ext cx="41434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Bauxit– výroba hliníku GUINEA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0562" y="357166"/>
            <a:ext cx="41434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zlato (Ghana, Pobřeží Slonoviny)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diamanty (Ghana, Sierra </a:t>
            </a:r>
            <a:r>
              <a:rPr lang="cs-CZ" sz="2400" dirty="0" err="1" smtClean="0">
                <a:latin typeface="Comic Sans MS" pitchFamily="66" charset="0"/>
              </a:rPr>
              <a:t>Leone</a:t>
            </a:r>
            <a:r>
              <a:rPr lang="cs-CZ" sz="2400" dirty="0" smtClean="0">
                <a:latin typeface="Comic Sans MS" pitchFamily="66" charset="0"/>
              </a:rPr>
              <a:t>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7" y="1214422"/>
            <a:ext cx="3863805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00034" y="32861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929066"/>
            <a:ext cx="2857520" cy="2654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85720" y="59293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4143380"/>
            <a:ext cx="3643323" cy="2347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357554" y="60722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1928802"/>
            <a:ext cx="3541630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786710" y="20716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1936749" cy="46166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Zemědělství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928670"/>
            <a:ext cx="42001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dominuje rostlinná výroba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plantáže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2143116"/>
            <a:ext cx="378821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KAKAO </a:t>
            </a:r>
          </a:p>
          <a:p>
            <a:r>
              <a:rPr lang="cs-CZ" sz="2400" dirty="0" smtClean="0">
                <a:latin typeface="Comic Sans MS" pitchFamily="66" charset="0"/>
              </a:rPr>
              <a:t>(Togo, Pobřeží Slonoviny)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4643446"/>
            <a:ext cx="2571768" cy="2000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929190" y="4286256"/>
            <a:ext cx="3648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Kakao je základem pro výrobu…?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1" y="3143248"/>
            <a:ext cx="4726725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4500562" y="57864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142852"/>
            <a:ext cx="3143272" cy="209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7500958" y="18573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2143116"/>
            <a:ext cx="2705104" cy="2028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ovéPole 15"/>
          <p:cNvSpPr txBox="1"/>
          <p:nvPr/>
        </p:nvSpPr>
        <p:spPr>
          <a:xfrm>
            <a:off x="6858016" y="37147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0034" y="357166"/>
            <a:ext cx="410080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KÁVA</a:t>
            </a:r>
          </a:p>
          <a:p>
            <a:r>
              <a:rPr lang="cs-CZ" sz="2400" dirty="0" smtClean="0">
                <a:latin typeface="Comic Sans MS" pitchFamily="66" charset="0"/>
              </a:rPr>
              <a:t>(Libérie, Pobřeží Slonoviny)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357298"/>
            <a:ext cx="4310066" cy="323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357158" y="15716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85728"/>
            <a:ext cx="2771778" cy="348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7143768" y="33575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71670" y="3857628"/>
            <a:ext cx="3965144" cy="2641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2214546" y="60722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264687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ARAŠÍDY</a:t>
            </a:r>
          </a:p>
          <a:p>
            <a:r>
              <a:rPr lang="cs-CZ" sz="2400" dirty="0" smtClean="0">
                <a:latin typeface="Comic Sans MS" pitchFamily="66" charset="0"/>
              </a:rPr>
              <a:t>(Senegal, Guinea)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357298"/>
            <a:ext cx="6477045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4406976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BANÁNY</a:t>
            </a:r>
          </a:p>
          <a:p>
            <a:r>
              <a:rPr lang="cs-CZ" sz="2400" dirty="0" smtClean="0">
                <a:latin typeface="Comic Sans MS" pitchFamily="66" charset="0"/>
              </a:rPr>
              <a:t>(Pobřeží Slonoviny, Kapverdy)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500042"/>
            <a:ext cx="39052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929190" y="107154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4857760"/>
            <a:ext cx="4000528" cy="144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143372" y="52863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500174"/>
            <a:ext cx="4288960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071934" y="392906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2081019" cy="46166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Obyvatelstvo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857232"/>
            <a:ext cx="80890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negroidní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většina obyvatel žije při pobřeží G. Zálivu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vysoký přirozený přírůstek obyvatelstva (hodně dětí)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" name="Obrázek 4" descr="ni-200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2143116"/>
            <a:ext cx="4000528" cy="2004257"/>
          </a:xfrm>
          <a:prstGeom prst="rect">
            <a:avLst/>
          </a:prstGeom>
        </p:spPr>
      </p:pic>
      <p:pic>
        <p:nvPicPr>
          <p:cNvPr id="6" name="Obrázek 5" descr="ez-200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596" y="2143115"/>
            <a:ext cx="4071966" cy="20400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6910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!!! V 16.-18. století centrum obchodu s otroky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928670"/>
            <a:ext cx="4267200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785794"/>
            <a:ext cx="3857652" cy="2337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643306" y="36433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9190" y="85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7838" y="3214686"/>
            <a:ext cx="4433252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143372" y="32861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2073003" cy="46166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ysClr val="windowText" lastClr="000000"/>
                </a:solidFill>
                <a:latin typeface="Comic Sans MS" pitchFamily="66" charset="0"/>
              </a:rPr>
              <a:t>Hospodářství</a:t>
            </a:r>
            <a:endParaRPr lang="cs-CZ" sz="2400" dirty="0">
              <a:solidFill>
                <a:sysClr val="windowText" lastClr="00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857232"/>
            <a:ext cx="5143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těžba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potravinářství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textilní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 petrochemie (zpracování ropy) - Nigérie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286124"/>
            <a:ext cx="4990250" cy="33884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428596" y="57864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2857496"/>
            <a:ext cx="4667251" cy="35004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214290"/>
            <a:ext cx="3691703" cy="27860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357819" y="23574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4810" y="58578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3042" y="2285992"/>
            <a:ext cx="58287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Zajímavosti Z Afriky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Senegal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785794"/>
            <a:ext cx="4217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Slavná rallye Paříž - Dakar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6000768"/>
            <a:ext cx="3377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6x zvítězil Čech Karel </a:t>
            </a:r>
            <a:r>
              <a:rPr lang="cs-CZ" dirty="0" err="1" smtClean="0">
                <a:latin typeface="Comic Sans MS" pitchFamily="66" charset="0"/>
              </a:rPr>
              <a:t>Loprais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500438"/>
            <a:ext cx="3698647" cy="2466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357297"/>
            <a:ext cx="3286148" cy="2282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57166"/>
            <a:ext cx="4125545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6715140" y="4863124"/>
            <a:ext cx="4106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0100" y="37147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7134" y="15001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5714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643050"/>
            <a:ext cx="333375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500034" y="214290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Mali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785794"/>
            <a:ext cx="64908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err="1" smtClean="0">
                <a:latin typeface="Comic Sans MS" pitchFamily="66" charset="0"/>
              </a:rPr>
              <a:t>Timbuktu</a:t>
            </a:r>
            <a:r>
              <a:rPr lang="cs-CZ" sz="2400" dirty="0" smtClean="0">
                <a:latin typeface="Comic Sans MS" pitchFamily="66" charset="0"/>
              </a:rPr>
              <a:t> – zde býval největší trh s otroky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071802" y="3597389"/>
            <a:ext cx="200783" cy="188801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500174"/>
            <a:ext cx="2214578" cy="3311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1285852" y="16430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57752" y="170234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Libérie</a:t>
            </a:r>
            <a:endParaRPr lang="cs-CZ" sz="28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785794"/>
            <a:ext cx="75937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Jediná africká země, která byla samostatná již od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19. století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„levná liberijská vlajka“ 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– velká námořní flotila</a:t>
            </a:r>
            <a:endParaRPr lang="cs-CZ" sz="24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714488"/>
            <a:ext cx="4214842" cy="4444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142976" y="5715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785926"/>
            <a:ext cx="2443485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8215338" y="3143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06" y="-24"/>
            <a:ext cx="8929750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000" dirty="0" smtClean="0"/>
              <a:t>Slide 4,5- vytvořeno M. </a:t>
            </a:r>
            <a:r>
              <a:rPr lang="cs-CZ" sz="1000" dirty="0" err="1" smtClean="0"/>
              <a:t>Pravdovou</a:t>
            </a:r>
            <a:r>
              <a:rPr lang="cs-CZ" sz="1000" dirty="0" smtClean="0"/>
              <a:t> v programu </a:t>
            </a:r>
            <a:r>
              <a:rPr lang="cs-CZ" sz="1000" dirty="0" err="1" smtClean="0"/>
              <a:t>ArcGIS</a:t>
            </a:r>
            <a:endParaRPr lang="cs-CZ" sz="1000" dirty="0" smtClean="0"/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6.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</a:t>
            </a:r>
            <a:r>
              <a:rPr lang="en-US" sz="1000" dirty="0" smtClean="0"/>
              <a:t>ttp://cs.wikipedia.org/wiki/Soubor:Africa_satellite_orthographic.jpg&gt;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7 -1.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http://cs.wikipedia.org/wiki/Soubor:Niger_river_map.PNG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GNU Free </a:t>
            </a:r>
            <a:r>
              <a:rPr lang="cs-CZ" sz="1000" dirty="0" err="1" smtClean="0"/>
              <a:t>Documentation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7-2. </a:t>
            </a:r>
            <a:r>
              <a:rPr lang="cs-CZ" sz="1000" dirty="0" err="1" smtClean="0"/>
              <a:t>Reus</a:t>
            </a:r>
            <a:r>
              <a:rPr lang="cs-CZ" sz="1000" dirty="0" smtClean="0"/>
              <a:t>, </a:t>
            </a:r>
            <a:r>
              <a:rPr lang="cs-CZ" sz="1000" dirty="0" err="1" smtClean="0"/>
              <a:t>F.Wikipedia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http://commons.wikimedia.org/wiki/File:Bobo%27s_along_the_river_the_Niger.jpg?uselang=cs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– </a:t>
            </a:r>
            <a:r>
              <a:rPr lang="cs-CZ" sz="1000" dirty="0" err="1" smtClean="0"/>
              <a:t>Attribution</a:t>
            </a:r>
            <a:r>
              <a:rPr lang="cs-CZ" sz="1000" dirty="0" smtClean="0"/>
              <a:t>  </a:t>
            </a:r>
            <a:r>
              <a:rPr lang="cs-CZ" sz="1000" dirty="0" err="1" smtClean="0"/>
              <a:t>Share</a:t>
            </a:r>
            <a:r>
              <a:rPr lang="cs-CZ" sz="1000" dirty="0" smtClean="0"/>
              <a:t> </a:t>
            </a:r>
            <a:r>
              <a:rPr lang="cs-CZ" sz="1000" dirty="0" err="1" smtClean="0"/>
              <a:t>Alike</a:t>
            </a:r>
            <a:r>
              <a:rPr lang="cs-CZ" sz="1000" dirty="0" smtClean="0"/>
              <a:t> 2.0 </a:t>
            </a:r>
            <a:r>
              <a:rPr lang="cs-CZ" sz="1000" dirty="0" err="1" smtClean="0"/>
              <a:t>Generic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Slide 7-3.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http://commons.wikimedia.org/wiki/File:Nigerdelta_NASA.jpg?uselang=cs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8* – 1-5. </a:t>
            </a:r>
            <a:r>
              <a:rPr lang="cs-CZ" sz="1000" dirty="0" err="1" smtClean="0"/>
              <a:t>Polochová</a:t>
            </a:r>
            <a:r>
              <a:rPr lang="cs-CZ" sz="1000" dirty="0" smtClean="0"/>
              <a:t>, I. Zpravodajský portál </a:t>
            </a:r>
            <a:r>
              <a:rPr lang="cs-CZ" sz="1000" dirty="0" err="1" smtClean="0"/>
              <a:t>Idnes.cz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</a:t>
            </a:r>
            <a:r>
              <a:rPr lang="cs-CZ" sz="1000" dirty="0" smtClean="0"/>
              <a:t> 2010 </a:t>
            </a:r>
            <a:r>
              <a:rPr lang="en-US" sz="1000" dirty="0" smtClean="0"/>
              <a:t>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http://zpravy.idnes.cz/valka-rebelu-s-tezari-v-delte-nigeru-oziva-zemi-nici-ropne-uniky-a-bida-1ky-/zahranicni.aspx?c=A101126_105429_zahranicni_ipl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8*-2. </a:t>
            </a:r>
            <a:r>
              <a:rPr lang="cs-CZ" sz="1000" dirty="0" err="1" smtClean="0"/>
              <a:t>Shell.Flickr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http://www.</a:t>
            </a:r>
            <a:r>
              <a:rPr lang="cs-CZ" sz="1000" dirty="0" err="1" smtClean="0"/>
              <a:t>flickr.com</a:t>
            </a:r>
            <a:r>
              <a:rPr lang="cs-CZ" sz="1000" dirty="0" smtClean="0"/>
              <a:t>/</a:t>
            </a:r>
            <a:r>
              <a:rPr lang="cs-CZ" sz="1000" dirty="0" err="1" smtClean="0"/>
              <a:t>photos</a:t>
            </a:r>
            <a:r>
              <a:rPr lang="cs-CZ" sz="1000" dirty="0" smtClean="0"/>
              <a:t>/</a:t>
            </a:r>
            <a:r>
              <a:rPr lang="cs-CZ" sz="1000" dirty="0" err="1" smtClean="0"/>
              <a:t>royaldutchshell</a:t>
            </a:r>
            <a:r>
              <a:rPr lang="cs-CZ" sz="1000" dirty="0" smtClean="0"/>
              <a:t>/5484980969/</a:t>
            </a:r>
            <a:r>
              <a:rPr lang="cs-CZ" sz="1000" dirty="0" err="1" smtClean="0"/>
              <a:t>sizes</a:t>
            </a:r>
            <a:r>
              <a:rPr lang="cs-CZ" sz="1000" dirty="0" smtClean="0"/>
              <a:t>/l/in/</a:t>
            </a:r>
            <a:r>
              <a:rPr lang="cs-CZ" sz="1000" dirty="0" err="1" smtClean="0"/>
              <a:t>photostream</a:t>
            </a:r>
            <a:r>
              <a:rPr lang="cs-CZ" sz="1000" dirty="0" smtClean="0"/>
              <a:t>/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– </a:t>
            </a:r>
            <a:r>
              <a:rPr lang="cs-CZ" sz="1000" dirty="0" err="1" smtClean="0"/>
              <a:t>Attribution</a:t>
            </a:r>
            <a:r>
              <a:rPr lang="cs-CZ" sz="1000" dirty="0" smtClean="0"/>
              <a:t>  </a:t>
            </a:r>
            <a:r>
              <a:rPr lang="cs-CZ" sz="1000" dirty="0" err="1" smtClean="0"/>
              <a:t>Share</a:t>
            </a:r>
            <a:r>
              <a:rPr lang="cs-CZ" sz="1000" dirty="0" smtClean="0"/>
              <a:t> </a:t>
            </a:r>
            <a:r>
              <a:rPr lang="cs-CZ" sz="1000" dirty="0" err="1" smtClean="0"/>
              <a:t>Alike</a:t>
            </a:r>
            <a:r>
              <a:rPr lang="cs-CZ" sz="1000" dirty="0" smtClean="0"/>
              <a:t> 2.0 </a:t>
            </a:r>
            <a:r>
              <a:rPr lang="cs-CZ" sz="1000" dirty="0" err="1" smtClean="0"/>
              <a:t>Generic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9 -1.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http://en.wikipedia.org/wiki/File:Nigeria_location_map.svg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GNU Free </a:t>
            </a:r>
            <a:r>
              <a:rPr lang="cs-CZ" sz="1000" dirty="0" err="1" smtClean="0"/>
              <a:t>Documentation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9-2. </a:t>
            </a:r>
            <a:r>
              <a:rPr lang="cs-CZ" sz="1000" dirty="0" err="1" smtClean="0"/>
              <a:t>Stiftung</a:t>
            </a:r>
            <a:r>
              <a:rPr lang="cs-CZ" sz="1000" dirty="0" smtClean="0"/>
              <a:t>, </a:t>
            </a:r>
            <a:r>
              <a:rPr lang="cs-CZ" sz="1000" dirty="0" err="1" smtClean="0"/>
              <a:t>H.B.Wikipedia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http://en.wikipedia.org/wiki/File:Moschee_in_der_Hauptstadt_Abuja.jpg</a:t>
            </a:r>
            <a:r>
              <a:rPr lang="en-US" sz="1000" dirty="0" smtClean="0"/>
              <a:t>&gt; </a:t>
            </a:r>
            <a:r>
              <a:rPr lang="en-US" sz="1000" dirty="0" err="1" smtClean="0"/>
              <a:t>Licence</a:t>
            </a:r>
            <a:r>
              <a:rPr lang="cs-CZ" sz="1000" dirty="0" smtClean="0"/>
              <a:t>: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– </a:t>
            </a:r>
            <a:r>
              <a:rPr lang="cs-CZ" sz="1000" dirty="0" err="1" smtClean="0"/>
              <a:t>Attribution</a:t>
            </a:r>
            <a:r>
              <a:rPr lang="cs-CZ" sz="1000" dirty="0" smtClean="0"/>
              <a:t>  </a:t>
            </a:r>
            <a:r>
              <a:rPr lang="cs-CZ" sz="1000" dirty="0" err="1" smtClean="0"/>
              <a:t>Share</a:t>
            </a:r>
            <a:r>
              <a:rPr lang="cs-CZ" sz="1000" dirty="0" smtClean="0"/>
              <a:t> </a:t>
            </a:r>
            <a:r>
              <a:rPr lang="cs-CZ" sz="1000" dirty="0" err="1" smtClean="0"/>
              <a:t>Alike</a:t>
            </a:r>
            <a:r>
              <a:rPr lang="cs-CZ" sz="1000" dirty="0" smtClean="0"/>
              <a:t> 2.0 </a:t>
            </a:r>
            <a:r>
              <a:rPr lang="cs-CZ" sz="1000" dirty="0" err="1" smtClean="0"/>
              <a:t>Generic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9-3.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http://en.wikipedia.org/wiki/File:Shiphouse_Abuja.jpg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GNU Free </a:t>
            </a:r>
            <a:r>
              <a:rPr lang="cs-CZ" sz="1000" dirty="0" err="1" smtClean="0"/>
              <a:t>Documentation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9 -4.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http://en.wikipedia.org/wiki/File:Central_bank_nigeria.jpg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9 – 5. </a:t>
            </a:r>
            <a:r>
              <a:rPr lang="cs-CZ" sz="1000" dirty="0" err="1" smtClean="0"/>
              <a:t>Magdalinski</a:t>
            </a:r>
            <a:r>
              <a:rPr lang="cs-CZ" sz="1000" dirty="0" smtClean="0"/>
              <a:t>, </a:t>
            </a:r>
            <a:r>
              <a:rPr lang="cs-CZ" sz="1000" dirty="0" err="1" smtClean="0"/>
              <a:t>S</a:t>
            </a:r>
            <a:r>
              <a:rPr lang="cs-CZ" sz="1000" dirty="0" smtClean="0"/>
              <a:t>.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http://commons.wikimedia.org/wiki/File:2011_Lagos_Nigeria_5909302579.jpg?uselang=cs </a:t>
            </a:r>
            <a:r>
              <a:rPr lang="en-US" sz="1000" dirty="0" smtClean="0"/>
              <a:t>&gt; </a:t>
            </a:r>
            <a:r>
              <a:rPr lang="en-US" sz="1000" dirty="0" err="1" smtClean="0"/>
              <a:t>Licence</a:t>
            </a:r>
            <a:r>
              <a:rPr lang="cs-CZ" sz="1000" dirty="0" smtClean="0"/>
              <a:t>: </a:t>
            </a:r>
            <a:r>
              <a:rPr lang="cs-CZ" sz="1000" dirty="0" err="1" smtClean="0"/>
              <a:t>Creative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– </a:t>
            </a:r>
            <a:r>
              <a:rPr lang="cs-CZ" sz="1000" dirty="0" err="1" smtClean="0"/>
              <a:t>Attribution</a:t>
            </a:r>
            <a:r>
              <a:rPr lang="cs-CZ" sz="1000" dirty="0" smtClean="0"/>
              <a:t>  </a:t>
            </a:r>
            <a:r>
              <a:rPr lang="cs-CZ" sz="1000" dirty="0" err="1" smtClean="0"/>
              <a:t>Share</a:t>
            </a:r>
            <a:r>
              <a:rPr lang="cs-CZ" sz="1000" dirty="0" smtClean="0"/>
              <a:t> </a:t>
            </a:r>
            <a:r>
              <a:rPr lang="cs-CZ" sz="1000" dirty="0" err="1" smtClean="0"/>
              <a:t>Alike</a:t>
            </a:r>
            <a:r>
              <a:rPr lang="cs-CZ" sz="1000" dirty="0" smtClean="0"/>
              <a:t> 2.0 </a:t>
            </a:r>
            <a:r>
              <a:rPr lang="cs-CZ" sz="1000" dirty="0" err="1" smtClean="0"/>
              <a:t>Generic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10 -1.Wikipedia.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http://commons.wikimedia.org/wiki/File:Bauxite-mining.jpg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10 -2.Wikipedia.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http://commons.wikimedia.org/wiki/File:Guinea_Siguiri_miner_woman.jpg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 Slide 10 -3.Wikipedia.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http://commons.wikimedia.org/wiki/File:Diamond_miners-1-.jpg?uselang=cs</a:t>
            </a:r>
            <a:r>
              <a:rPr lang="en-US" sz="1000" dirty="0" smtClean="0"/>
              <a:t>&gt; </a:t>
            </a:r>
            <a:endParaRPr lang="cs-CZ" sz="1000" dirty="0" smtClean="0"/>
          </a:p>
          <a:p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10 -4.Wikipedia.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http://commons.wikimedia.org/wiki/File:Sierra_Leone_diamond_mining1.jpg?uselang=cs</a:t>
            </a:r>
            <a:r>
              <a:rPr lang="en-US" sz="1000" dirty="0" smtClean="0"/>
              <a:t>&gt; </a:t>
            </a:r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11 – 1.Wikipedia.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http://commons.wikimedia.org/wiki/File:Kakaofrucht_mit_Kakaobohnen.jpg?uselang=cs </a:t>
            </a:r>
            <a:r>
              <a:rPr lang="en-US" sz="1000" dirty="0" smtClean="0"/>
              <a:t>&gt; </a:t>
            </a:r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11 – 2.Wikipedia.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http://commons.wikimedia.org/wiki/File:Cacao-pod-k4636-14.jpg?uselang=cs </a:t>
            </a:r>
            <a:r>
              <a:rPr lang="en-US" sz="1000" dirty="0" smtClean="0"/>
              <a:t>&gt; </a:t>
            </a:r>
            <a:r>
              <a:rPr lang="en-US" sz="1000" dirty="0" err="1" smtClean="0"/>
              <a:t>Licence</a:t>
            </a:r>
            <a:r>
              <a:rPr lang="cs-CZ" sz="1000" dirty="0" smtClean="0"/>
              <a:t>: Public </a:t>
            </a:r>
            <a:r>
              <a:rPr lang="cs-CZ" sz="1000" dirty="0" err="1" smtClean="0"/>
              <a:t>domain</a:t>
            </a:r>
            <a:r>
              <a:rPr lang="cs-CZ" sz="1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000" dirty="0" smtClean="0"/>
              <a:t> Slide 11 – 3.Wikipedia. </a:t>
            </a:r>
            <a:r>
              <a:rPr lang="en-US" sz="1000" dirty="0" smtClean="0"/>
              <a:t>[</a:t>
            </a:r>
            <a:r>
              <a:rPr lang="cs-CZ" sz="1000" dirty="0" smtClean="0"/>
              <a:t>on line</a:t>
            </a:r>
            <a:r>
              <a:rPr lang="en-US" sz="1000" dirty="0" smtClean="0"/>
              <a:t>][</a:t>
            </a:r>
            <a:r>
              <a:rPr lang="cs-CZ" sz="1000" dirty="0" smtClean="0"/>
              <a:t>cit. 3.1.2013</a:t>
            </a:r>
            <a:r>
              <a:rPr lang="en-US" sz="1000" dirty="0" smtClean="0"/>
              <a:t>]</a:t>
            </a:r>
            <a:r>
              <a:rPr lang="cs-CZ" sz="1000" dirty="0" smtClean="0"/>
              <a:t> Dostupné z WWW: </a:t>
            </a:r>
            <a:r>
              <a:rPr lang="en-US" sz="1000" dirty="0" smtClean="0"/>
              <a:t>&lt;</a:t>
            </a:r>
            <a:r>
              <a:rPr lang="cs-CZ" sz="1000" dirty="0" smtClean="0"/>
              <a:t>http://commons.wikimedia.org/wiki/File:Chuao_003.JPG?uselang=cs </a:t>
            </a:r>
            <a:r>
              <a:rPr lang="en-US" sz="1000" dirty="0" smtClean="0"/>
              <a:t>&gt; </a:t>
            </a:r>
            <a:r>
              <a:rPr lang="en-US" sz="1000" dirty="0" err="1" smtClean="0"/>
              <a:t>Licence</a:t>
            </a:r>
            <a:r>
              <a:rPr lang="cs-CZ" sz="1000" dirty="0" smtClean="0"/>
              <a:t>: GNU Free </a:t>
            </a:r>
            <a:r>
              <a:rPr lang="cs-CZ" sz="1000" dirty="0" err="1" smtClean="0"/>
              <a:t>Documentation</a:t>
            </a:r>
            <a:r>
              <a:rPr lang="cs-CZ" sz="1000" dirty="0" smtClean="0"/>
              <a:t>.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6215082"/>
            <a:ext cx="161294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6*</a:t>
            </a:r>
            <a:r>
              <a:rPr lang="cs-CZ" sz="1100" dirty="0" err="1" smtClean="0"/>
              <a:t>docitováno</a:t>
            </a:r>
            <a:r>
              <a:rPr lang="cs-CZ" sz="1100" dirty="0" smtClean="0"/>
              <a:t> na </a:t>
            </a:r>
            <a:r>
              <a:rPr lang="cs-CZ" sz="1100" dirty="0" err="1" smtClean="0"/>
              <a:t>slidu</a:t>
            </a:r>
            <a:r>
              <a:rPr lang="cs-CZ" sz="1100" dirty="0" smtClean="0"/>
              <a:t> 22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285728"/>
            <a:ext cx="8858312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11 - 4. André </a:t>
            </a:r>
            <a:r>
              <a:rPr lang="cs-CZ" sz="1100" dirty="0" err="1" smtClean="0"/>
              <a:t>Karwath</a:t>
            </a:r>
            <a:r>
              <a:rPr lang="cs-CZ" sz="1100" dirty="0" smtClean="0"/>
              <a:t> </a:t>
            </a:r>
            <a:r>
              <a:rPr lang="cs-CZ" sz="1100" dirty="0" err="1" smtClean="0"/>
              <a:t>aka.Wikipedia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 http://cs.wikipedia.org/wiki/Soubor:Chocolate.jpg 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2.5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12-1. </a:t>
            </a:r>
            <a:r>
              <a:rPr lang="cs-CZ" sz="1100" dirty="0" err="1" smtClean="0"/>
              <a:t>Gunther</a:t>
            </a:r>
            <a:r>
              <a:rPr lang="cs-CZ" sz="1100" dirty="0" smtClean="0"/>
              <a:t>, </a:t>
            </a:r>
            <a:r>
              <a:rPr lang="cs-CZ" sz="1100" dirty="0" err="1" smtClean="0"/>
              <a:t>E.Wikipedia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http://commons.wikimedia.org/wiki/File:Coffee_Plants_Cafe_Britt_Costa_Rica.JPG?uselang=cs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3.0 </a:t>
            </a:r>
            <a:r>
              <a:rPr lang="cs-CZ" sz="1100" dirty="0" err="1" smtClean="0"/>
              <a:t>Unported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12-2.Wikipedia.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http://commons.wikimedia.org/wiki/File:MC200-09-Kaffeekirschen-rot-gruen.jpg?uselang=cs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12-3.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http://commons.wikimedia.org/wiki/File:Taza_de_caf%C3%A9_sobre_granos_2.jpg?uselang=cs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12-4.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http://commons.wikimedia.org/wiki/File:Taza_de_caf%C3%A9_sobre_granos_2.jpg?uselang=cs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13 -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http://cs.wikipedia.org/wiki/Soubor:Peanut_9417.jpg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14 – 1. </a:t>
            </a:r>
            <a:r>
              <a:rPr lang="cs-CZ" sz="1100" dirty="0" err="1" smtClean="0"/>
              <a:t>Idzkiewicz</a:t>
            </a:r>
            <a:r>
              <a:rPr lang="cs-CZ" sz="1100" dirty="0" smtClean="0"/>
              <a:t>, </a:t>
            </a:r>
            <a:r>
              <a:rPr lang="cs-CZ" sz="1100" dirty="0" err="1" smtClean="0"/>
              <a:t>P.Wikipedia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http://cs.wikipedia.org/wiki/Soubor:Luxor,_Banana_Island,_Banana_Tree,_Egypt,_Oct_2004.jpg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14 – 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http://cs.wikipedia.org/wiki/Soubor:Banana_and_cross_section.jpg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14 – 3. US </a:t>
            </a:r>
            <a:r>
              <a:rPr lang="cs-CZ" sz="1100" dirty="0" err="1" smtClean="0"/>
              <a:t>Army.Wikipedia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http://commons.wikimedia.org/wiki/File:Bananas_transported_by_truck_in_Uganda,_2010.jpg?uselang=cs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15 – </a:t>
            </a:r>
            <a:r>
              <a:rPr lang="cs-CZ" sz="1100" dirty="0" err="1" smtClean="0"/>
              <a:t>Nation</a:t>
            </a:r>
            <a:r>
              <a:rPr lang="cs-CZ" sz="1100" dirty="0" smtClean="0"/>
              <a:t> master – U.S. Census </a:t>
            </a:r>
            <a:r>
              <a:rPr lang="cs-CZ" sz="1100" dirty="0" err="1" smtClean="0"/>
              <a:t>Bureau</a:t>
            </a:r>
            <a:r>
              <a:rPr lang="cs-CZ" sz="1100" dirty="0" smtClean="0"/>
              <a:t>. – </a:t>
            </a:r>
            <a:r>
              <a:rPr lang="cs-CZ" sz="1100" dirty="0" err="1" smtClean="0"/>
              <a:t>Age</a:t>
            </a:r>
            <a:r>
              <a:rPr lang="cs-CZ" sz="1100" dirty="0" smtClean="0"/>
              <a:t> </a:t>
            </a:r>
            <a:r>
              <a:rPr lang="cs-CZ" sz="1100" dirty="0" err="1" smtClean="0"/>
              <a:t>distribution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cs-CZ" sz="1100" dirty="0" err="1" smtClean="0"/>
              <a:t>for</a:t>
            </a:r>
            <a:r>
              <a:rPr lang="cs-CZ" sz="1100" dirty="0" smtClean="0"/>
              <a:t> </a:t>
            </a:r>
            <a:r>
              <a:rPr lang="cs-CZ" sz="1100" dirty="0" err="1" smtClean="0"/>
              <a:t>Czech</a:t>
            </a:r>
            <a:r>
              <a:rPr lang="cs-CZ" sz="1100" dirty="0" smtClean="0"/>
              <a:t> </a:t>
            </a:r>
            <a:r>
              <a:rPr lang="cs-CZ" sz="1100" dirty="0" err="1" smtClean="0"/>
              <a:t>republic</a:t>
            </a:r>
            <a:r>
              <a:rPr lang="cs-CZ" sz="1100" dirty="0" smtClean="0"/>
              <a:t>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nationmaster.com</a:t>
            </a:r>
            <a:r>
              <a:rPr lang="cs-CZ" sz="1100" dirty="0" smtClean="0"/>
              <a:t>/country/</a:t>
            </a:r>
            <a:r>
              <a:rPr lang="cs-CZ" sz="1100" dirty="0" err="1" smtClean="0"/>
              <a:t>ez</a:t>
            </a:r>
            <a:r>
              <a:rPr lang="cs-CZ" sz="1100" dirty="0" smtClean="0"/>
              <a:t>-</a:t>
            </a:r>
            <a:r>
              <a:rPr lang="cs-CZ" sz="1100" dirty="0" err="1" smtClean="0"/>
              <a:t>czech</a:t>
            </a:r>
            <a:r>
              <a:rPr lang="cs-CZ" sz="1100" dirty="0" smtClean="0"/>
              <a:t>-</a:t>
            </a:r>
            <a:r>
              <a:rPr lang="cs-CZ" sz="1100" dirty="0" err="1" smtClean="0"/>
              <a:t>republic</a:t>
            </a:r>
            <a:r>
              <a:rPr lang="cs-CZ" sz="1100" dirty="0" smtClean="0"/>
              <a:t>/</a:t>
            </a:r>
            <a:r>
              <a:rPr lang="cs-CZ" sz="1100" dirty="0" err="1" smtClean="0"/>
              <a:t>Age</a:t>
            </a:r>
            <a:r>
              <a:rPr lang="cs-CZ" sz="1100" dirty="0" smtClean="0"/>
              <a:t>_</a:t>
            </a:r>
            <a:r>
              <a:rPr lang="cs-CZ" sz="1100" dirty="0" err="1" smtClean="0"/>
              <a:t>distribution</a:t>
            </a:r>
            <a:r>
              <a:rPr lang="en-US" sz="1100" dirty="0" smtClean="0"/>
              <a:t>&gt; </a:t>
            </a:r>
            <a:r>
              <a:rPr lang="cs-CZ" sz="1100" dirty="0" smtClean="0"/>
              <a:t> </a:t>
            </a:r>
            <a:r>
              <a:rPr lang="cs-CZ" sz="1100" dirty="0" err="1" smtClean="0"/>
              <a:t>and</a:t>
            </a:r>
            <a:r>
              <a:rPr lang="cs-CZ" sz="1100" dirty="0" smtClean="0"/>
              <a:t>  </a:t>
            </a:r>
            <a:r>
              <a:rPr lang="cs-CZ" sz="1100" dirty="0" err="1" smtClean="0"/>
              <a:t>for</a:t>
            </a:r>
            <a:r>
              <a:rPr lang="cs-CZ" sz="1100" dirty="0" smtClean="0"/>
              <a:t> </a:t>
            </a:r>
            <a:r>
              <a:rPr lang="cs-CZ" sz="1100" dirty="0" err="1" smtClean="0"/>
              <a:t>Nigeria</a:t>
            </a:r>
            <a:r>
              <a:rPr lang="cs-CZ" sz="1100" dirty="0" smtClean="0"/>
              <a:t>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nationmaster.com</a:t>
            </a:r>
            <a:r>
              <a:rPr lang="cs-CZ" sz="1100" dirty="0" smtClean="0"/>
              <a:t>/country/ni-</a:t>
            </a:r>
            <a:r>
              <a:rPr lang="cs-CZ" sz="1100" dirty="0" err="1" smtClean="0"/>
              <a:t>nigeria</a:t>
            </a:r>
            <a:r>
              <a:rPr lang="cs-CZ" sz="1100" dirty="0" smtClean="0"/>
              <a:t>/</a:t>
            </a:r>
            <a:r>
              <a:rPr lang="cs-CZ" sz="1100" dirty="0" err="1" smtClean="0"/>
              <a:t>Age</a:t>
            </a:r>
            <a:r>
              <a:rPr lang="cs-CZ" sz="1100" dirty="0" smtClean="0"/>
              <a:t>-_</a:t>
            </a:r>
            <a:r>
              <a:rPr lang="cs-CZ" sz="1100" dirty="0" err="1" smtClean="0"/>
              <a:t>distribution</a:t>
            </a:r>
            <a:r>
              <a:rPr lang="en-US" sz="1100" dirty="0" smtClean="0"/>
              <a:t>&gt;</a:t>
            </a:r>
            <a:endParaRPr lang="cs-CZ" sz="1100" dirty="0" smtClean="0"/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16 –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http://commons.wikimedia.org/wiki/File:Triangle_trade.png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16-2.Wikipedia.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http://commons.wikimedia.org/wiki/File:Rugendas_-_N%C3%A8gres_a_fond_de_cale.jpg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16-3.Wikipedia.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http://commons.wikimedia.org/wiki/File:Debret,_Mercado_de_escravos.jpg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17 –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http://commons.wikimedia.org/wiki/File:Kuje_Market.jpg?uselang=cs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17 – 2. </a:t>
            </a:r>
            <a:r>
              <a:rPr lang="cs-CZ" sz="1100" dirty="0" err="1" smtClean="0"/>
              <a:t>Shell.Flickr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royaldutchshell</a:t>
            </a:r>
            <a:r>
              <a:rPr lang="cs-CZ" sz="1100" dirty="0" smtClean="0"/>
              <a:t>/5484980917/in/set-72157626040347529/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17 –3. </a:t>
            </a:r>
            <a:r>
              <a:rPr lang="cs-CZ" sz="1100" dirty="0" err="1" smtClean="0"/>
              <a:t>Attaway</a:t>
            </a:r>
            <a:r>
              <a:rPr lang="cs-CZ" sz="1100" dirty="0" smtClean="0"/>
              <a:t>, </a:t>
            </a:r>
            <a:r>
              <a:rPr lang="cs-CZ" sz="1100" dirty="0" err="1" smtClean="0"/>
              <a:t>J.Flickr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royaldutchshell</a:t>
            </a:r>
            <a:r>
              <a:rPr lang="cs-CZ" sz="1100" dirty="0" smtClean="0"/>
              <a:t>/5484980917/in/set-72157626040347529/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18 –1. </a:t>
            </a:r>
            <a:r>
              <a:rPr lang="cs-CZ" sz="1100" dirty="0" err="1" smtClean="0"/>
              <a:t>Ekhubejov</a:t>
            </a:r>
            <a:r>
              <a:rPr lang="cs-CZ" sz="1100" dirty="0" smtClean="0"/>
              <a:t>, </a:t>
            </a:r>
            <a:r>
              <a:rPr lang="cs-CZ" sz="1100" dirty="0" err="1" smtClean="0"/>
              <a:t>J.Flickr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batumi</a:t>
            </a:r>
            <a:r>
              <a:rPr lang="cs-CZ" sz="1100" dirty="0" smtClean="0"/>
              <a:t>_</a:t>
            </a:r>
            <a:r>
              <a:rPr lang="cs-CZ" sz="1100" dirty="0" err="1" smtClean="0"/>
              <a:t>forex</a:t>
            </a:r>
            <a:r>
              <a:rPr lang="cs-CZ" sz="1100" dirty="0" smtClean="0"/>
              <a:t>/6558682179/</a:t>
            </a:r>
            <a:r>
              <a:rPr lang="cs-CZ" sz="1100" dirty="0" err="1" smtClean="0"/>
              <a:t>sizes</a:t>
            </a:r>
            <a:r>
              <a:rPr lang="cs-CZ" sz="1100" dirty="0" smtClean="0"/>
              <a:t>/l/in/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214290"/>
            <a:ext cx="892971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18 –2. </a:t>
            </a:r>
            <a:r>
              <a:rPr lang="cs-CZ" sz="1100" dirty="0" err="1" smtClean="0"/>
              <a:t>Ekhubejov</a:t>
            </a:r>
            <a:r>
              <a:rPr lang="cs-CZ" sz="1100" dirty="0" smtClean="0"/>
              <a:t>, </a:t>
            </a:r>
            <a:r>
              <a:rPr lang="cs-CZ" sz="1100" dirty="0" err="1" smtClean="0"/>
              <a:t>J.Flickr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batumi</a:t>
            </a:r>
            <a:r>
              <a:rPr lang="cs-CZ" sz="1100" dirty="0" smtClean="0"/>
              <a:t>_</a:t>
            </a:r>
            <a:r>
              <a:rPr lang="cs-CZ" sz="1100" dirty="0" err="1" smtClean="0"/>
              <a:t>forex</a:t>
            </a:r>
            <a:r>
              <a:rPr lang="cs-CZ" sz="1100" dirty="0" smtClean="0"/>
              <a:t>/6558674835/</a:t>
            </a:r>
            <a:r>
              <a:rPr lang="cs-CZ" sz="1100" dirty="0" err="1" smtClean="0"/>
              <a:t>sizes</a:t>
            </a:r>
            <a:r>
              <a:rPr lang="cs-CZ" sz="1100" dirty="0" smtClean="0"/>
              <a:t>/m/in/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18 - 3.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http://en.wikipedia.org/wiki/File:Dakar_Rally_2011_prize.JPG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GNU Free </a:t>
            </a:r>
            <a:r>
              <a:rPr lang="cs-CZ" sz="1100" dirty="0" err="1" smtClean="0"/>
              <a:t>Documentation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19 - 1.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http://cs.wikipedia.org/wiki/Soubor:Mapa_mali.gif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19 –2. </a:t>
            </a:r>
            <a:r>
              <a:rPr lang="cs-CZ" sz="1100" dirty="0" err="1" smtClean="0"/>
              <a:t>Quettabalochistan.Flickr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quettabalochistan</a:t>
            </a:r>
            <a:r>
              <a:rPr lang="cs-CZ" sz="1100" dirty="0" smtClean="0"/>
              <a:t>/2985752287/</a:t>
            </a:r>
            <a:r>
              <a:rPr lang="cs-CZ" sz="1100" dirty="0" err="1" smtClean="0"/>
              <a:t>sizes</a:t>
            </a:r>
            <a:r>
              <a:rPr lang="cs-CZ" sz="1100" dirty="0" smtClean="0"/>
              <a:t>/m/in/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20 – 1.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http://commons.wikimedia.org/wiki/File:Coat_of_arms_of_Liberia.svg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20 – 2. 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http://commons.wikimedia.org/wiki/File:Flag_of_Liberia.svg </a:t>
            </a:r>
            <a:r>
              <a:rPr lang="en-US" sz="1100" dirty="0" smtClean="0"/>
              <a:t>&gt; </a:t>
            </a:r>
            <a:endParaRPr lang="cs-CZ" sz="1100" dirty="0" smtClean="0"/>
          </a:p>
          <a:p>
            <a:r>
              <a:rPr lang="en-US" sz="1100" dirty="0" err="1" smtClean="0"/>
              <a:t>Licence</a:t>
            </a:r>
            <a:r>
              <a:rPr lang="cs-CZ" sz="1100" dirty="0" smtClean="0"/>
              <a:t>: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100" dirty="0" smtClean="0"/>
              <a:t> Slide 8* – 3. Mileva2010.Flickr. </a:t>
            </a:r>
            <a:r>
              <a:rPr lang="en-US" sz="1100" dirty="0" smtClean="0"/>
              <a:t>[</a:t>
            </a:r>
            <a:r>
              <a:rPr lang="cs-CZ" sz="1100" dirty="0" smtClean="0"/>
              <a:t>on line</a:t>
            </a:r>
            <a:r>
              <a:rPr lang="en-US" sz="1100" dirty="0" smtClean="0"/>
              <a:t>][</a:t>
            </a:r>
            <a:r>
              <a:rPr lang="cs-CZ" sz="1100" dirty="0" smtClean="0"/>
              <a:t>cit. 3.1.2013</a:t>
            </a:r>
            <a:r>
              <a:rPr lang="en-US" sz="1100" dirty="0" smtClean="0"/>
              <a:t>]</a:t>
            </a:r>
            <a:r>
              <a:rPr lang="cs-CZ" sz="1100" dirty="0" smtClean="0"/>
              <a:t> Dostupné z WWW: </a:t>
            </a:r>
            <a:r>
              <a:rPr lang="en-US" sz="1100" dirty="0" smtClean="0"/>
              <a:t>&lt;</a:t>
            </a:r>
            <a:r>
              <a:rPr lang="cs-CZ" sz="1100" dirty="0" smtClean="0"/>
              <a:t> http://www.</a:t>
            </a:r>
            <a:r>
              <a:rPr lang="cs-CZ" sz="1100" dirty="0" err="1" smtClean="0"/>
              <a:t>flickr.com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el</a:t>
            </a:r>
            <a:r>
              <a:rPr lang="cs-CZ" sz="1100" dirty="0" smtClean="0"/>
              <a:t>_poder_de_tu_firma/5432595051/</a:t>
            </a:r>
            <a:r>
              <a:rPr lang="cs-CZ" sz="1100" dirty="0" err="1" smtClean="0"/>
              <a:t>sizes</a:t>
            </a:r>
            <a:r>
              <a:rPr lang="cs-CZ" sz="1100" dirty="0" smtClean="0"/>
              <a:t>/z/in/</a:t>
            </a:r>
            <a:r>
              <a:rPr lang="cs-CZ" sz="1100" dirty="0" err="1" smtClean="0"/>
              <a:t>photostream</a:t>
            </a:r>
            <a:r>
              <a:rPr lang="cs-CZ" sz="1100" dirty="0" smtClean="0"/>
              <a:t>/ </a:t>
            </a:r>
            <a:r>
              <a:rPr lang="en-US" sz="1100" dirty="0" smtClean="0"/>
              <a:t>&gt; </a:t>
            </a:r>
            <a:r>
              <a:rPr lang="en-US" sz="1100" dirty="0" err="1" smtClean="0"/>
              <a:t>Licence</a:t>
            </a:r>
            <a:r>
              <a:rPr lang="cs-CZ" sz="1100" dirty="0" smtClean="0"/>
              <a:t>: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– </a:t>
            </a:r>
            <a:r>
              <a:rPr lang="cs-CZ" sz="1100" dirty="0" err="1" smtClean="0"/>
              <a:t>Attribution</a:t>
            </a:r>
            <a:r>
              <a:rPr lang="cs-CZ" sz="1100" dirty="0" smtClean="0"/>
              <a:t>  </a:t>
            </a:r>
            <a:r>
              <a:rPr lang="cs-CZ" sz="1100" dirty="0" err="1" smtClean="0"/>
              <a:t>Share</a:t>
            </a:r>
            <a:r>
              <a:rPr lang="cs-CZ" sz="1100" dirty="0" smtClean="0"/>
              <a:t> </a:t>
            </a:r>
            <a:r>
              <a:rPr lang="cs-CZ" sz="1100" dirty="0" err="1" smtClean="0"/>
              <a:t>Alike</a:t>
            </a:r>
            <a:r>
              <a:rPr lang="cs-CZ" sz="1100" dirty="0" smtClean="0"/>
              <a:t> 2.0 </a:t>
            </a:r>
            <a:r>
              <a:rPr lang="cs-CZ" sz="1100" dirty="0" err="1" smtClean="0"/>
              <a:t>Generic</a:t>
            </a:r>
            <a:r>
              <a:rPr lang="cs-CZ" sz="1100" dirty="0" smtClean="0"/>
              <a:t>.</a:t>
            </a:r>
          </a:p>
          <a:p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  <a:p>
            <a:pPr marL="228600" indent="-228600">
              <a:buFont typeface="Wingdings" pitchFamily="2" charset="2"/>
              <a:buChar char="Ø"/>
            </a:pPr>
            <a:endParaRPr lang="cs-CZ" sz="1100" dirty="0" smtClean="0"/>
          </a:p>
          <a:p>
            <a:pPr>
              <a:buFont typeface="Wingdings" pitchFamily="2" charset="2"/>
              <a:buChar char="Ø"/>
            </a:pPr>
            <a:endParaRPr lang="cs-CZ" sz="11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929</TotalTime>
  <Words>1928</Words>
  <Application>Microsoft Office PowerPoint</Application>
  <PresentationFormat>Předvádění na obrazovce (4:3)</PresentationFormat>
  <Paragraphs>234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Marketka</dc:creator>
  <cp:lastModifiedBy>Honza</cp:lastModifiedBy>
  <cp:revision>104</cp:revision>
  <dcterms:created xsi:type="dcterms:W3CDTF">2011-11-05T11:55:03Z</dcterms:created>
  <dcterms:modified xsi:type="dcterms:W3CDTF">2013-08-08T11:50:21Z</dcterms:modified>
</cp:coreProperties>
</file>