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77" r:id="rId2"/>
    <p:sldId id="278" r:id="rId3"/>
    <p:sldId id="256" r:id="rId4"/>
    <p:sldId id="257" r:id="rId5"/>
    <p:sldId id="258" r:id="rId6"/>
    <p:sldId id="259" r:id="rId7"/>
    <p:sldId id="261" r:id="rId8"/>
    <p:sldId id="275" r:id="rId9"/>
    <p:sldId id="260" r:id="rId10"/>
    <p:sldId id="263" r:id="rId11"/>
    <p:sldId id="266" r:id="rId12"/>
    <p:sldId id="265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62" r:id="rId21"/>
    <p:sldId id="264" r:id="rId22"/>
    <p:sldId id="274" r:id="rId23"/>
    <p:sldId id="276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FF33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F903C9-7808-40AD-8A85-37E18FB07D49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7C501F-5096-45A4-A354-6BEBDF7FDF1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E9697E8F-8146-4CF4-AB57-09FE6001AED9}" type="slidenum">
              <a:rPr lang="cs-CZ">
                <a:latin typeface="Calibri" pitchFamily="34" charset="0"/>
              </a:rPr>
              <a:pPr/>
              <a:t>1</a:t>
            </a:fld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C33A0-12E2-4C9B-B574-A26769740755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4EFC9-7E64-4B19-A708-F5383ED0AD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C33A0-12E2-4C9B-B574-A26769740755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4EFC9-7E64-4B19-A708-F5383ED0AD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C33A0-12E2-4C9B-B574-A26769740755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4EFC9-7E64-4B19-A708-F5383ED0AD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C33A0-12E2-4C9B-B574-A26769740755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4EFC9-7E64-4B19-A708-F5383ED0AD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C33A0-12E2-4C9B-B574-A26769740755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4EFC9-7E64-4B19-A708-F5383ED0AD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C33A0-12E2-4C9B-B574-A26769740755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4EFC9-7E64-4B19-A708-F5383ED0AD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C33A0-12E2-4C9B-B574-A26769740755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4EFC9-7E64-4B19-A708-F5383ED0AD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C33A0-12E2-4C9B-B574-A26769740755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4EFC9-7E64-4B19-A708-F5383ED0AD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C33A0-12E2-4C9B-B574-A26769740755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4EFC9-7E64-4B19-A708-F5383ED0AD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C33A0-12E2-4C9B-B574-A26769740755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4EFC9-7E64-4B19-A708-F5383ED0AD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C33A0-12E2-4C9B-B574-A26769740755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4EFC9-7E64-4B19-A708-F5383ED0AD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63000">
              <a:srgbClr val="FEE7F2"/>
            </a:gs>
            <a:gs pos="67000">
              <a:srgbClr val="F952A0"/>
            </a:gs>
            <a:gs pos="69000">
              <a:srgbClr val="C50849"/>
            </a:gs>
            <a:gs pos="82001">
              <a:srgbClr val="B43E85"/>
            </a:gs>
            <a:gs pos="100000">
              <a:srgbClr val="F8B049"/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FC33A0-12E2-4C9B-B574-A26769740755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B4EFC9-7E64-4B19-A708-F5383ED0AD4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4363" y="2816225"/>
          <a:ext cx="8137525" cy="29669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9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Jan Pravda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VY_32_INOVACE_02B_15_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Centrální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Afrika</a:t>
                      </a:r>
                    </a:p>
                    <a:p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Mimoevropské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regiony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3.1.2013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</a:tbl>
          </a:graphicData>
        </a:graphic>
      </p:graphicFrame>
      <p:pic>
        <p:nvPicPr>
          <p:cNvPr id="2073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4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Obdélník 1"/>
          <p:cNvSpPr>
            <a:spLocks noChangeArrowheads="1"/>
          </p:cNvSpPr>
          <p:nvPr/>
        </p:nvSpPr>
        <p:spPr bwMode="auto">
          <a:xfrm>
            <a:off x="371475" y="0"/>
            <a:ext cx="8208963" cy="68326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dirty="0"/>
              <a:t>Anotace:</a:t>
            </a:r>
          </a:p>
          <a:p>
            <a:r>
              <a:rPr lang="cs-CZ" dirty="0"/>
              <a:t>Škola: Gymnázium Chomutov, </a:t>
            </a:r>
          </a:p>
          <a:p>
            <a:r>
              <a:rPr lang="cs-CZ" dirty="0"/>
              <a:t>            Mostecká 3000, 430 01</a:t>
            </a:r>
          </a:p>
          <a:p>
            <a:endParaRPr lang="cs-CZ" dirty="0"/>
          </a:p>
          <a:p>
            <a:r>
              <a:rPr lang="cs-CZ" dirty="0"/>
              <a:t>Třída:  2. ročník 4. </a:t>
            </a:r>
            <a:r>
              <a:rPr lang="cs-CZ" dirty="0" err="1"/>
              <a:t>letého</a:t>
            </a:r>
            <a:r>
              <a:rPr lang="cs-CZ" dirty="0"/>
              <a:t> gymnázia </a:t>
            </a:r>
          </a:p>
          <a:p>
            <a:endParaRPr lang="cs-CZ" dirty="0"/>
          </a:p>
          <a:p>
            <a:r>
              <a:rPr lang="cs-CZ" dirty="0"/>
              <a:t>Výstup:  </a:t>
            </a:r>
            <a:r>
              <a:rPr lang="cs-CZ" dirty="0" err="1"/>
              <a:t>Powerpointová</a:t>
            </a:r>
            <a:r>
              <a:rPr lang="cs-CZ" dirty="0"/>
              <a:t> prezentace</a:t>
            </a:r>
          </a:p>
          <a:p>
            <a:endParaRPr lang="cs-CZ" dirty="0"/>
          </a:p>
          <a:p>
            <a:r>
              <a:rPr lang="cs-CZ" dirty="0"/>
              <a:t>Vzdělávací </a:t>
            </a:r>
            <a:r>
              <a:rPr lang="cs-CZ" dirty="0" smtClean="0"/>
              <a:t>oblast:Mimoevropské regiony  </a:t>
            </a:r>
          </a:p>
          <a:p>
            <a:endParaRPr lang="cs-CZ" dirty="0"/>
          </a:p>
          <a:p>
            <a:r>
              <a:rPr lang="cs-CZ" dirty="0"/>
              <a:t>Obor:  Zeměpis/Geografie</a:t>
            </a:r>
          </a:p>
          <a:p>
            <a:endParaRPr lang="cs-CZ" dirty="0"/>
          </a:p>
          <a:p>
            <a:r>
              <a:rPr lang="cs-CZ" dirty="0"/>
              <a:t>Tematický </a:t>
            </a:r>
            <a:r>
              <a:rPr lang="cs-CZ" dirty="0" smtClean="0"/>
              <a:t>okruh:Regiony Afriky</a:t>
            </a:r>
            <a:endParaRPr lang="cs-CZ" dirty="0"/>
          </a:p>
          <a:p>
            <a:r>
              <a:rPr lang="cs-CZ" dirty="0"/>
              <a:t>Využití:  Výuka zeměpisu / geografie</a:t>
            </a:r>
          </a:p>
          <a:p>
            <a:endParaRPr lang="cs-CZ" dirty="0"/>
          </a:p>
          <a:p>
            <a:r>
              <a:rPr lang="cs-CZ" dirty="0"/>
              <a:t>Pomůcky:   PC učitele, tabule, atlas</a:t>
            </a:r>
          </a:p>
          <a:p>
            <a:r>
              <a:rPr lang="cs-CZ" dirty="0"/>
              <a:t>Inovace: Materiál je určen jako doplnění slovního výkladu pedagoga. V některých částech je formou animací zajištěno, aby studenti pouze  pasivně neposlouchali výklad, ale také museli hledat v atlase a společně s pedagogem tím vytvářeli svůj zápis do sešitu. Animace se odkrývají po kliknutí-studenti mohou své odpovědi psát elektronickým perem a vložená textová pole slouží </a:t>
            </a:r>
          </a:p>
          <a:p>
            <a:r>
              <a:rPr lang="cs-CZ" dirty="0"/>
              <a:t>ke kontrole.</a:t>
            </a:r>
          </a:p>
          <a:p>
            <a:r>
              <a:rPr lang="cs-CZ" dirty="0"/>
              <a:t>Materiál je určen k interaktivní výuce.</a:t>
            </a:r>
          </a:p>
          <a:p>
            <a:r>
              <a:rPr lang="cs-CZ" dirty="0"/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 rot="19414523">
            <a:off x="1629127" y="2683183"/>
            <a:ext cx="466865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solidFill>
                  <a:srgbClr val="FF00FF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Centrální Afrika</a:t>
            </a:r>
            <a:endParaRPr lang="cs-CZ" sz="5400" b="1" cap="none" spc="0" dirty="0">
              <a:ln w="11430"/>
              <a:solidFill>
                <a:srgbClr val="FF00FF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786446" y="428604"/>
            <a:ext cx="307183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Státy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Čad</a:t>
            </a:r>
          </a:p>
          <a:p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Gabon</a:t>
            </a:r>
          </a:p>
          <a:p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Kamerun</a:t>
            </a:r>
          </a:p>
          <a:p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Kongo</a:t>
            </a:r>
          </a:p>
          <a:p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Konžská demokratická republika</a:t>
            </a:r>
          </a:p>
          <a:p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Rovníková Guinea</a:t>
            </a:r>
          </a:p>
          <a:p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Středoafrická republika</a:t>
            </a:r>
          </a:p>
          <a:p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Svatý Tomáš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4" name="Obrázek 3" descr="Untitled.jpg"/>
          <p:cNvPicPr>
            <a:picLocks noChangeAspect="1"/>
          </p:cNvPicPr>
          <p:nvPr/>
        </p:nvPicPr>
        <p:blipFill>
          <a:blip r:embed="rId2"/>
          <a:srcRect l="13281" r="32812"/>
          <a:stretch>
            <a:fillRect/>
          </a:stretch>
        </p:blipFill>
        <p:spPr>
          <a:xfrm>
            <a:off x="428596" y="571480"/>
            <a:ext cx="4929222" cy="5328151"/>
          </a:xfrm>
          <a:prstGeom prst="rect">
            <a:avLst/>
          </a:prstGeom>
        </p:spPr>
      </p:pic>
      <p:pic>
        <p:nvPicPr>
          <p:cNvPr id="5" name="Obrázek 4" descr="Untitled.jpg"/>
          <p:cNvPicPr>
            <a:picLocks noChangeAspect="1"/>
          </p:cNvPicPr>
          <p:nvPr/>
        </p:nvPicPr>
        <p:blipFill>
          <a:blip r:embed="rId2"/>
          <a:srcRect l="25781" t="21273" r="46875" b="22414"/>
          <a:stretch>
            <a:fillRect/>
          </a:stretch>
        </p:blipFill>
        <p:spPr>
          <a:xfrm>
            <a:off x="857224" y="642918"/>
            <a:ext cx="4357718" cy="522926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000364" y="1643050"/>
            <a:ext cx="579005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Comic Sans MS" pitchFamily="66" charset="0"/>
              </a:rPr>
              <a:t>Čad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29388" y="1130842"/>
            <a:ext cx="14462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N´</a:t>
            </a:r>
            <a:r>
              <a:rPr lang="cs-CZ" b="1" dirty="0" err="1" smtClean="0">
                <a:solidFill>
                  <a:srgbClr val="FF0000"/>
                </a:solidFill>
                <a:latin typeface="Comic Sans MS" pitchFamily="66" charset="0"/>
              </a:rPr>
              <a:t>Djamena</a:t>
            </a:r>
            <a:endParaRPr lang="cs-CZ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28728" y="2643182"/>
            <a:ext cx="1101584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Comic Sans MS" pitchFamily="66" charset="0"/>
              </a:rPr>
              <a:t>Kamerun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58016" y="2285992"/>
            <a:ext cx="9589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  <a:latin typeface="Comic Sans MS" pitchFamily="66" charset="0"/>
              </a:rPr>
              <a:t>Youndé</a:t>
            </a:r>
            <a:endParaRPr lang="cs-CZ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86182" y="2500306"/>
            <a:ext cx="1771639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err="1" smtClean="0">
                <a:latin typeface="Comic Sans MS" pitchFamily="66" charset="0"/>
              </a:rPr>
              <a:t>Středoafr.rep</a:t>
            </a:r>
            <a:r>
              <a:rPr lang="cs-CZ" dirty="0" smtClean="0">
                <a:latin typeface="Comic Sans MS" pitchFamily="66" charset="0"/>
              </a:rPr>
              <a:t>.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358082" y="4857760"/>
            <a:ext cx="8851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Bangui</a:t>
            </a:r>
            <a:endParaRPr lang="cs-CZ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1472" y="3214686"/>
            <a:ext cx="1636987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err="1" smtClean="0">
                <a:latin typeface="Comic Sans MS" pitchFamily="66" charset="0"/>
              </a:rPr>
              <a:t>Rovník</a:t>
            </a:r>
            <a:r>
              <a:rPr lang="cs-CZ" dirty="0" smtClean="0">
                <a:latin typeface="Comic Sans MS" pitchFamily="66" charset="0"/>
              </a:rPr>
              <a:t>.Guinea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715272" y="4143380"/>
            <a:ext cx="9653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Malabo</a:t>
            </a:r>
            <a:endParaRPr lang="cs-CZ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357554" y="3571876"/>
            <a:ext cx="1214446" cy="646331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>
                <a:latin typeface="Comic Sans MS" pitchFamily="66" charset="0"/>
              </a:rPr>
              <a:t>Dem.rep.Kongo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072330" y="3500438"/>
            <a:ext cx="1124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Kinshasa</a:t>
            </a:r>
            <a:endParaRPr lang="cs-CZ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000364" y="3286124"/>
            <a:ext cx="1214446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Comic Sans MS" pitchFamily="66" charset="0"/>
              </a:rPr>
              <a:t>Kongo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786578" y="2714620"/>
            <a:ext cx="12522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  <a:latin typeface="Comic Sans MS" pitchFamily="66" charset="0"/>
              </a:rPr>
              <a:t>Brazaville</a:t>
            </a:r>
            <a:endParaRPr lang="cs-CZ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28860" y="3500438"/>
            <a:ext cx="1214446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Comic Sans MS" pitchFamily="66" charset="0"/>
              </a:rPr>
              <a:t>Gabon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715140" y="1643050"/>
            <a:ext cx="11833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  <a:latin typeface="Comic Sans MS" pitchFamily="66" charset="0"/>
              </a:rPr>
              <a:t>Liberville</a:t>
            </a:r>
            <a:endParaRPr lang="cs-CZ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1571604" y="3643314"/>
            <a:ext cx="142876" cy="142876"/>
          </a:xfrm>
          <a:prstGeom prst="ellips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428596" y="3714752"/>
            <a:ext cx="1071570" cy="646331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Comic Sans MS" pitchFamily="66" charset="0"/>
              </a:rPr>
              <a:t>Svatý Tomáš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358082" y="5214950"/>
            <a:ext cx="12859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  <a:latin typeface="Comic Sans MS" pitchFamily="66" charset="0"/>
              </a:rPr>
              <a:t>Sao</a:t>
            </a: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  <a:latin typeface="Comic Sans MS" pitchFamily="66" charset="0"/>
              </a:rPr>
              <a:t>Tomé</a:t>
            </a:r>
            <a:endParaRPr lang="cs-CZ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9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9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7" grpId="0"/>
      <p:bldP spid="8" grpId="0" animBg="1"/>
      <p:bldP spid="9" grpId="0"/>
      <p:bldP spid="10" grpId="0" animBg="1"/>
      <p:bldP spid="11" grpId="0"/>
      <p:bldP spid="12" grpId="0" animBg="1"/>
      <p:bldP spid="13" grpId="0"/>
      <p:bldP spid="14" grpId="0" animBg="1"/>
      <p:bldP spid="15" grpId="0"/>
      <p:bldP spid="16" grpId="0" animBg="1"/>
      <p:bldP spid="17" grpId="0"/>
      <p:bldP spid="18" grpId="0" animBg="1"/>
      <p:bldP spid="19" grpId="0"/>
      <p:bldP spid="21" grpId="0" animBg="1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214290"/>
            <a:ext cx="1300356" cy="523220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Povrch</a:t>
            </a:r>
            <a:endParaRPr lang="cs-CZ" sz="2800" dirty="0">
              <a:latin typeface="Comic Sans MS" pitchFamily="66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14744" y="357166"/>
            <a:ext cx="5105716" cy="55721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lačítko akce: Nápověda 3">
            <a:hlinkClick r:id="" action="ppaction://noaction" highlightClick="1"/>
          </p:cNvPr>
          <p:cNvSpPr/>
          <p:nvPr/>
        </p:nvSpPr>
        <p:spPr>
          <a:xfrm>
            <a:off x="6072198" y="3071810"/>
            <a:ext cx="428628" cy="428628"/>
          </a:xfrm>
          <a:prstGeom prst="actionButtonHelp">
            <a:avLst/>
          </a:prstGeom>
          <a:solidFill>
            <a:srgbClr val="FF33CC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Nápověda 4">
            <a:hlinkClick r:id="" action="ppaction://noaction" highlightClick="1"/>
          </p:cNvPr>
          <p:cNvSpPr/>
          <p:nvPr/>
        </p:nvSpPr>
        <p:spPr>
          <a:xfrm>
            <a:off x="5715008" y="2857496"/>
            <a:ext cx="204790" cy="204790"/>
          </a:xfrm>
          <a:prstGeom prst="actionButtonHelp">
            <a:avLst/>
          </a:prstGeom>
          <a:solidFill>
            <a:srgbClr val="FF33CC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Nápověda 5">
            <a:hlinkClick r:id="" action="ppaction://noaction" highlightClick="1"/>
          </p:cNvPr>
          <p:cNvSpPr/>
          <p:nvPr/>
        </p:nvSpPr>
        <p:spPr>
          <a:xfrm>
            <a:off x="6929454" y="3214686"/>
            <a:ext cx="214314" cy="785818"/>
          </a:xfrm>
          <a:prstGeom prst="actionButtonHelp">
            <a:avLst/>
          </a:prstGeom>
          <a:solidFill>
            <a:srgbClr val="FF33CC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42844" y="1142984"/>
            <a:ext cx="3429024" cy="3785652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 na S – pohoří </a:t>
            </a:r>
            <a:r>
              <a:rPr lang="cs-CZ" sz="2400" dirty="0" err="1" smtClean="0">
                <a:latin typeface="Comic Sans MS" pitchFamily="66" charset="0"/>
              </a:rPr>
              <a:t>Tibesti</a:t>
            </a:r>
            <a:endParaRPr lang="cs-CZ" sz="2400" dirty="0" smtClean="0">
              <a:latin typeface="Comic Sans MS" pitchFamily="66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>
                <a:latin typeface="Comic Sans MS" pitchFamily="66" charset="0"/>
              </a:rPr>
              <a:t> </a:t>
            </a:r>
            <a:r>
              <a:rPr lang="cs-CZ" sz="2400" dirty="0" smtClean="0">
                <a:latin typeface="Comic Sans MS" pitchFamily="66" charset="0"/>
              </a:rPr>
              <a:t>Kamerunská hora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>
                <a:latin typeface="Comic Sans MS" pitchFamily="66" charset="0"/>
              </a:rPr>
              <a:t> </a:t>
            </a:r>
            <a:r>
              <a:rPr lang="cs-CZ" sz="2400" dirty="0" smtClean="0">
                <a:latin typeface="Comic Sans MS" pitchFamily="66" charset="0"/>
              </a:rPr>
              <a:t>činná sopka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>
                <a:latin typeface="Comic Sans MS" pitchFamily="66" charset="0"/>
              </a:rPr>
              <a:t> </a:t>
            </a:r>
            <a:r>
              <a:rPr lang="cs-CZ" sz="2400" dirty="0" smtClean="0">
                <a:latin typeface="Comic Sans MS" pitchFamily="66" charset="0"/>
              </a:rPr>
              <a:t>nejdeštivější místo Afriky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>
                <a:latin typeface="Comic Sans MS" pitchFamily="66" charset="0"/>
              </a:rPr>
              <a:t> </a:t>
            </a:r>
            <a:r>
              <a:rPr lang="cs-CZ" sz="2400" b="1" dirty="0" smtClean="0">
                <a:latin typeface="Comic Sans MS" pitchFamily="66" charset="0"/>
              </a:rPr>
              <a:t>Konžská pánev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>
                <a:latin typeface="Comic Sans MS" pitchFamily="66" charset="0"/>
              </a:rPr>
              <a:t> </a:t>
            </a:r>
            <a:r>
              <a:rPr lang="cs-CZ" sz="2400" dirty="0" smtClean="0">
                <a:latin typeface="Comic Sans MS" pitchFamily="66" charset="0"/>
              </a:rPr>
              <a:t>TDL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>
                <a:latin typeface="Comic Sans MS" pitchFamily="66" charset="0"/>
              </a:rPr>
              <a:t> </a:t>
            </a:r>
            <a:r>
              <a:rPr lang="cs-CZ" sz="2400" dirty="0" smtClean="0">
                <a:latin typeface="Comic Sans MS" pitchFamily="66" charset="0"/>
              </a:rPr>
              <a:t>na V jezera – příkopová propadlina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8" name="Tlačítko akce: Nápověda 7">
            <a:hlinkClick r:id="" action="ppaction://noaction" highlightClick="1"/>
          </p:cNvPr>
          <p:cNvSpPr/>
          <p:nvPr/>
        </p:nvSpPr>
        <p:spPr>
          <a:xfrm>
            <a:off x="6215074" y="1714488"/>
            <a:ext cx="204790" cy="204790"/>
          </a:xfrm>
          <a:prstGeom prst="actionButtonHelp">
            <a:avLst/>
          </a:prstGeom>
          <a:solidFill>
            <a:srgbClr val="FF33CC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Informace 8">
            <a:hlinkClick r:id="rId3" action="ppaction://hlinksldjump" highlightClick="1"/>
          </p:cNvPr>
          <p:cNvSpPr/>
          <p:nvPr/>
        </p:nvSpPr>
        <p:spPr>
          <a:xfrm>
            <a:off x="2714612" y="3571876"/>
            <a:ext cx="500066" cy="500066"/>
          </a:xfrm>
          <a:prstGeom prst="actionButtonInformation">
            <a:avLst/>
          </a:prstGeom>
          <a:solidFill>
            <a:srgbClr val="FF00FF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214290"/>
            <a:ext cx="1527982" cy="523220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Vodstvo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2844" y="1142984"/>
            <a:ext cx="4214842" cy="1938992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 řeka Kongo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>
                <a:latin typeface="Comic Sans MS" pitchFamily="66" charset="0"/>
              </a:rPr>
              <a:t> </a:t>
            </a:r>
            <a:r>
              <a:rPr lang="cs-CZ" sz="2400" dirty="0" smtClean="0">
                <a:latin typeface="Comic Sans MS" pitchFamily="66" charset="0"/>
              </a:rPr>
              <a:t>2 zdrojnice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 hydroelektrárny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 vodopády </a:t>
            </a:r>
            <a:r>
              <a:rPr lang="cs-CZ" sz="2400" dirty="0" err="1" smtClean="0">
                <a:latin typeface="Comic Sans MS" pitchFamily="66" charset="0"/>
              </a:rPr>
              <a:t>Stanleyovy</a:t>
            </a:r>
            <a:r>
              <a:rPr lang="cs-CZ" sz="2400" dirty="0" smtClean="0">
                <a:latin typeface="Comic Sans MS" pitchFamily="66" charset="0"/>
              </a:rPr>
              <a:t> (</a:t>
            </a:r>
            <a:r>
              <a:rPr lang="cs-CZ" sz="2400" dirty="0" err="1" smtClean="0">
                <a:latin typeface="Comic Sans MS" pitchFamily="66" charset="0"/>
              </a:rPr>
              <a:t>Byomské</a:t>
            </a:r>
            <a:r>
              <a:rPr lang="cs-CZ" sz="2400" dirty="0" smtClean="0">
                <a:latin typeface="Comic Sans MS" pitchFamily="66" charset="0"/>
              </a:rPr>
              <a:t>), </a:t>
            </a:r>
            <a:r>
              <a:rPr lang="cs-CZ" sz="2400" dirty="0" err="1" smtClean="0">
                <a:latin typeface="Comic Sans MS" pitchFamily="66" charset="0"/>
              </a:rPr>
              <a:t>Livingstonovy</a:t>
            </a:r>
            <a:endParaRPr lang="cs-CZ" sz="2400" dirty="0" smtClean="0">
              <a:latin typeface="Comic Sans MS" pitchFamily="66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 l="6310" t="6176" r="7351" b="6177"/>
          <a:stretch>
            <a:fillRect/>
          </a:stretch>
        </p:blipFill>
        <p:spPr bwMode="auto">
          <a:xfrm>
            <a:off x="4714876" y="285728"/>
            <a:ext cx="4065843" cy="34290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4857752" y="42860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71934" y="3714752"/>
            <a:ext cx="38100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ovéPole 8"/>
          <p:cNvSpPr txBox="1"/>
          <p:nvPr/>
        </p:nvSpPr>
        <p:spPr>
          <a:xfrm>
            <a:off x="4143372" y="614364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20" y="3357562"/>
            <a:ext cx="4024314" cy="26208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TextovéPole 10"/>
          <p:cNvSpPr txBox="1"/>
          <p:nvPr/>
        </p:nvSpPr>
        <p:spPr>
          <a:xfrm>
            <a:off x="357158" y="342900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42910" y="142852"/>
            <a:ext cx="2218877" cy="461665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Čadské jezero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28860" y="2143116"/>
            <a:ext cx="6405586" cy="42737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857232"/>
            <a:ext cx="3714776" cy="38936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3571868" y="407194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429652" y="592933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714356"/>
            <a:ext cx="8382059" cy="4714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3357554" y="4429132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1972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357554" y="4631304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1987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57554" y="4857760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2007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 descr="IMG.jpg"/>
          <p:cNvPicPr>
            <a:picLocks noChangeAspect="1"/>
          </p:cNvPicPr>
          <p:nvPr/>
        </p:nvPicPr>
        <p:blipFill>
          <a:blip r:embed="rId2" cstate="print"/>
          <a:srcRect l="3472" t="30208" r="28190" b="39583"/>
          <a:stretch>
            <a:fillRect/>
          </a:stretch>
        </p:blipFill>
        <p:spPr>
          <a:xfrm rot="10800000">
            <a:off x="3571868" y="500042"/>
            <a:ext cx="5441603" cy="335758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28596" y="214290"/>
            <a:ext cx="3241593" cy="523220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Nerostné suroviny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1406" y="1214422"/>
            <a:ext cx="340670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 ropa a zemní plyn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>
                <a:latin typeface="Comic Sans MS" pitchFamily="66" charset="0"/>
              </a:rPr>
              <a:t> </a:t>
            </a:r>
            <a:r>
              <a:rPr lang="cs-CZ" sz="2400" dirty="0" smtClean="0">
                <a:latin typeface="Comic Sans MS" pitchFamily="66" charset="0"/>
              </a:rPr>
              <a:t>Guinejský záliv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>
                <a:latin typeface="Comic Sans MS" pitchFamily="66" charset="0"/>
              </a:rPr>
              <a:t> R</a:t>
            </a:r>
            <a:r>
              <a:rPr lang="cs-CZ" sz="2400" dirty="0" smtClean="0">
                <a:latin typeface="Comic Sans MS" pitchFamily="66" charset="0"/>
              </a:rPr>
              <a:t>ovníková Guinea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57158" y="2571744"/>
            <a:ext cx="256352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 diamanty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>
                <a:latin typeface="Comic Sans MS" pitchFamily="66" charset="0"/>
              </a:rPr>
              <a:t> </a:t>
            </a:r>
            <a:r>
              <a:rPr lang="cs-CZ" sz="2400" dirty="0" smtClean="0">
                <a:latin typeface="Comic Sans MS" pitchFamily="66" charset="0"/>
              </a:rPr>
              <a:t>Konžská pánev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0034" y="3786190"/>
            <a:ext cx="256352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Barevné kovy</a:t>
            </a:r>
          </a:p>
          <a:p>
            <a:r>
              <a:rPr lang="cs-CZ" sz="2400" b="1" dirty="0" smtClean="0">
                <a:latin typeface="Comic Sans MS" pitchFamily="66" charset="0"/>
              </a:rPr>
              <a:t>Měď, Kobalt,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>
                <a:latin typeface="Comic Sans MS" pitchFamily="66" charset="0"/>
              </a:rPr>
              <a:t> </a:t>
            </a:r>
            <a:r>
              <a:rPr lang="cs-CZ" sz="2400" dirty="0" smtClean="0">
                <a:latin typeface="Comic Sans MS" pitchFamily="66" charset="0"/>
              </a:rPr>
              <a:t>Konžská pánev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>
                <a:latin typeface="Comic Sans MS" pitchFamily="66" charset="0"/>
              </a:rPr>
              <a:t> </a:t>
            </a:r>
            <a:r>
              <a:rPr lang="cs-CZ" sz="2400" dirty="0" smtClean="0">
                <a:latin typeface="Comic Sans MS" pitchFamily="66" charset="0"/>
              </a:rPr>
              <a:t>„měděný pás“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3" name="Tlačítko akce: Informace 12">
            <a:hlinkClick r:id="rId3" action="ppaction://hlinksldjump" highlightClick="1"/>
          </p:cNvPr>
          <p:cNvSpPr/>
          <p:nvPr/>
        </p:nvSpPr>
        <p:spPr>
          <a:xfrm>
            <a:off x="3071802" y="2357430"/>
            <a:ext cx="428628" cy="428628"/>
          </a:xfrm>
          <a:prstGeom prst="actionButtonInformation">
            <a:avLst/>
          </a:prstGeom>
          <a:solidFill>
            <a:srgbClr val="FF00FF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Obrázek 13" descr="IMG.jpg"/>
          <p:cNvPicPr>
            <a:picLocks noChangeAspect="1"/>
          </p:cNvPicPr>
          <p:nvPr/>
        </p:nvPicPr>
        <p:blipFill>
          <a:blip r:embed="rId4"/>
          <a:srcRect l="73264" t="1017" r="3472" b="85417"/>
          <a:stretch>
            <a:fillRect/>
          </a:stretch>
        </p:blipFill>
        <p:spPr>
          <a:xfrm rot="10800000">
            <a:off x="6286512" y="4071942"/>
            <a:ext cx="2571769" cy="209330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214290"/>
            <a:ext cx="2233304" cy="523220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Zemědělství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4282" y="928670"/>
            <a:ext cx="3571900" cy="3416320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 dominuje rostlinná výroba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 plantáže</a:t>
            </a:r>
          </a:p>
          <a:p>
            <a:pPr lvl="2"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 kaučukovník</a:t>
            </a:r>
          </a:p>
          <a:p>
            <a:pPr lvl="2"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 bavlník</a:t>
            </a:r>
          </a:p>
          <a:p>
            <a:pPr lvl="2"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 kávovník</a:t>
            </a:r>
          </a:p>
          <a:p>
            <a:pPr lvl="2"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 kakaovník</a:t>
            </a:r>
          </a:p>
          <a:p>
            <a:pPr lvl="2"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 palma olejná</a:t>
            </a:r>
          </a:p>
          <a:p>
            <a:pPr lvl="2"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 banány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00694" y="2143116"/>
            <a:ext cx="3429025" cy="45720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8501090" y="221455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43372" y="142852"/>
            <a:ext cx="3214710" cy="24110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ovéPole 8"/>
          <p:cNvSpPr txBox="1"/>
          <p:nvPr/>
        </p:nvSpPr>
        <p:spPr>
          <a:xfrm>
            <a:off x="4357686" y="214311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00958" y="357166"/>
            <a:ext cx="1386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Palma olejná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29058" y="6286520"/>
            <a:ext cx="13534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Kaučukovník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357166"/>
            <a:ext cx="7358114" cy="1200329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 živočišná výroba</a:t>
            </a:r>
          </a:p>
          <a:p>
            <a:r>
              <a:rPr lang="cs-CZ" sz="2400" dirty="0" smtClean="0">
                <a:latin typeface="Comic Sans MS" pitchFamily="66" charset="0"/>
              </a:rPr>
              <a:t>!!! Omezen chov skotu</a:t>
            </a:r>
          </a:p>
          <a:p>
            <a:r>
              <a:rPr lang="cs-CZ" sz="2400" dirty="0" smtClean="0">
                <a:latin typeface="Comic Sans MS" pitchFamily="66" charset="0"/>
              </a:rPr>
              <a:t>	moucha TSE-TSE (spavá nemoc)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1714488"/>
            <a:ext cx="4286260" cy="42862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500034" y="192880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7752" y="1643050"/>
            <a:ext cx="3810000" cy="176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4929190" y="291679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214290"/>
            <a:ext cx="2404826" cy="523220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Obyvatelstvo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4282" y="928670"/>
            <a:ext cx="3857652" cy="2308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 negroidní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 prales – Pygmejové (140cm)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 hl. křesťané</a:t>
            </a:r>
            <a:endParaRPr lang="cs-CZ" sz="2400" dirty="0">
              <a:latin typeface="Comic Sans MS" pitchFamily="66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 prales – animismus (přírodní náboženství)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29190" y="357166"/>
            <a:ext cx="3733800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5072066" y="50004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g-2010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348" y="1000108"/>
            <a:ext cx="7842526" cy="39290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214290"/>
            <a:ext cx="2395207" cy="523220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Hospodářství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4282" y="928670"/>
            <a:ext cx="4286280" cy="2308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 těžební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 barevná metalurgie – zpracování mědi, zinku, chromu)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 dřevozpracující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 potravinářský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43240" y="2857496"/>
            <a:ext cx="5334016" cy="3550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72132" y="428603"/>
            <a:ext cx="3119438" cy="23395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8072462" y="307181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72132" y="235743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 rot="19414523">
            <a:off x="2230512" y="2683183"/>
            <a:ext cx="34658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solidFill>
                  <a:srgbClr val="FF00FF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Zajímavosti</a:t>
            </a:r>
            <a:endParaRPr lang="cs-CZ" sz="5400" b="1" cap="none" spc="0" dirty="0">
              <a:ln w="11430"/>
              <a:solidFill>
                <a:srgbClr val="FF00FF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214290"/>
            <a:ext cx="2853666" cy="523220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err="1" smtClean="0">
                <a:latin typeface="Comic Sans MS" pitchFamily="66" charset="0"/>
              </a:rPr>
              <a:t>Dem</a:t>
            </a:r>
            <a:r>
              <a:rPr lang="cs-CZ" sz="2800" dirty="0" smtClean="0">
                <a:latin typeface="Comic Sans MS" pitchFamily="66" charset="0"/>
              </a:rPr>
              <a:t>. </a:t>
            </a:r>
            <a:r>
              <a:rPr lang="cs-CZ" sz="2800" dirty="0" err="1" smtClean="0">
                <a:latin typeface="Comic Sans MS" pitchFamily="66" charset="0"/>
              </a:rPr>
              <a:t>rep</a:t>
            </a:r>
            <a:r>
              <a:rPr lang="cs-CZ" sz="2800" dirty="0" smtClean="0">
                <a:latin typeface="Comic Sans MS" pitchFamily="66" charset="0"/>
              </a:rPr>
              <a:t>. Kongo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57224" y="928670"/>
            <a:ext cx="2023311" cy="523220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NP </a:t>
            </a:r>
            <a:r>
              <a:rPr lang="cs-CZ" sz="2800" dirty="0" err="1" smtClean="0">
                <a:latin typeface="Comic Sans MS" pitchFamily="66" charset="0"/>
              </a:rPr>
              <a:t>Virunga</a:t>
            </a:r>
            <a:endParaRPr lang="cs-CZ" sz="2800" dirty="0">
              <a:latin typeface="Comic Sans MS" pitchFamily="66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1571611"/>
            <a:ext cx="7286676" cy="49007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214290"/>
            <a:ext cx="3233578" cy="1384995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800" dirty="0" err="1" smtClean="0">
                <a:latin typeface="Comic Sans MS" pitchFamily="66" charset="0"/>
              </a:rPr>
              <a:t>Shaba</a:t>
            </a:r>
            <a:r>
              <a:rPr lang="cs-CZ" sz="2800" dirty="0" smtClean="0">
                <a:latin typeface="Comic Sans MS" pitchFamily="66" charset="0"/>
              </a:rPr>
              <a:t> (</a:t>
            </a:r>
            <a:r>
              <a:rPr lang="cs-CZ" sz="2800" dirty="0" err="1" smtClean="0">
                <a:latin typeface="Comic Sans MS" pitchFamily="66" charset="0"/>
              </a:rPr>
              <a:t>Katanga</a:t>
            </a:r>
            <a:r>
              <a:rPr lang="cs-CZ" sz="2800" dirty="0" smtClean="0">
                <a:latin typeface="Comic Sans MS" pitchFamily="66" charset="0"/>
              </a:rPr>
              <a:t>)</a:t>
            </a:r>
          </a:p>
          <a:p>
            <a:pPr lvl="1">
              <a:buFont typeface="Wingdings" pitchFamily="2" charset="2"/>
              <a:buChar char="v"/>
            </a:pPr>
            <a:r>
              <a:rPr lang="cs-CZ" sz="2800" dirty="0" smtClean="0">
                <a:latin typeface="Comic Sans MS" pitchFamily="66" charset="0"/>
              </a:rPr>
              <a:t>Diamanty</a:t>
            </a:r>
          </a:p>
          <a:p>
            <a:pPr lvl="1">
              <a:buFont typeface="Wingdings" pitchFamily="2" charset="2"/>
              <a:buChar char="v"/>
            </a:pPr>
            <a:r>
              <a:rPr lang="cs-CZ" sz="2800" dirty="0" smtClean="0">
                <a:latin typeface="Comic Sans MS" pitchFamily="66" charset="0"/>
              </a:rPr>
              <a:t>měď</a:t>
            </a:r>
            <a:endParaRPr lang="cs-CZ" sz="2800" dirty="0">
              <a:latin typeface="Comic Sans MS" pitchFamily="66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28926" y="857232"/>
            <a:ext cx="6076336" cy="528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ovéPole 8"/>
          <p:cNvSpPr txBox="1"/>
          <p:nvPr/>
        </p:nvSpPr>
        <p:spPr>
          <a:xfrm>
            <a:off x="8429652" y="107154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71604" y="4857760"/>
            <a:ext cx="1857388" cy="16205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58" y="1785926"/>
            <a:ext cx="2397410" cy="15716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TextovéPole 11"/>
          <p:cNvSpPr txBox="1"/>
          <p:nvPr/>
        </p:nvSpPr>
        <p:spPr>
          <a:xfrm>
            <a:off x="1643042" y="492919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428860" y="178592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214290"/>
            <a:ext cx="1611339" cy="523220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Kamerun</a:t>
            </a:r>
            <a:endParaRPr lang="cs-CZ" sz="2800" dirty="0">
              <a:latin typeface="Comic Sans MS" pitchFamily="66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928670"/>
            <a:ext cx="5334037" cy="4000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Obrázek 6" descr="IMG_0001.jpg"/>
          <p:cNvPicPr>
            <a:picLocks noChangeAspect="1"/>
          </p:cNvPicPr>
          <p:nvPr/>
        </p:nvPicPr>
        <p:blipFill>
          <a:blip r:embed="rId3" cstate="print"/>
          <a:srcRect l="51463" t="55208"/>
          <a:stretch>
            <a:fillRect/>
          </a:stretch>
        </p:blipFill>
        <p:spPr>
          <a:xfrm rot="10800000">
            <a:off x="5857884" y="214290"/>
            <a:ext cx="3012355" cy="390535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500034" y="1142984"/>
            <a:ext cx="19883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 Kamerunská hora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501090" y="3714752"/>
            <a:ext cx="301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214290"/>
            <a:ext cx="1202573" cy="523220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Gabon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1472" y="857232"/>
            <a:ext cx="4193777" cy="523220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Nemocnice v </a:t>
            </a:r>
            <a:r>
              <a:rPr lang="cs-CZ" sz="2800" dirty="0" err="1" smtClean="0">
                <a:latin typeface="Comic Sans MS" pitchFamily="66" charset="0"/>
              </a:rPr>
              <a:t>Lambaréné</a:t>
            </a:r>
            <a:endParaRPr lang="cs-CZ" sz="2800" dirty="0">
              <a:latin typeface="Comic Sans MS" pitchFamily="66" charset="0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29190" y="357166"/>
            <a:ext cx="4033514" cy="4567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6248" y="3000372"/>
            <a:ext cx="1928826" cy="14466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928662" y="1500174"/>
            <a:ext cx="3357586" cy="830997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Založena 1913 – Albert </a:t>
            </a:r>
            <a:r>
              <a:rPr lang="cs-CZ" sz="2400" dirty="0" err="1" smtClean="0">
                <a:latin typeface="Comic Sans MS" pitchFamily="66" charset="0"/>
              </a:rPr>
              <a:t>Schweitzer</a:t>
            </a:r>
            <a:endParaRPr lang="cs-CZ" sz="24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14744" y="500042"/>
            <a:ext cx="5143536" cy="29662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lačítko akce: Informace 3">
            <a:hlinkClick r:id="rId3" action="ppaction://hlinksldjump" highlightClick="1"/>
          </p:cNvPr>
          <p:cNvSpPr/>
          <p:nvPr/>
        </p:nvSpPr>
        <p:spPr>
          <a:xfrm>
            <a:off x="8429652" y="6072206"/>
            <a:ext cx="428628" cy="428628"/>
          </a:xfrm>
          <a:prstGeom prst="actionButtonInformation">
            <a:avLst/>
          </a:prstGeom>
          <a:solidFill>
            <a:srgbClr val="FF00FF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501090" y="30003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282" y="357166"/>
            <a:ext cx="3286148" cy="2189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3143240" y="50004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214290"/>
            <a:ext cx="25715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Konžská pánev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5" name="Tlačítko akce: Informace 4">
            <a:hlinkClick r:id="rId2" action="ppaction://hlinksldjump" highlightClick="1"/>
          </p:cNvPr>
          <p:cNvSpPr/>
          <p:nvPr/>
        </p:nvSpPr>
        <p:spPr>
          <a:xfrm>
            <a:off x="8429652" y="6143644"/>
            <a:ext cx="500066" cy="500066"/>
          </a:xfrm>
          <a:prstGeom prst="actionButtonInformation">
            <a:avLst/>
          </a:prstGeom>
          <a:solidFill>
            <a:srgbClr val="FF00FF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00496" y="214290"/>
            <a:ext cx="4762500" cy="327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282" y="1000108"/>
            <a:ext cx="2625332" cy="35004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00364" y="4000504"/>
            <a:ext cx="2809868" cy="21074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" name="TextovéPole 12"/>
          <p:cNvSpPr txBox="1"/>
          <p:nvPr/>
        </p:nvSpPr>
        <p:spPr>
          <a:xfrm>
            <a:off x="4143372" y="35716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85720" y="407194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071802" y="407194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10246" name="Picture 6"/>
          <p:cNvPicPr>
            <a:picLocks noChangeAspect="1" noChangeArrowheads="1"/>
          </p:cNvPicPr>
          <p:nvPr/>
        </p:nvPicPr>
        <p:blipFill>
          <a:blip r:embed="rId6"/>
          <a:srcRect b="7547"/>
          <a:stretch>
            <a:fillRect/>
          </a:stretch>
        </p:blipFill>
        <p:spPr bwMode="auto">
          <a:xfrm>
            <a:off x="5943551" y="3643314"/>
            <a:ext cx="2986167" cy="20485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7" name="TextovéPole 16"/>
          <p:cNvSpPr txBox="1"/>
          <p:nvPr/>
        </p:nvSpPr>
        <p:spPr>
          <a:xfrm>
            <a:off x="2928926" y="1071546"/>
            <a:ext cx="659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eben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28794" y="5643578"/>
            <a:ext cx="1063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mahagon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072198" y="5786454"/>
            <a:ext cx="7423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santal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072198" y="371475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2844" y="142852"/>
            <a:ext cx="8858312" cy="78790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4- vytvořeno M. </a:t>
            </a:r>
            <a:r>
              <a:rPr lang="cs-CZ" sz="1100" dirty="0" err="1" smtClean="0"/>
              <a:t>Pravdovou</a:t>
            </a:r>
            <a:r>
              <a:rPr lang="cs-CZ" sz="1100" dirty="0" smtClean="0"/>
              <a:t> v programu </a:t>
            </a:r>
            <a:r>
              <a:rPr lang="cs-CZ" sz="1100" dirty="0" err="1" smtClean="0"/>
              <a:t>ArcGIS</a:t>
            </a:r>
            <a:endParaRPr lang="cs-CZ" sz="1100" dirty="0" smtClean="0"/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5. </a:t>
            </a:r>
            <a:r>
              <a:rPr lang="cs-CZ" sz="1100" dirty="0" err="1" smtClean="0"/>
              <a:t>Wikipedia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</a:t>
            </a:r>
            <a:r>
              <a:rPr lang="en-US" sz="1100" dirty="0" smtClean="0"/>
              <a:t>ttp://cs.wikipedia.org/wiki/Soubor:Africa_satellite_orthographic.jpg&gt; </a:t>
            </a:r>
            <a:endParaRPr lang="cs-CZ" sz="1100" dirty="0" smtClean="0"/>
          </a:p>
          <a:p>
            <a:r>
              <a:rPr lang="en-US" sz="1100" dirty="0" err="1" smtClean="0"/>
              <a:t>Licence</a:t>
            </a:r>
            <a:r>
              <a:rPr lang="cs-CZ" sz="1100" dirty="0" smtClean="0"/>
              <a:t>: Public </a:t>
            </a:r>
            <a:r>
              <a:rPr lang="cs-CZ" sz="1100" dirty="0" err="1" smtClean="0"/>
              <a:t>domain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Slide 6 – 1. </a:t>
            </a:r>
            <a:r>
              <a:rPr lang="cs-CZ" sz="1100" dirty="0" err="1" smtClean="0"/>
              <a:t>Imagico.Wikipedia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http://cs.wikipedia.org/wiki/Soubor:CongoLualaba_watershed_topo_political.png</a:t>
            </a:r>
            <a:r>
              <a:rPr lang="en-US" sz="1100" dirty="0" smtClean="0"/>
              <a:t>&gt; </a:t>
            </a:r>
            <a:endParaRPr lang="cs-CZ" sz="1100" dirty="0" smtClean="0"/>
          </a:p>
          <a:p>
            <a:r>
              <a:rPr lang="en-US" sz="1100" dirty="0" err="1" smtClean="0"/>
              <a:t>Licence</a:t>
            </a:r>
            <a:r>
              <a:rPr lang="cs-CZ" sz="1100" dirty="0" smtClean="0"/>
              <a:t>: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</a:t>
            </a:r>
            <a:r>
              <a:rPr lang="cs-CZ" sz="1100" dirty="0" err="1" smtClean="0"/>
              <a:t>Atributtion</a:t>
            </a:r>
            <a:r>
              <a:rPr lang="cs-CZ" sz="1100" dirty="0" smtClean="0"/>
              <a:t> </a:t>
            </a:r>
            <a:r>
              <a:rPr lang="cs-CZ" sz="1100" dirty="0" err="1" smtClean="0"/>
              <a:t>Share</a:t>
            </a:r>
            <a:r>
              <a:rPr lang="cs-CZ" sz="1100" dirty="0" smtClean="0"/>
              <a:t> </a:t>
            </a:r>
            <a:r>
              <a:rPr lang="cs-CZ" sz="1100" dirty="0" err="1" smtClean="0"/>
              <a:t>Alike</a:t>
            </a:r>
            <a:r>
              <a:rPr lang="cs-CZ" sz="1100" dirty="0" smtClean="0"/>
              <a:t> 2.5 </a:t>
            </a:r>
            <a:r>
              <a:rPr lang="cs-CZ" sz="1100" dirty="0" err="1" smtClean="0"/>
              <a:t>Generic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6 – 2. </a:t>
            </a:r>
            <a:r>
              <a:rPr lang="cs-CZ" sz="1100" dirty="0" err="1" smtClean="0"/>
              <a:t>Wikipedia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http://commons.wikimedia.org/wiki/Category:Congo_River?uselang=cs</a:t>
            </a:r>
            <a:r>
              <a:rPr lang="en-US" sz="1100" dirty="0" smtClean="0"/>
              <a:t>&gt; </a:t>
            </a:r>
            <a:endParaRPr lang="cs-CZ" sz="1100" dirty="0" smtClean="0"/>
          </a:p>
          <a:p>
            <a:r>
              <a:rPr lang="en-US" sz="1100" dirty="0" err="1" smtClean="0"/>
              <a:t>Licence</a:t>
            </a:r>
            <a:r>
              <a:rPr lang="cs-CZ" sz="1100" dirty="0" smtClean="0"/>
              <a:t>: GNU Free </a:t>
            </a:r>
            <a:r>
              <a:rPr lang="cs-CZ" sz="1100" dirty="0" err="1" smtClean="0"/>
              <a:t>Documentation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Slide 6– 3. </a:t>
            </a:r>
            <a:r>
              <a:rPr lang="cs-CZ" sz="1100" dirty="0" err="1" smtClean="0"/>
              <a:t>Wikipedia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http://en.wikipedia.org/wiki/File:Inga03.jpg</a:t>
            </a:r>
            <a:r>
              <a:rPr lang="en-US" sz="1100" dirty="0" smtClean="0"/>
              <a:t>&gt; </a:t>
            </a:r>
            <a:endParaRPr lang="cs-CZ" sz="1100" dirty="0" smtClean="0"/>
          </a:p>
          <a:p>
            <a:r>
              <a:rPr lang="en-US" sz="1100" dirty="0" err="1" smtClean="0"/>
              <a:t>Licence</a:t>
            </a:r>
            <a:r>
              <a:rPr lang="cs-CZ" sz="1100" dirty="0" smtClean="0"/>
              <a:t>: GNU Free </a:t>
            </a:r>
            <a:r>
              <a:rPr lang="cs-CZ" sz="1100" dirty="0" err="1" smtClean="0"/>
              <a:t>Documentation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7– 1. </a:t>
            </a:r>
            <a:r>
              <a:rPr lang="cs-CZ" sz="1100" dirty="0" err="1" smtClean="0"/>
              <a:t>Wikipedia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http://cs.wikipedia.org/wiki/Soubor:ShrinkingLakeChad-1973-1997-EO.jpg</a:t>
            </a:r>
            <a:r>
              <a:rPr lang="en-US" sz="1100" dirty="0" smtClean="0"/>
              <a:t>&gt; </a:t>
            </a:r>
            <a:endParaRPr lang="cs-CZ" sz="1100" dirty="0" smtClean="0"/>
          </a:p>
          <a:p>
            <a:r>
              <a:rPr lang="en-US" sz="1100" dirty="0" err="1" smtClean="0"/>
              <a:t>Licence</a:t>
            </a:r>
            <a:r>
              <a:rPr lang="cs-CZ" sz="1100" dirty="0" smtClean="0"/>
              <a:t>: Public </a:t>
            </a:r>
            <a:r>
              <a:rPr lang="cs-CZ" sz="1100" dirty="0" err="1" smtClean="0"/>
              <a:t>domain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7– 2. </a:t>
            </a:r>
            <a:r>
              <a:rPr lang="cs-CZ" sz="1100" dirty="0" err="1" smtClean="0"/>
              <a:t>Reallycoulditbe.Flickr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http://www.</a:t>
            </a:r>
            <a:r>
              <a:rPr lang="cs-CZ" sz="1100" dirty="0" err="1" smtClean="0"/>
              <a:t>flickr.com</a:t>
            </a:r>
            <a:r>
              <a:rPr lang="cs-CZ" sz="1100" dirty="0" smtClean="0"/>
              <a:t>/</a:t>
            </a:r>
            <a:r>
              <a:rPr lang="cs-CZ" sz="1100" dirty="0" err="1" smtClean="0"/>
              <a:t>photos</a:t>
            </a:r>
            <a:r>
              <a:rPr lang="cs-CZ" sz="1100" dirty="0" smtClean="0"/>
              <a:t>/</a:t>
            </a:r>
            <a:r>
              <a:rPr lang="cs-CZ" sz="1100" dirty="0" err="1" smtClean="0"/>
              <a:t>reallycoulditbe</a:t>
            </a:r>
            <a:r>
              <a:rPr lang="cs-CZ" sz="1100" dirty="0" smtClean="0"/>
              <a:t>/6258853830/</a:t>
            </a:r>
            <a:r>
              <a:rPr lang="cs-CZ" sz="1100" dirty="0" err="1" smtClean="0"/>
              <a:t>sizes</a:t>
            </a:r>
            <a:r>
              <a:rPr lang="cs-CZ" sz="1100" dirty="0" smtClean="0"/>
              <a:t>/z/in/</a:t>
            </a:r>
            <a:r>
              <a:rPr lang="cs-CZ" sz="1100" dirty="0" err="1" smtClean="0"/>
              <a:t>photostream</a:t>
            </a:r>
            <a:r>
              <a:rPr lang="cs-CZ" sz="1100" dirty="0" smtClean="0"/>
              <a:t>/</a:t>
            </a:r>
            <a:r>
              <a:rPr lang="en-US" sz="1100" dirty="0" smtClean="0"/>
              <a:t>&gt; </a:t>
            </a:r>
            <a:endParaRPr lang="cs-CZ" sz="1100" dirty="0" smtClean="0"/>
          </a:p>
          <a:p>
            <a:r>
              <a:rPr lang="en-US" sz="1100" dirty="0" err="1" smtClean="0"/>
              <a:t>Licence</a:t>
            </a:r>
            <a:r>
              <a:rPr lang="cs-CZ" sz="1100" dirty="0" smtClean="0"/>
              <a:t>: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</a:t>
            </a:r>
            <a:r>
              <a:rPr lang="cs-CZ" sz="1100" dirty="0" err="1" smtClean="0"/>
              <a:t>Atributtion</a:t>
            </a:r>
            <a:r>
              <a:rPr lang="cs-CZ" sz="1100" dirty="0" smtClean="0"/>
              <a:t> </a:t>
            </a:r>
            <a:r>
              <a:rPr lang="cs-CZ" sz="1100" dirty="0" err="1" smtClean="0"/>
              <a:t>Share</a:t>
            </a:r>
            <a:r>
              <a:rPr lang="cs-CZ" sz="1100" dirty="0" smtClean="0"/>
              <a:t> </a:t>
            </a:r>
            <a:r>
              <a:rPr lang="cs-CZ" sz="1100" dirty="0" err="1" smtClean="0"/>
              <a:t>Alike</a:t>
            </a:r>
            <a:r>
              <a:rPr lang="cs-CZ" sz="1100" dirty="0" smtClean="0"/>
              <a:t> 2.5 </a:t>
            </a:r>
            <a:r>
              <a:rPr lang="cs-CZ" sz="1100" dirty="0" err="1" smtClean="0"/>
              <a:t>Generic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8. </a:t>
            </a:r>
            <a:r>
              <a:rPr lang="cs-CZ" sz="1100" dirty="0" err="1" smtClean="0"/>
              <a:t>Wikipedia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http://commons.wikimedia.org/wiki/File:Lake_Chad_map_showing_receding_water_area_and_level_1972-2007.svg</a:t>
            </a:r>
            <a:r>
              <a:rPr lang="en-US" sz="1100" dirty="0" smtClean="0"/>
              <a:t>&gt; </a:t>
            </a:r>
            <a:endParaRPr lang="cs-CZ" sz="1100" dirty="0" smtClean="0"/>
          </a:p>
          <a:p>
            <a:r>
              <a:rPr lang="en-US" sz="1100" dirty="0" err="1" smtClean="0"/>
              <a:t>Licence</a:t>
            </a:r>
            <a:r>
              <a:rPr lang="cs-CZ" sz="1100" dirty="0" smtClean="0"/>
              <a:t>: Public </a:t>
            </a:r>
            <a:r>
              <a:rPr lang="cs-CZ" sz="1100" dirty="0" err="1" smtClean="0"/>
              <a:t>domain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9 - Klímová, E. a kol. Školní atlas světa. 2. </a:t>
            </a:r>
            <a:r>
              <a:rPr lang="cs-CZ" sz="1100" dirty="0" err="1" smtClean="0"/>
              <a:t>vyd</a:t>
            </a:r>
            <a:r>
              <a:rPr lang="cs-CZ" sz="1100" dirty="0" smtClean="0"/>
              <a:t>. Praha: Kartografie, 2008.s. 104. ISBN 978-80-7011-925-9. 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 Slide 10 – 1. </a:t>
            </a:r>
            <a:r>
              <a:rPr lang="cs-CZ" sz="1100" dirty="0" err="1" smtClean="0"/>
              <a:t>PRA</a:t>
            </a:r>
            <a:r>
              <a:rPr lang="cs-CZ" sz="1100" dirty="0" smtClean="0"/>
              <a:t>.</a:t>
            </a:r>
            <a:r>
              <a:rPr lang="cs-CZ" sz="1100" dirty="0" err="1" smtClean="0"/>
              <a:t>Wikipedia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http://commons.wikimedia.org/wiki/File:Latex_-_Hevea_-_Cameroun.JPG?uselang=cs</a:t>
            </a:r>
            <a:r>
              <a:rPr lang="en-US" sz="1100" dirty="0" smtClean="0"/>
              <a:t>&gt; </a:t>
            </a:r>
            <a:r>
              <a:rPr lang="cs-CZ" sz="1100" dirty="0" smtClean="0"/>
              <a:t>.</a:t>
            </a:r>
            <a:r>
              <a:rPr lang="en-US" sz="1100" dirty="0" err="1" smtClean="0"/>
              <a:t>Licence</a:t>
            </a:r>
            <a:r>
              <a:rPr lang="cs-CZ" sz="1100" dirty="0" smtClean="0"/>
              <a:t>: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</a:t>
            </a:r>
            <a:r>
              <a:rPr lang="cs-CZ" sz="1100" dirty="0" err="1" smtClean="0"/>
              <a:t>Atributtion</a:t>
            </a:r>
            <a:r>
              <a:rPr lang="cs-CZ" sz="1100" dirty="0" smtClean="0"/>
              <a:t> </a:t>
            </a:r>
            <a:r>
              <a:rPr lang="cs-CZ" sz="1100" dirty="0" err="1" smtClean="0"/>
              <a:t>Share</a:t>
            </a:r>
            <a:r>
              <a:rPr lang="cs-CZ" sz="1100" dirty="0" smtClean="0"/>
              <a:t> </a:t>
            </a:r>
            <a:r>
              <a:rPr lang="cs-CZ" sz="1100" dirty="0" err="1" smtClean="0"/>
              <a:t>Alike</a:t>
            </a:r>
            <a:r>
              <a:rPr lang="cs-CZ" sz="1100" dirty="0" smtClean="0"/>
              <a:t> 3.0 </a:t>
            </a:r>
            <a:r>
              <a:rPr lang="cs-CZ" sz="1100" dirty="0" err="1" smtClean="0"/>
              <a:t>Unported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</a:t>
            </a:r>
            <a:r>
              <a:rPr lang="cs-CZ" sz="1100" dirty="0" err="1" smtClean="0"/>
              <a:t>Wikipedia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http://cs.wikipedia.org/wiki/Soubor:Oilpalm_malaysia.jpg</a:t>
            </a:r>
            <a:r>
              <a:rPr lang="en-US" sz="1100" dirty="0" smtClean="0"/>
              <a:t>&gt; </a:t>
            </a:r>
            <a:endParaRPr lang="cs-CZ" sz="1100" dirty="0" smtClean="0"/>
          </a:p>
          <a:p>
            <a:r>
              <a:rPr lang="en-US" sz="1100" dirty="0" err="1" smtClean="0"/>
              <a:t>Licence</a:t>
            </a:r>
            <a:r>
              <a:rPr lang="cs-CZ" sz="1100" dirty="0" smtClean="0"/>
              <a:t>: Public </a:t>
            </a:r>
            <a:r>
              <a:rPr lang="cs-CZ" sz="1100" dirty="0" err="1" smtClean="0"/>
              <a:t>domain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11– 1. </a:t>
            </a:r>
            <a:r>
              <a:rPr lang="cs-CZ" sz="1100" dirty="0" err="1" smtClean="0"/>
              <a:t>Geoffrey</a:t>
            </a:r>
            <a:r>
              <a:rPr lang="cs-CZ" sz="1100" dirty="0" smtClean="0"/>
              <a:t> M. </a:t>
            </a:r>
            <a:r>
              <a:rPr lang="cs-CZ" sz="1100" dirty="0" err="1" smtClean="0"/>
              <a:t>Attardo.Wikipedia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http://cs.wikipedia.org/wiki/Soubor:Glossina_morsitans_morsitans-pregnant_female.jpg</a:t>
            </a:r>
            <a:r>
              <a:rPr lang="en-US" sz="1100" dirty="0" smtClean="0"/>
              <a:t>&gt; </a:t>
            </a:r>
            <a:endParaRPr lang="cs-CZ" sz="1100" dirty="0" smtClean="0"/>
          </a:p>
          <a:p>
            <a:r>
              <a:rPr lang="en-US" sz="1100" dirty="0" err="1" smtClean="0"/>
              <a:t>Licence</a:t>
            </a:r>
            <a:r>
              <a:rPr lang="cs-CZ" sz="1100" dirty="0" smtClean="0"/>
              <a:t>: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</a:t>
            </a:r>
            <a:r>
              <a:rPr lang="cs-CZ" sz="1100" dirty="0" err="1" smtClean="0"/>
              <a:t>Atributtion</a:t>
            </a:r>
            <a:r>
              <a:rPr lang="cs-CZ" sz="1100" dirty="0" smtClean="0"/>
              <a:t> </a:t>
            </a:r>
            <a:r>
              <a:rPr lang="cs-CZ" sz="1100" dirty="0" err="1" smtClean="0"/>
              <a:t>Share</a:t>
            </a:r>
            <a:r>
              <a:rPr lang="cs-CZ" sz="1100" dirty="0" smtClean="0"/>
              <a:t> </a:t>
            </a:r>
            <a:r>
              <a:rPr lang="cs-CZ" sz="1100" dirty="0" err="1" smtClean="0"/>
              <a:t>Alike</a:t>
            </a:r>
            <a:r>
              <a:rPr lang="cs-CZ" sz="1100" dirty="0" smtClean="0"/>
              <a:t> 2.5 </a:t>
            </a:r>
            <a:r>
              <a:rPr lang="cs-CZ" sz="1100" dirty="0" err="1" smtClean="0"/>
              <a:t>Generic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11 – 2. </a:t>
            </a:r>
            <a:r>
              <a:rPr lang="cs-CZ" sz="1100" dirty="0" err="1" smtClean="0"/>
              <a:t>Mba</a:t>
            </a:r>
            <a:r>
              <a:rPr lang="cs-CZ" sz="1100" dirty="0" smtClean="0"/>
              <a:t> 123.Wikipedia.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http://cs.wikipedia.org/wiki/Soubor:Glossina_morsitans_morsitans-pregnant_female.jpg</a:t>
            </a:r>
            <a:r>
              <a:rPr lang="en-US" sz="1100" dirty="0" smtClean="0"/>
              <a:t>&gt; </a:t>
            </a:r>
            <a:r>
              <a:rPr lang="cs-CZ" sz="1100" dirty="0" smtClean="0"/>
              <a:t>.</a:t>
            </a:r>
            <a:r>
              <a:rPr lang="en-US" sz="1100" dirty="0" err="1" smtClean="0"/>
              <a:t>Licence</a:t>
            </a:r>
            <a:r>
              <a:rPr lang="cs-CZ" sz="1100" dirty="0" smtClean="0"/>
              <a:t>: GNU Free </a:t>
            </a:r>
            <a:r>
              <a:rPr lang="cs-CZ" sz="1100" dirty="0" err="1" smtClean="0"/>
              <a:t>Documentation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12 – 1. </a:t>
            </a:r>
            <a:r>
              <a:rPr lang="cs-CZ" sz="1100" dirty="0" err="1" smtClean="0"/>
              <a:t>Wikipedia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http://commons.wikimedia.org/wiki/File:African_Pigmies_CNE-v1-p58-B.jpg</a:t>
            </a:r>
            <a:r>
              <a:rPr lang="en-US" sz="1100" dirty="0" smtClean="0"/>
              <a:t>&gt; </a:t>
            </a:r>
            <a:endParaRPr lang="cs-CZ" sz="1100" dirty="0" smtClean="0"/>
          </a:p>
          <a:p>
            <a:r>
              <a:rPr lang="en-US" sz="1100" dirty="0" err="1" smtClean="0"/>
              <a:t>Licence</a:t>
            </a:r>
            <a:r>
              <a:rPr lang="cs-CZ" sz="1100" dirty="0" smtClean="0"/>
              <a:t>: Public </a:t>
            </a:r>
            <a:r>
              <a:rPr lang="cs-CZ" sz="1100" dirty="0" err="1" smtClean="0"/>
              <a:t>domain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13 - </a:t>
            </a:r>
            <a:r>
              <a:rPr lang="cs-CZ" sz="1100" dirty="0" err="1" smtClean="0"/>
              <a:t>Nation</a:t>
            </a:r>
            <a:r>
              <a:rPr lang="cs-CZ" sz="1100" dirty="0" smtClean="0"/>
              <a:t> master – U.S. Census </a:t>
            </a:r>
            <a:r>
              <a:rPr lang="cs-CZ" sz="1100" dirty="0" err="1" smtClean="0"/>
              <a:t>Bureau</a:t>
            </a:r>
            <a:r>
              <a:rPr lang="cs-CZ" sz="1100" dirty="0" smtClean="0"/>
              <a:t>. – </a:t>
            </a:r>
            <a:r>
              <a:rPr lang="cs-CZ" sz="1100" dirty="0" err="1" smtClean="0"/>
              <a:t>Age</a:t>
            </a:r>
            <a:r>
              <a:rPr lang="cs-CZ" sz="1100" dirty="0" smtClean="0"/>
              <a:t> </a:t>
            </a:r>
            <a:r>
              <a:rPr lang="cs-CZ" sz="1100" dirty="0" err="1" smtClean="0"/>
              <a:t>distribution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cs-CZ" sz="1100" dirty="0" err="1" smtClean="0"/>
              <a:t>for</a:t>
            </a:r>
            <a:r>
              <a:rPr lang="cs-CZ" sz="1100" dirty="0" smtClean="0"/>
              <a:t> </a:t>
            </a:r>
            <a:r>
              <a:rPr lang="cs-CZ" sz="1100" dirty="0" err="1" smtClean="0"/>
              <a:t>Czech</a:t>
            </a:r>
            <a:r>
              <a:rPr lang="cs-CZ" sz="1100" dirty="0" smtClean="0"/>
              <a:t> </a:t>
            </a:r>
            <a:r>
              <a:rPr lang="cs-CZ" sz="1100" dirty="0" err="1" smtClean="0"/>
              <a:t>republic</a:t>
            </a:r>
            <a:r>
              <a:rPr lang="cs-CZ" sz="1100" dirty="0" smtClean="0"/>
              <a:t>: </a:t>
            </a:r>
            <a:r>
              <a:rPr lang="en-US" sz="1100" dirty="0" smtClean="0"/>
              <a:t>&lt;</a:t>
            </a:r>
            <a:r>
              <a:rPr lang="cs-CZ" sz="1100" dirty="0" smtClean="0"/>
              <a:t> http://www.</a:t>
            </a:r>
            <a:r>
              <a:rPr lang="cs-CZ" sz="1100" dirty="0" err="1" smtClean="0"/>
              <a:t>nationmaster.com</a:t>
            </a:r>
            <a:r>
              <a:rPr lang="cs-CZ" sz="1100" dirty="0" smtClean="0"/>
              <a:t>/country/cg-</a:t>
            </a:r>
            <a:r>
              <a:rPr lang="cs-CZ" sz="1100" dirty="0" err="1" smtClean="0"/>
              <a:t>congo</a:t>
            </a:r>
            <a:r>
              <a:rPr lang="cs-CZ" sz="1100" dirty="0" smtClean="0"/>
              <a:t>-</a:t>
            </a:r>
            <a:r>
              <a:rPr lang="cs-CZ" sz="1100" dirty="0" err="1" smtClean="0"/>
              <a:t>democratic</a:t>
            </a:r>
            <a:r>
              <a:rPr lang="cs-CZ" sz="1100" dirty="0" smtClean="0"/>
              <a:t>-</a:t>
            </a:r>
            <a:r>
              <a:rPr lang="cs-CZ" sz="1100" dirty="0" err="1" smtClean="0"/>
              <a:t>republic</a:t>
            </a:r>
            <a:r>
              <a:rPr lang="cs-CZ" sz="1100" dirty="0" smtClean="0"/>
              <a:t>-</a:t>
            </a:r>
            <a:r>
              <a:rPr lang="cs-CZ" sz="1100" dirty="0" err="1" smtClean="0"/>
              <a:t>of</a:t>
            </a:r>
            <a:r>
              <a:rPr lang="cs-CZ" sz="1100" dirty="0" smtClean="0"/>
              <a:t>-</a:t>
            </a:r>
            <a:r>
              <a:rPr lang="cs-CZ" sz="1100" dirty="0" err="1" smtClean="0"/>
              <a:t>the</a:t>
            </a:r>
            <a:r>
              <a:rPr lang="cs-CZ" sz="1100" dirty="0" smtClean="0"/>
              <a:t>/</a:t>
            </a:r>
            <a:r>
              <a:rPr lang="cs-CZ" sz="1100" dirty="0" err="1" smtClean="0"/>
              <a:t>Age</a:t>
            </a:r>
            <a:r>
              <a:rPr lang="cs-CZ" sz="1100" dirty="0" smtClean="0"/>
              <a:t>_</a:t>
            </a:r>
            <a:r>
              <a:rPr lang="cs-CZ" sz="1100" dirty="0" err="1" smtClean="0"/>
              <a:t>distribution</a:t>
            </a:r>
            <a:r>
              <a:rPr lang="cs-CZ" sz="1100" dirty="0" smtClean="0"/>
              <a:t> 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14 - 1. Rose, </a:t>
            </a:r>
            <a:r>
              <a:rPr lang="cs-CZ" sz="1100" dirty="0" err="1" smtClean="0"/>
              <a:t>J.Flickr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http://www.</a:t>
            </a:r>
            <a:r>
              <a:rPr lang="cs-CZ" sz="1100" dirty="0" err="1" smtClean="0"/>
              <a:t>flickr.com</a:t>
            </a:r>
            <a:r>
              <a:rPr lang="cs-CZ" sz="1100" dirty="0" smtClean="0"/>
              <a:t>/</a:t>
            </a:r>
            <a:r>
              <a:rPr lang="cs-CZ" sz="1100" dirty="0" err="1" smtClean="0"/>
              <a:t>photos</a:t>
            </a:r>
            <a:r>
              <a:rPr lang="cs-CZ" sz="1100" dirty="0" smtClean="0"/>
              <a:t>/96502675@N00/2465957922/</a:t>
            </a:r>
            <a:r>
              <a:rPr lang="cs-CZ" sz="1100" dirty="0" err="1" smtClean="0"/>
              <a:t>sizes</a:t>
            </a:r>
            <a:r>
              <a:rPr lang="cs-CZ" sz="1100" dirty="0" smtClean="0"/>
              <a:t>/z/in/</a:t>
            </a:r>
            <a:r>
              <a:rPr lang="cs-CZ" sz="1100" dirty="0" err="1" smtClean="0"/>
              <a:t>photostream</a:t>
            </a:r>
            <a:r>
              <a:rPr lang="cs-CZ" sz="1100" dirty="0" smtClean="0"/>
              <a:t>/</a:t>
            </a:r>
            <a:r>
              <a:rPr lang="en-US" sz="1100" dirty="0" smtClean="0"/>
              <a:t>&gt; </a:t>
            </a:r>
            <a:endParaRPr lang="cs-CZ" sz="1100" dirty="0" smtClean="0"/>
          </a:p>
          <a:p>
            <a:r>
              <a:rPr lang="en-US" sz="1100" dirty="0" err="1" smtClean="0"/>
              <a:t>Licence</a:t>
            </a:r>
            <a:r>
              <a:rPr lang="cs-CZ" sz="1100" dirty="0" smtClean="0"/>
              <a:t>: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</a:t>
            </a:r>
            <a:r>
              <a:rPr lang="cs-CZ" sz="1100" dirty="0" err="1" smtClean="0"/>
              <a:t>Atributtion</a:t>
            </a:r>
            <a:r>
              <a:rPr lang="cs-CZ" sz="1100" dirty="0" smtClean="0"/>
              <a:t> </a:t>
            </a:r>
            <a:r>
              <a:rPr lang="cs-CZ" sz="1100" dirty="0" err="1" smtClean="0"/>
              <a:t>Share</a:t>
            </a:r>
            <a:r>
              <a:rPr lang="cs-CZ" sz="1100" dirty="0" smtClean="0"/>
              <a:t> </a:t>
            </a:r>
            <a:r>
              <a:rPr lang="cs-CZ" sz="1100" dirty="0" err="1" smtClean="0"/>
              <a:t>Alike</a:t>
            </a:r>
            <a:r>
              <a:rPr lang="cs-CZ" sz="1100" dirty="0" smtClean="0"/>
              <a:t> 2.5 </a:t>
            </a:r>
            <a:r>
              <a:rPr lang="cs-CZ" sz="1100" dirty="0" err="1" smtClean="0"/>
              <a:t>Generic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14 - 1. Rose, </a:t>
            </a:r>
            <a:r>
              <a:rPr lang="cs-CZ" sz="1100" dirty="0" err="1" smtClean="0"/>
              <a:t>J.Flickr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http://www.</a:t>
            </a:r>
            <a:r>
              <a:rPr lang="cs-CZ" sz="1100" dirty="0" err="1" smtClean="0"/>
              <a:t>flickr.com</a:t>
            </a:r>
            <a:r>
              <a:rPr lang="cs-CZ" sz="1100" dirty="0" smtClean="0"/>
              <a:t>/</a:t>
            </a:r>
            <a:r>
              <a:rPr lang="cs-CZ" sz="1100" dirty="0" err="1" smtClean="0"/>
              <a:t>photos</a:t>
            </a:r>
            <a:r>
              <a:rPr lang="cs-CZ" sz="1100" dirty="0" smtClean="0"/>
              <a:t>/96502675@N00/2465122207/</a:t>
            </a:r>
            <a:r>
              <a:rPr lang="cs-CZ" sz="1100" dirty="0" err="1" smtClean="0"/>
              <a:t>sizes</a:t>
            </a:r>
            <a:r>
              <a:rPr lang="cs-CZ" sz="1100" dirty="0" smtClean="0"/>
              <a:t>/z/in/</a:t>
            </a:r>
            <a:r>
              <a:rPr lang="cs-CZ" sz="1100" dirty="0" err="1" smtClean="0"/>
              <a:t>photostream</a:t>
            </a:r>
            <a:r>
              <a:rPr lang="cs-CZ" sz="1100" dirty="0" smtClean="0"/>
              <a:t>/</a:t>
            </a:r>
            <a:r>
              <a:rPr lang="en-US" sz="1100" dirty="0" smtClean="0"/>
              <a:t>&gt; </a:t>
            </a:r>
            <a:endParaRPr lang="cs-CZ" sz="1100" dirty="0" smtClean="0"/>
          </a:p>
          <a:p>
            <a:r>
              <a:rPr lang="en-US" sz="1100" dirty="0" err="1" smtClean="0"/>
              <a:t>Licence</a:t>
            </a:r>
            <a:r>
              <a:rPr lang="cs-CZ" sz="1100" dirty="0" smtClean="0"/>
              <a:t>: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</a:t>
            </a:r>
            <a:r>
              <a:rPr lang="cs-CZ" sz="1100" dirty="0" err="1" smtClean="0"/>
              <a:t>Atributtion</a:t>
            </a:r>
            <a:r>
              <a:rPr lang="cs-CZ" sz="1100" dirty="0" smtClean="0"/>
              <a:t> </a:t>
            </a:r>
            <a:r>
              <a:rPr lang="cs-CZ" sz="1100" dirty="0" err="1" smtClean="0"/>
              <a:t>Share</a:t>
            </a:r>
            <a:r>
              <a:rPr lang="cs-CZ" sz="1100" dirty="0" smtClean="0"/>
              <a:t> </a:t>
            </a:r>
            <a:r>
              <a:rPr lang="cs-CZ" sz="1100" dirty="0" err="1" smtClean="0"/>
              <a:t>Alike</a:t>
            </a:r>
            <a:r>
              <a:rPr lang="cs-CZ" sz="1100" dirty="0" smtClean="0"/>
              <a:t> 2.5 </a:t>
            </a:r>
            <a:r>
              <a:rPr lang="cs-CZ" sz="1100" dirty="0" err="1" smtClean="0"/>
              <a:t>Generic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endParaRPr lang="cs-CZ" sz="1100" dirty="0" smtClean="0"/>
          </a:p>
          <a:p>
            <a:pPr>
              <a:buFont typeface="Wingdings" pitchFamily="2" charset="2"/>
              <a:buChar char="Ø"/>
            </a:pPr>
            <a:endParaRPr lang="cs-CZ" sz="1100" dirty="0" smtClean="0"/>
          </a:p>
          <a:p>
            <a:pPr>
              <a:buFont typeface="Wingdings" pitchFamily="2" charset="2"/>
              <a:buChar char="Ø"/>
            </a:pPr>
            <a:endParaRPr lang="cs-CZ" sz="1100" dirty="0" smtClean="0"/>
          </a:p>
          <a:p>
            <a:pPr>
              <a:buFont typeface="Wingdings" pitchFamily="2" charset="2"/>
              <a:buChar char="Ø"/>
            </a:pPr>
            <a:endParaRPr lang="cs-CZ" sz="1100" dirty="0" smtClean="0"/>
          </a:p>
          <a:p>
            <a:pPr>
              <a:buFont typeface="Wingdings" pitchFamily="2" charset="2"/>
              <a:buChar char="Ø"/>
            </a:pPr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pPr>
              <a:buFont typeface="Wingdings" pitchFamily="2" charset="2"/>
              <a:buChar char="Ø"/>
            </a:pPr>
            <a:endParaRPr lang="cs-CZ" sz="11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5720" y="357166"/>
            <a:ext cx="8429684" cy="63555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16 – Safari </a:t>
            </a:r>
            <a:r>
              <a:rPr lang="cs-CZ" sz="1100" dirty="0" err="1" smtClean="0"/>
              <a:t>partners.Flickr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http://www.</a:t>
            </a:r>
            <a:r>
              <a:rPr lang="cs-CZ" sz="1100" dirty="0" err="1" smtClean="0"/>
              <a:t>flickr.com</a:t>
            </a:r>
            <a:r>
              <a:rPr lang="cs-CZ" sz="1100" dirty="0" smtClean="0"/>
              <a:t>/</a:t>
            </a:r>
            <a:r>
              <a:rPr lang="cs-CZ" sz="1100" dirty="0" err="1" smtClean="0"/>
              <a:t>photos</a:t>
            </a:r>
            <a:r>
              <a:rPr lang="cs-CZ" sz="1100" dirty="0" smtClean="0"/>
              <a:t>/</a:t>
            </a:r>
            <a:r>
              <a:rPr lang="cs-CZ" sz="1100" dirty="0" err="1" smtClean="0"/>
              <a:t>safaripartners</a:t>
            </a:r>
            <a:r>
              <a:rPr lang="cs-CZ" sz="1100" dirty="0" smtClean="0"/>
              <a:t>/4844816774/</a:t>
            </a:r>
            <a:r>
              <a:rPr lang="cs-CZ" sz="1100" dirty="0" err="1" smtClean="0"/>
              <a:t>sizes</a:t>
            </a:r>
            <a:r>
              <a:rPr lang="cs-CZ" sz="1100" dirty="0" smtClean="0"/>
              <a:t>/z/in/</a:t>
            </a:r>
            <a:r>
              <a:rPr lang="cs-CZ" sz="1100" dirty="0" err="1" smtClean="0"/>
              <a:t>photostream</a:t>
            </a:r>
            <a:r>
              <a:rPr lang="cs-CZ" sz="1100" dirty="0" smtClean="0"/>
              <a:t>/</a:t>
            </a:r>
            <a:r>
              <a:rPr lang="en-US" sz="1100" dirty="0" smtClean="0"/>
              <a:t>&gt; </a:t>
            </a:r>
            <a:endParaRPr lang="cs-CZ" sz="1100" dirty="0" smtClean="0"/>
          </a:p>
          <a:p>
            <a:r>
              <a:rPr lang="en-US" sz="1100" dirty="0" err="1" smtClean="0"/>
              <a:t>Licence</a:t>
            </a:r>
            <a:r>
              <a:rPr lang="cs-CZ" sz="1100" dirty="0" smtClean="0"/>
              <a:t>: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</a:t>
            </a:r>
            <a:r>
              <a:rPr lang="cs-CZ" sz="1100" dirty="0" err="1" smtClean="0"/>
              <a:t>Atributtion</a:t>
            </a:r>
            <a:r>
              <a:rPr lang="cs-CZ" sz="1100" dirty="0" smtClean="0"/>
              <a:t> </a:t>
            </a:r>
            <a:r>
              <a:rPr lang="cs-CZ" sz="1100" dirty="0" err="1" smtClean="0"/>
              <a:t>Share</a:t>
            </a:r>
            <a:r>
              <a:rPr lang="cs-CZ" sz="1100" dirty="0" smtClean="0"/>
              <a:t> </a:t>
            </a:r>
            <a:r>
              <a:rPr lang="cs-CZ" sz="1100" dirty="0" err="1" smtClean="0"/>
              <a:t>Alike</a:t>
            </a:r>
            <a:r>
              <a:rPr lang="cs-CZ" sz="1100" dirty="0" smtClean="0"/>
              <a:t> 2.5 </a:t>
            </a:r>
            <a:r>
              <a:rPr lang="cs-CZ" sz="1100" dirty="0" err="1" smtClean="0"/>
              <a:t>Generic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17-1. </a:t>
            </a:r>
            <a:r>
              <a:rPr lang="cs-CZ" sz="1100" dirty="0" err="1" smtClean="0"/>
              <a:t>Lavinski</a:t>
            </a:r>
            <a:r>
              <a:rPr lang="cs-CZ" sz="1100" dirty="0" smtClean="0"/>
              <a:t>, </a:t>
            </a:r>
            <a:r>
              <a:rPr lang="cs-CZ" sz="1100" dirty="0" err="1" smtClean="0"/>
              <a:t>R.Wikipedia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http://commons.wikimedia.org/wiki/File:Dioptase-Shattuckite-Quartz-165719.jpg?uselang=cs </a:t>
            </a:r>
            <a:r>
              <a:rPr lang="en-US" sz="1100" dirty="0" smtClean="0"/>
              <a:t>&gt; </a:t>
            </a:r>
            <a:r>
              <a:rPr lang="cs-CZ" sz="1100" dirty="0" smtClean="0"/>
              <a:t>.</a:t>
            </a:r>
            <a:r>
              <a:rPr lang="en-US" sz="1100" dirty="0" err="1" smtClean="0"/>
              <a:t>Licence</a:t>
            </a:r>
            <a:r>
              <a:rPr lang="cs-CZ" sz="1100" dirty="0" smtClean="0"/>
              <a:t>: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</a:t>
            </a:r>
            <a:r>
              <a:rPr lang="cs-CZ" sz="1100" dirty="0" err="1" smtClean="0"/>
              <a:t>Atributtion</a:t>
            </a:r>
            <a:r>
              <a:rPr lang="cs-CZ" sz="1100" dirty="0" smtClean="0"/>
              <a:t> </a:t>
            </a:r>
            <a:r>
              <a:rPr lang="cs-CZ" sz="1100" dirty="0" err="1" smtClean="0"/>
              <a:t>Share</a:t>
            </a:r>
            <a:r>
              <a:rPr lang="cs-CZ" sz="1100" dirty="0" smtClean="0"/>
              <a:t> </a:t>
            </a:r>
            <a:r>
              <a:rPr lang="cs-CZ" sz="1100" dirty="0" err="1" smtClean="0"/>
              <a:t>Alike</a:t>
            </a:r>
            <a:r>
              <a:rPr lang="cs-CZ" sz="1100" dirty="0" smtClean="0"/>
              <a:t> 3.0 </a:t>
            </a:r>
            <a:r>
              <a:rPr lang="cs-CZ" sz="1100" dirty="0" err="1" smtClean="0"/>
              <a:t>Unported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17-2. </a:t>
            </a:r>
            <a:r>
              <a:rPr lang="cs-CZ" sz="1100" dirty="0" err="1" smtClean="0"/>
              <a:t>Lavinski</a:t>
            </a:r>
            <a:r>
              <a:rPr lang="cs-CZ" sz="1100" dirty="0" smtClean="0"/>
              <a:t>, </a:t>
            </a:r>
            <a:r>
              <a:rPr lang="cs-CZ" sz="1100" dirty="0" err="1" smtClean="0"/>
              <a:t>R.Wikipedia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http://commons.wikimedia.org/wiki/File:Dioptase-Shattuckite-Quartz-165720.jpg?uselang=cs </a:t>
            </a:r>
            <a:r>
              <a:rPr lang="en-US" sz="1100" dirty="0" smtClean="0"/>
              <a:t> </a:t>
            </a:r>
            <a:r>
              <a:rPr lang="cs-CZ" sz="1100" dirty="0" smtClean="0"/>
              <a:t>.</a:t>
            </a:r>
            <a:r>
              <a:rPr lang="en-US" sz="1100" dirty="0" err="1" smtClean="0"/>
              <a:t>Licence</a:t>
            </a:r>
            <a:r>
              <a:rPr lang="cs-CZ" sz="1100" dirty="0" smtClean="0"/>
              <a:t>: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</a:t>
            </a:r>
            <a:r>
              <a:rPr lang="cs-CZ" sz="1100" dirty="0" err="1" smtClean="0"/>
              <a:t>Atributtion</a:t>
            </a:r>
            <a:r>
              <a:rPr lang="cs-CZ" sz="1100" dirty="0" smtClean="0"/>
              <a:t> </a:t>
            </a:r>
            <a:r>
              <a:rPr lang="cs-CZ" sz="1100" dirty="0" err="1" smtClean="0"/>
              <a:t>Share</a:t>
            </a:r>
            <a:r>
              <a:rPr lang="cs-CZ" sz="1100" dirty="0" smtClean="0"/>
              <a:t> </a:t>
            </a:r>
            <a:r>
              <a:rPr lang="cs-CZ" sz="1100" dirty="0" err="1" smtClean="0"/>
              <a:t>Alike</a:t>
            </a:r>
            <a:r>
              <a:rPr lang="cs-CZ" sz="1100" dirty="0" smtClean="0"/>
              <a:t> 3.0 </a:t>
            </a:r>
            <a:r>
              <a:rPr lang="cs-CZ" sz="1100" dirty="0" err="1" smtClean="0"/>
              <a:t>Unported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17 – 3. </a:t>
            </a:r>
            <a:r>
              <a:rPr lang="cs-CZ" sz="1100" dirty="0" err="1" smtClean="0"/>
              <a:t>Wikipedia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http://commons.wikimedia.org/wiki/File:Hands_ondiamonds_350.jpg?uselang=cs</a:t>
            </a:r>
            <a:r>
              <a:rPr lang="en-US" sz="1100" dirty="0" smtClean="0"/>
              <a:t>&gt; </a:t>
            </a:r>
            <a:r>
              <a:rPr lang="cs-CZ" sz="1100" dirty="0" smtClean="0"/>
              <a:t>.</a:t>
            </a:r>
            <a:r>
              <a:rPr lang="en-US" sz="1100" dirty="0" err="1" smtClean="0"/>
              <a:t>Licence</a:t>
            </a:r>
            <a:r>
              <a:rPr lang="cs-CZ" sz="1100" dirty="0" smtClean="0"/>
              <a:t>: Public </a:t>
            </a:r>
            <a:r>
              <a:rPr lang="cs-CZ" sz="1100" dirty="0" err="1" smtClean="0"/>
              <a:t>domain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18 – 1. Normand </a:t>
            </a:r>
            <a:r>
              <a:rPr lang="cs-CZ" sz="1100" dirty="0" err="1" smtClean="0"/>
              <a:t>Roy.Wikipedia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http://en.wikipedia.org/wiki/File:Mont-Cameroun.jpg</a:t>
            </a:r>
            <a:r>
              <a:rPr lang="en-US" sz="1100" dirty="0" smtClean="0"/>
              <a:t>&gt; </a:t>
            </a:r>
            <a:endParaRPr lang="cs-CZ" sz="1100" dirty="0" smtClean="0"/>
          </a:p>
          <a:p>
            <a:r>
              <a:rPr lang="en-US" sz="1100" dirty="0" err="1" smtClean="0"/>
              <a:t>Licence</a:t>
            </a:r>
            <a:r>
              <a:rPr lang="cs-CZ" sz="1100" dirty="0" smtClean="0"/>
              <a:t>: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</a:t>
            </a:r>
            <a:r>
              <a:rPr lang="cs-CZ" sz="1100" dirty="0" err="1" smtClean="0"/>
              <a:t>Atributtion</a:t>
            </a:r>
            <a:r>
              <a:rPr lang="cs-CZ" sz="1100" dirty="0" smtClean="0"/>
              <a:t> </a:t>
            </a:r>
            <a:r>
              <a:rPr lang="cs-CZ" sz="1100" dirty="0" err="1" smtClean="0"/>
              <a:t>Share</a:t>
            </a:r>
            <a:r>
              <a:rPr lang="cs-CZ" sz="1100" dirty="0" smtClean="0"/>
              <a:t> </a:t>
            </a:r>
            <a:r>
              <a:rPr lang="cs-CZ" sz="1100" dirty="0" err="1" smtClean="0"/>
              <a:t>Alike</a:t>
            </a:r>
            <a:r>
              <a:rPr lang="cs-CZ" sz="1100" dirty="0" smtClean="0"/>
              <a:t> 2.5 </a:t>
            </a:r>
            <a:r>
              <a:rPr lang="cs-CZ" sz="1100" dirty="0" err="1" smtClean="0"/>
              <a:t>Generic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18 – 2. Klímová, E. a kol. Školní atlas světa. 2. </a:t>
            </a:r>
            <a:r>
              <a:rPr lang="cs-CZ" sz="1100" dirty="0" err="1" smtClean="0"/>
              <a:t>vyd</a:t>
            </a:r>
            <a:r>
              <a:rPr lang="cs-CZ" sz="1100" dirty="0" smtClean="0"/>
              <a:t>. Praha: Kartografie, 2008.s. 101. ISBN 978-80-7011-925-9. 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19 – 1. Válka, </a:t>
            </a:r>
            <a:r>
              <a:rPr lang="cs-CZ" sz="1100" dirty="0" err="1" smtClean="0"/>
              <a:t>V</a:t>
            </a:r>
            <a:r>
              <a:rPr lang="cs-CZ" sz="1100" dirty="0" smtClean="0"/>
              <a:t>.</a:t>
            </a:r>
            <a:r>
              <a:rPr lang="cs-CZ" sz="1100" dirty="0" err="1" smtClean="0"/>
              <a:t>Wikipedia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http://cs.wikipedia.org/w/index.php?title=Soubor:Lambarene.svg&amp;page=1</a:t>
            </a:r>
            <a:r>
              <a:rPr lang="en-US" sz="1100" dirty="0" smtClean="0"/>
              <a:t>&gt; </a:t>
            </a:r>
            <a:endParaRPr lang="cs-CZ" sz="1100" dirty="0" smtClean="0"/>
          </a:p>
          <a:p>
            <a:r>
              <a:rPr lang="en-US" sz="1100" dirty="0" err="1" smtClean="0"/>
              <a:t>Licence</a:t>
            </a:r>
            <a:r>
              <a:rPr lang="cs-CZ" sz="1100" dirty="0" smtClean="0"/>
              <a:t>: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</a:t>
            </a:r>
            <a:r>
              <a:rPr lang="cs-CZ" sz="1100" dirty="0" err="1" smtClean="0"/>
              <a:t>Atributtion</a:t>
            </a:r>
            <a:r>
              <a:rPr lang="cs-CZ" sz="1100" dirty="0" smtClean="0"/>
              <a:t> </a:t>
            </a:r>
            <a:r>
              <a:rPr lang="cs-CZ" sz="1100" dirty="0" err="1" smtClean="0"/>
              <a:t>Share</a:t>
            </a:r>
            <a:r>
              <a:rPr lang="cs-CZ" sz="1100" dirty="0" smtClean="0"/>
              <a:t> </a:t>
            </a:r>
            <a:r>
              <a:rPr lang="cs-CZ" sz="1100" dirty="0" err="1" smtClean="0"/>
              <a:t>Alike</a:t>
            </a:r>
            <a:r>
              <a:rPr lang="cs-CZ" sz="1100" dirty="0" smtClean="0"/>
              <a:t> 3.0 </a:t>
            </a:r>
            <a:r>
              <a:rPr lang="cs-CZ" sz="1100" dirty="0" err="1" smtClean="0"/>
              <a:t>Unported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19 – 2. </a:t>
            </a:r>
            <a:r>
              <a:rPr lang="cs-CZ" sz="1100" dirty="0" err="1" smtClean="0"/>
              <a:t>Wikipedia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http://cs.wikipedia.org/wiki/Soubor:T138_Lambarene.JPG</a:t>
            </a:r>
            <a:r>
              <a:rPr lang="en-US" sz="1100" dirty="0" smtClean="0"/>
              <a:t>&gt; </a:t>
            </a:r>
            <a:endParaRPr lang="cs-CZ" sz="1100" dirty="0" smtClean="0"/>
          </a:p>
          <a:p>
            <a:r>
              <a:rPr lang="en-US" sz="1100" dirty="0" err="1" smtClean="0"/>
              <a:t>Licence</a:t>
            </a:r>
            <a:r>
              <a:rPr lang="cs-CZ" sz="1100" dirty="0" smtClean="0"/>
              <a:t>: GNU Free </a:t>
            </a:r>
            <a:r>
              <a:rPr lang="cs-CZ" sz="1100" dirty="0" err="1" smtClean="0"/>
              <a:t>Documentation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20 – 1. </a:t>
            </a:r>
            <a:r>
              <a:rPr lang="cs-CZ" sz="1100" dirty="0" err="1" smtClean="0"/>
              <a:t>Tangient</a:t>
            </a:r>
            <a:r>
              <a:rPr lang="cs-CZ" sz="1100" dirty="0" smtClean="0"/>
              <a:t> LCC. </a:t>
            </a:r>
            <a:r>
              <a:rPr lang="cs-CZ" sz="1100" dirty="0" err="1" smtClean="0"/>
              <a:t>Sacgeography</a:t>
            </a:r>
            <a:r>
              <a:rPr lang="cs-CZ" sz="1100" dirty="0" smtClean="0"/>
              <a:t> </a:t>
            </a:r>
            <a:r>
              <a:rPr lang="cs-CZ" sz="1100" dirty="0" err="1" smtClean="0"/>
              <a:t>wikispaces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http://sacgeography.wikispaces.com/Equatorial+Guinea</a:t>
            </a:r>
            <a:r>
              <a:rPr lang="en-US" sz="1100" dirty="0" smtClean="0"/>
              <a:t>&gt; </a:t>
            </a:r>
            <a:r>
              <a:rPr lang="en-US" sz="1100" dirty="0" err="1" smtClean="0"/>
              <a:t>Licence</a:t>
            </a:r>
            <a:r>
              <a:rPr lang="cs-CZ" sz="1100" dirty="0" smtClean="0"/>
              <a:t>: </a:t>
            </a:r>
            <a:r>
              <a:rPr lang="en-US" sz="1100" dirty="0" smtClean="0"/>
              <a:t>Creative Commons Attribution Share-Alike 3.0 License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20 – 2. </a:t>
            </a:r>
            <a:r>
              <a:rPr lang="cs-CZ" sz="1100" dirty="0" err="1" smtClean="0"/>
              <a:t>Wikipedia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http://cs.wikipedia.org/wiki/Soubor:Oil_platform_in_the_North_SeaPros.jpg</a:t>
            </a:r>
            <a:r>
              <a:rPr lang="en-US" sz="1100" dirty="0" smtClean="0"/>
              <a:t>&gt; </a:t>
            </a:r>
            <a:r>
              <a:rPr lang="cs-CZ" sz="1100" dirty="0" smtClean="0"/>
              <a:t> </a:t>
            </a:r>
            <a:r>
              <a:rPr lang="en-US" sz="1100" dirty="0" err="1" smtClean="0"/>
              <a:t>Licence</a:t>
            </a:r>
            <a:r>
              <a:rPr lang="cs-CZ" sz="1100" dirty="0" smtClean="0"/>
              <a:t>: GNU Free </a:t>
            </a:r>
            <a:r>
              <a:rPr lang="cs-CZ" sz="1100" dirty="0" err="1" smtClean="0"/>
              <a:t>Documentation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21 – 1.Radio Okapi. </a:t>
            </a:r>
            <a:r>
              <a:rPr lang="cs-CZ" sz="1100" dirty="0" err="1" smtClean="0"/>
              <a:t>Wikipedia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http://commons.wikimedia.org/wiki/File:La_rivi%C3%A8re_Lulilaka,_parc_national_de_Salonga,_2005.jpg</a:t>
            </a:r>
            <a:r>
              <a:rPr lang="en-US" sz="1100" dirty="0" smtClean="0"/>
              <a:t>&gt; </a:t>
            </a:r>
            <a:endParaRPr lang="cs-CZ" sz="1100" dirty="0" smtClean="0"/>
          </a:p>
          <a:p>
            <a:r>
              <a:rPr lang="en-US" sz="1100" dirty="0" err="1" smtClean="0"/>
              <a:t>Licence</a:t>
            </a:r>
            <a:r>
              <a:rPr lang="cs-CZ" sz="1100" dirty="0" smtClean="0"/>
              <a:t>: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</a:t>
            </a:r>
            <a:r>
              <a:rPr lang="cs-CZ" sz="1100" dirty="0" err="1" smtClean="0"/>
              <a:t>Atributtion</a:t>
            </a:r>
            <a:r>
              <a:rPr lang="cs-CZ" sz="1100" dirty="0" smtClean="0"/>
              <a:t> </a:t>
            </a:r>
            <a:r>
              <a:rPr lang="cs-CZ" sz="1100" dirty="0" err="1" smtClean="0"/>
              <a:t>Share</a:t>
            </a:r>
            <a:r>
              <a:rPr lang="cs-CZ" sz="1100" dirty="0" smtClean="0"/>
              <a:t> </a:t>
            </a:r>
            <a:r>
              <a:rPr lang="cs-CZ" sz="1100" dirty="0" err="1" smtClean="0"/>
              <a:t>Alike</a:t>
            </a:r>
            <a:r>
              <a:rPr lang="cs-CZ" sz="1100" dirty="0" smtClean="0"/>
              <a:t> 2.0 </a:t>
            </a:r>
            <a:r>
              <a:rPr lang="cs-CZ" sz="1100" dirty="0" err="1" smtClean="0"/>
              <a:t>Generic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21 – 2. </a:t>
            </a:r>
            <a:r>
              <a:rPr lang="cs-CZ" sz="1100" dirty="0" err="1" smtClean="0"/>
              <a:t>OboeCrack</a:t>
            </a:r>
            <a:r>
              <a:rPr lang="cs-CZ" sz="1100" dirty="0" smtClean="0"/>
              <a:t> </a:t>
            </a:r>
            <a:r>
              <a:rPr lang="cs-CZ" sz="1100" dirty="0" err="1" smtClean="0"/>
              <a:t>Wikipedia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http://commons.wikimedia.org/wiki/File:%C3%89bano.jpg</a:t>
            </a:r>
            <a:r>
              <a:rPr lang="en-US" sz="1100" dirty="0" smtClean="0"/>
              <a:t>&gt; </a:t>
            </a:r>
            <a:endParaRPr lang="cs-CZ" sz="1100" dirty="0" smtClean="0"/>
          </a:p>
          <a:p>
            <a:r>
              <a:rPr lang="en-US" sz="1100" dirty="0" err="1" smtClean="0"/>
              <a:t>Licence</a:t>
            </a:r>
            <a:r>
              <a:rPr lang="cs-CZ" sz="1100" dirty="0" smtClean="0"/>
              <a:t>: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</a:t>
            </a:r>
            <a:r>
              <a:rPr lang="cs-CZ" sz="1100" dirty="0" err="1" smtClean="0"/>
              <a:t>Atributtion</a:t>
            </a:r>
            <a:r>
              <a:rPr lang="cs-CZ" sz="1100" dirty="0" smtClean="0"/>
              <a:t> </a:t>
            </a:r>
            <a:r>
              <a:rPr lang="cs-CZ" sz="1100" dirty="0" err="1" smtClean="0"/>
              <a:t>Share</a:t>
            </a:r>
            <a:r>
              <a:rPr lang="cs-CZ" sz="1100" dirty="0" smtClean="0"/>
              <a:t> </a:t>
            </a:r>
            <a:r>
              <a:rPr lang="cs-CZ" sz="1100" dirty="0" err="1" smtClean="0"/>
              <a:t>Alike</a:t>
            </a:r>
            <a:r>
              <a:rPr lang="cs-CZ" sz="1100" dirty="0" smtClean="0"/>
              <a:t> 2.0 </a:t>
            </a:r>
            <a:r>
              <a:rPr lang="cs-CZ" sz="1100" dirty="0" err="1" smtClean="0"/>
              <a:t>Generic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21 – 3. </a:t>
            </a:r>
            <a:r>
              <a:rPr lang="cs-CZ" sz="1100" dirty="0" err="1" smtClean="0"/>
              <a:t>Zinger</a:t>
            </a:r>
            <a:r>
              <a:rPr lang="cs-CZ" sz="1100" dirty="0" smtClean="0"/>
              <a:t>, P. </a:t>
            </a:r>
            <a:r>
              <a:rPr lang="cs-CZ" sz="1100" dirty="0" err="1" smtClean="0"/>
              <a:t>Wikipedia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http://commons.wikimedia.org/wiki/File:%C3%89bano.jpg</a:t>
            </a:r>
            <a:r>
              <a:rPr lang="en-US" sz="1100" dirty="0" smtClean="0"/>
              <a:t>&gt; </a:t>
            </a:r>
            <a:endParaRPr lang="cs-CZ" sz="1100" dirty="0" smtClean="0"/>
          </a:p>
          <a:p>
            <a:r>
              <a:rPr lang="en-US" sz="1100" dirty="0" err="1" smtClean="0"/>
              <a:t>Licence</a:t>
            </a:r>
            <a:r>
              <a:rPr lang="cs-CZ" sz="1100" dirty="0" smtClean="0"/>
              <a:t>: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</a:t>
            </a:r>
            <a:r>
              <a:rPr lang="cs-CZ" sz="1100" dirty="0" err="1" smtClean="0"/>
              <a:t>Atributtion</a:t>
            </a:r>
            <a:r>
              <a:rPr lang="cs-CZ" sz="1100" dirty="0" smtClean="0"/>
              <a:t> </a:t>
            </a:r>
            <a:r>
              <a:rPr lang="cs-CZ" sz="1100" dirty="0" err="1" smtClean="0"/>
              <a:t>Share</a:t>
            </a:r>
            <a:r>
              <a:rPr lang="cs-CZ" sz="1100" dirty="0" smtClean="0"/>
              <a:t> </a:t>
            </a:r>
            <a:r>
              <a:rPr lang="cs-CZ" sz="1100" dirty="0" err="1" smtClean="0"/>
              <a:t>Alike</a:t>
            </a:r>
            <a:r>
              <a:rPr lang="cs-CZ" sz="1100" dirty="0" smtClean="0"/>
              <a:t> 3.0 </a:t>
            </a:r>
            <a:r>
              <a:rPr lang="cs-CZ" sz="1100" dirty="0" err="1" smtClean="0"/>
              <a:t>Unported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21 – 4. </a:t>
            </a:r>
            <a:r>
              <a:rPr lang="cs-CZ" sz="1100" dirty="0" err="1" smtClean="0"/>
              <a:t>Shikhee.Flickr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http://www.</a:t>
            </a:r>
            <a:r>
              <a:rPr lang="cs-CZ" sz="1100" dirty="0" err="1" smtClean="0"/>
              <a:t>flickr.com</a:t>
            </a:r>
            <a:r>
              <a:rPr lang="cs-CZ" sz="1100" dirty="0" smtClean="0"/>
              <a:t>/</a:t>
            </a:r>
            <a:r>
              <a:rPr lang="cs-CZ" sz="1100" dirty="0" err="1" smtClean="0"/>
              <a:t>photos</a:t>
            </a:r>
            <a:r>
              <a:rPr lang="cs-CZ" sz="1100" dirty="0" smtClean="0"/>
              <a:t>/</a:t>
            </a:r>
            <a:r>
              <a:rPr lang="cs-CZ" sz="1100" dirty="0" err="1" smtClean="0"/>
              <a:t>shikhee</a:t>
            </a:r>
            <a:r>
              <a:rPr lang="cs-CZ" sz="1100" dirty="0" smtClean="0"/>
              <a:t>/7061699819/</a:t>
            </a:r>
            <a:r>
              <a:rPr lang="cs-CZ" sz="1100" dirty="0" err="1" smtClean="0"/>
              <a:t>sizes</a:t>
            </a:r>
            <a:r>
              <a:rPr lang="cs-CZ" sz="1100" dirty="0" smtClean="0"/>
              <a:t>/m/in/</a:t>
            </a:r>
            <a:r>
              <a:rPr lang="cs-CZ" sz="1100" dirty="0" err="1" smtClean="0"/>
              <a:t>photostream</a:t>
            </a:r>
            <a:r>
              <a:rPr lang="cs-CZ" sz="1100" dirty="0" smtClean="0"/>
              <a:t>/</a:t>
            </a:r>
            <a:r>
              <a:rPr lang="en-US" sz="1100" dirty="0" smtClean="0"/>
              <a:t>&gt; </a:t>
            </a:r>
            <a:endParaRPr lang="cs-CZ" sz="1100" dirty="0" smtClean="0"/>
          </a:p>
          <a:p>
            <a:r>
              <a:rPr lang="en-US" sz="1100" dirty="0" err="1" smtClean="0"/>
              <a:t>Licence</a:t>
            </a:r>
            <a:r>
              <a:rPr lang="cs-CZ" sz="1100" dirty="0" smtClean="0"/>
              <a:t>: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</a:t>
            </a:r>
            <a:r>
              <a:rPr lang="cs-CZ" sz="1100" dirty="0" err="1" smtClean="0"/>
              <a:t>Atributtion</a:t>
            </a:r>
            <a:r>
              <a:rPr lang="cs-CZ" sz="1100" dirty="0" smtClean="0"/>
              <a:t> </a:t>
            </a:r>
            <a:r>
              <a:rPr lang="cs-CZ" sz="1100" dirty="0" err="1" smtClean="0"/>
              <a:t>Share</a:t>
            </a:r>
            <a:r>
              <a:rPr lang="cs-CZ" sz="1100" dirty="0" smtClean="0"/>
              <a:t> </a:t>
            </a:r>
            <a:r>
              <a:rPr lang="cs-CZ" sz="1100" dirty="0" err="1" smtClean="0"/>
              <a:t>Alike</a:t>
            </a:r>
            <a:r>
              <a:rPr lang="cs-CZ" sz="1100" dirty="0" smtClean="0"/>
              <a:t> 2.5 </a:t>
            </a:r>
            <a:r>
              <a:rPr lang="cs-CZ" sz="1100" dirty="0" err="1" smtClean="0"/>
              <a:t>Generic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endParaRPr lang="cs-CZ" sz="1100" dirty="0" smtClean="0"/>
          </a:p>
          <a:p>
            <a:pPr>
              <a:buFont typeface="Wingdings" pitchFamily="2" charset="2"/>
              <a:buChar char="Ø"/>
            </a:pPr>
            <a:endParaRPr lang="cs-CZ" sz="1100" dirty="0" smtClean="0"/>
          </a:p>
          <a:p>
            <a:pPr>
              <a:buFont typeface="Wingdings" pitchFamily="2" charset="2"/>
              <a:buChar char="Ø"/>
            </a:pPr>
            <a:endParaRPr lang="cs-CZ" sz="1100" dirty="0" smtClean="0"/>
          </a:p>
          <a:p>
            <a:pPr>
              <a:buFont typeface="Wingdings" pitchFamily="2" charset="2"/>
              <a:buChar char="Ø"/>
            </a:pPr>
            <a:endParaRPr lang="cs-CZ" sz="1100" dirty="0" smtClean="0"/>
          </a:p>
          <a:p>
            <a:pPr>
              <a:buFont typeface="Wingdings" pitchFamily="2" charset="2"/>
              <a:buChar char="Ø"/>
            </a:pPr>
            <a:endParaRPr lang="cs-CZ" sz="1100" dirty="0" smtClean="0"/>
          </a:p>
          <a:p>
            <a:pPr>
              <a:buFont typeface="Wingdings" pitchFamily="2" charset="2"/>
              <a:buChar char="Ø"/>
            </a:pP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633</TotalTime>
  <Words>1424</Words>
  <Application>Microsoft Office PowerPoint</Application>
  <PresentationFormat>Předvádění na obrazovce (4:3)</PresentationFormat>
  <Paragraphs>216</Paragraphs>
  <Slides>23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Marketka</dc:creator>
  <cp:lastModifiedBy>Honza</cp:lastModifiedBy>
  <cp:revision>70</cp:revision>
  <dcterms:created xsi:type="dcterms:W3CDTF">2011-11-12T13:54:36Z</dcterms:created>
  <dcterms:modified xsi:type="dcterms:W3CDTF">2013-08-08T11:28:48Z</dcterms:modified>
</cp:coreProperties>
</file>