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5"/>
  </p:notesMasterIdLst>
  <p:sldIdLst>
    <p:sldId id="278" r:id="rId2"/>
    <p:sldId id="279" r:id="rId3"/>
    <p:sldId id="256" r:id="rId4"/>
    <p:sldId id="257" r:id="rId5"/>
    <p:sldId id="258" r:id="rId6"/>
    <p:sldId id="260" r:id="rId7"/>
    <p:sldId id="259" r:id="rId8"/>
    <p:sldId id="261" r:id="rId9"/>
    <p:sldId id="262" r:id="rId10"/>
    <p:sldId id="263" r:id="rId11"/>
    <p:sldId id="264" r:id="rId12"/>
    <p:sldId id="266" r:id="rId13"/>
    <p:sldId id="269" r:id="rId14"/>
    <p:sldId id="267" r:id="rId15"/>
    <p:sldId id="268" r:id="rId16"/>
    <p:sldId id="270" r:id="rId17"/>
    <p:sldId id="271" r:id="rId18"/>
    <p:sldId id="272" r:id="rId19"/>
    <p:sldId id="273" r:id="rId20"/>
    <p:sldId id="274" r:id="rId21"/>
    <p:sldId id="275" r:id="rId22"/>
    <p:sldId id="276" r:id="rId23"/>
    <p:sldId id="277" r:id="rId24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3399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vertBarState="maximized">
    <p:restoredLeft sz="15620"/>
    <p:restoredTop sz="94660"/>
  </p:normalViewPr>
  <p:slideViewPr>
    <p:cSldViewPr>
      <p:cViewPr varScale="1">
        <p:scale>
          <a:sx n="107" d="100"/>
          <a:sy n="107" d="100"/>
        </p:scale>
        <p:origin x="-35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>
              <a:defRPr/>
            </a:pPr>
            <a:fld id="{85DFCA55-7503-4991-8E10-7AD28824840E}" type="datetimeFigureOut">
              <a:rPr lang="cs-CZ"/>
              <a:pPr>
                <a:defRPr/>
              </a:pPr>
              <a:t>26.7.2013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 smtClean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>
              <a:defRPr/>
            </a:pPr>
            <a:fld id="{0C017F24-D8CB-45B5-99C3-4DC18D557A1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945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19460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E9697E8F-8146-4CF4-AB57-09FE6001AED9}" type="slidenum">
              <a:rPr lang="cs-CZ">
                <a:latin typeface="Calibri" pitchFamily="34" charset="0"/>
              </a:rPr>
              <a:pPr/>
              <a:t>1</a:t>
            </a:fld>
            <a:endParaRPr lang="cs-CZ">
              <a:latin typeface="Calibri" pitchFamily="34" charset="0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6627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26628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593D864E-A187-4246-B1C3-1C38439FE08E}" type="slidenum">
              <a:rPr lang="cs-CZ" smtClean="0"/>
              <a:pPr/>
              <a:t>17</a:t>
            </a:fld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E08DDFA-8704-4A7E-995B-7AAA823E4391}" type="datetimeFigureOut">
              <a:rPr lang="cs-CZ"/>
              <a:pPr>
                <a:defRPr/>
              </a:pPr>
              <a:t>26.7.2013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C8462FD-DAE8-424B-B966-8877272CBAB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573DA18-4EBB-4358-A862-DC40FBFA4B2E}" type="datetimeFigureOut">
              <a:rPr lang="cs-CZ"/>
              <a:pPr>
                <a:defRPr/>
              </a:pPr>
              <a:t>26.7.2013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1E49983-468B-46CB-AB64-99AC651D34D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3C28074-E3D2-4EA5-9F37-2C5FC8E3DCB2}" type="datetimeFigureOut">
              <a:rPr lang="cs-CZ"/>
              <a:pPr>
                <a:defRPr/>
              </a:pPr>
              <a:t>26.7.2013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8335E63-9C41-4466-80D6-834CC9669A8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E4D60F3-49F1-4C3F-A106-089C6C1A168D}" type="datetimeFigureOut">
              <a:rPr lang="cs-CZ"/>
              <a:pPr>
                <a:defRPr/>
              </a:pPr>
              <a:t>26.7.2013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A33E3F-8789-445B-85EC-1D415FDB604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11BAF58-ED8A-43AE-9F04-3F54B9C882D2}" type="datetimeFigureOut">
              <a:rPr lang="cs-CZ"/>
              <a:pPr>
                <a:defRPr/>
              </a:pPr>
              <a:t>26.7.2013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6D7C11C-32F0-4259-841E-8FD86C86B15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9664F5A-6B3E-42CD-A2C5-B830DF43C852}" type="datetimeFigureOut">
              <a:rPr lang="cs-CZ"/>
              <a:pPr>
                <a:defRPr/>
              </a:pPr>
              <a:t>26.7.2013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DABFBD6-5B5A-4B42-8421-58546ADDD11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05B96DB-FF8A-4A03-8025-B89D986AEB8A}" type="datetimeFigureOut">
              <a:rPr lang="cs-CZ"/>
              <a:pPr>
                <a:defRPr/>
              </a:pPr>
              <a:t>26.7.2013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2163151-1C2A-411A-8DCD-AB754378E57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68A87E3-B458-4BF9-BD14-69CF9D8D9E14}" type="datetimeFigureOut">
              <a:rPr lang="cs-CZ"/>
              <a:pPr>
                <a:defRPr/>
              </a:pPr>
              <a:t>26.7.2013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159EB2A-AF1D-49E7-9DBD-40C326BEE3E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2EABF8A-2F92-4FD6-BE7C-B01997347BB8}" type="datetimeFigureOut">
              <a:rPr lang="cs-CZ"/>
              <a:pPr>
                <a:defRPr/>
              </a:pPr>
              <a:t>26.7.2013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851F7D3-53E5-407E-A25B-BC2FA6646E5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714FE2F-F63E-418E-8E7F-5396DF033123}" type="datetimeFigureOut">
              <a:rPr lang="cs-CZ"/>
              <a:pPr>
                <a:defRPr/>
              </a:pPr>
              <a:t>26.7.2013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2BE16BF-469F-4A46-BE8E-7FEC7EF349E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B38F673-0EE3-492F-82A2-456549D5D3FE}" type="datetimeFigureOut">
              <a:rPr lang="cs-CZ"/>
              <a:pPr>
                <a:defRPr/>
              </a:pPr>
              <a:t>26.7.2013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9FA3CE9-8F06-48F7-B422-06AC1AD3C39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20000">
              <a:srgbClr val="FF3399"/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189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F9D8F139-BD47-4631-86AF-F86CE0979A01}" type="datetimeFigureOut">
              <a:rPr lang="cs-CZ"/>
              <a:pPr>
                <a:defRPr/>
              </a:pPr>
              <a:t>26.7.2013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890AF762-AC35-4F33-B78E-AAEBFC898F2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8.pn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2.gif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0.jpeg"/><Relationship Id="rId5" Type="http://schemas.openxmlformats.org/officeDocument/2006/relationships/image" Target="../media/image19.png"/><Relationship Id="rId4" Type="http://schemas.openxmlformats.org/officeDocument/2006/relationships/image" Target="../media/image18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3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0.jpeg"/><Relationship Id="rId5" Type="http://schemas.openxmlformats.org/officeDocument/2006/relationships/image" Target="../media/image29.png"/><Relationship Id="rId4" Type="http://schemas.openxmlformats.org/officeDocument/2006/relationships/image" Target="../media/image28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3.jpeg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6.jpeg"/><Relationship Id="rId4" Type="http://schemas.openxmlformats.org/officeDocument/2006/relationships/image" Target="../media/image35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png"/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40.png"/><Relationship Id="rId4" Type="http://schemas.openxmlformats.org/officeDocument/2006/relationships/image" Target="../media/image39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7" Type="http://schemas.openxmlformats.org/officeDocument/2006/relationships/image" Target="../media/image43.png"/><Relationship Id="rId2" Type="http://schemas.openxmlformats.org/officeDocument/2006/relationships/image" Target="../media/image4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2.png"/><Relationship Id="rId5" Type="http://schemas.openxmlformats.org/officeDocument/2006/relationships/image" Target="../media/image30.jpeg"/><Relationship Id="rId4" Type="http://schemas.openxmlformats.org/officeDocument/2006/relationships/image" Target="../media/image29.png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4.pn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614363" y="2816225"/>
          <a:ext cx="8137525" cy="296697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41088"/>
                <a:gridCol w="6196437"/>
              </a:tblGrid>
              <a:tr h="863937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ŠKOLA:</a:t>
                      </a:r>
                      <a:endParaRPr lang="cs-CZ" sz="1800" dirty="0"/>
                    </a:p>
                  </a:txBody>
                  <a:tcPr marL="91447" marR="91447" marT="45712" marB="45712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Gymnázium, Chomutov, Mostecká 3000, příspěvková organizace</a:t>
                      </a:r>
                      <a:endParaRPr lang="cs-CZ" sz="1800" dirty="0"/>
                    </a:p>
                  </a:txBody>
                  <a:tcPr marL="91447" marR="91447" marT="45712" marB="45712" anchor="ctr"/>
                </a:tc>
              </a:tr>
              <a:tr h="365693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AUTOR: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12" marB="45712"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Jan Pravda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12" marB="45712" anchor="ctr"/>
                </a:tc>
              </a:tr>
              <a:tr h="365693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NÁZEV: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12" marB="45712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kern="120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VY_32_INOVACE_02B_16_</a:t>
                      </a:r>
                      <a:r>
                        <a:rPr lang="cs-CZ" sz="1800" b="1" kern="1200" baseline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 </a:t>
                      </a:r>
                      <a:r>
                        <a:rPr lang="cs-CZ" sz="1800" b="1" kern="1200" baseline="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Východní</a:t>
                      </a:r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 </a:t>
                      </a:r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Afrika</a:t>
                      </a:r>
                    </a:p>
                    <a:p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12" marB="45712" anchor="ctr"/>
                </a:tc>
              </a:tr>
              <a:tr h="365693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TEMA: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12" marB="45712"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Mimoevropské</a:t>
                      </a:r>
                      <a:r>
                        <a:rPr lang="cs-CZ" sz="1800" b="1" kern="1200" baseline="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 regiony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12" marB="45712" anchor="ctr"/>
                </a:tc>
              </a:tr>
              <a:tr h="365693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ČÍSLO PROJEKTU: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12" marB="45712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CZ.1.07/1.5.00/34.0816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12" marB="45712" anchor="ctr"/>
                </a:tc>
              </a:tr>
              <a:tr h="365693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DATUM TVORBY: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12" marB="45712"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3.1.2013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12" marB="45712" anchor="ctr"/>
                </a:tc>
              </a:tr>
            </a:tbl>
          </a:graphicData>
        </a:graphic>
      </p:graphicFrame>
      <p:pic>
        <p:nvPicPr>
          <p:cNvPr id="2073" name="Obrázek 2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979613" y="908050"/>
            <a:ext cx="5407025" cy="1046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74" name="Picture 2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1619250" y="2927350"/>
            <a:ext cx="649288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Obdélník 1"/>
          <p:cNvSpPr>
            <a:spLocks noChangeArrowheads="1"/>
          </p:cNvSpPr>
          <p:nvPr/>
        </p:nvSpPr>
        <p:spPr bwMode="auto">
          <a:xfrm>
            <a:off x="371475" y="0"/>
            <a:ext cx="8208963" cy="683264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2400" dirty="0"/>
              <a:t>Anotace:</a:t>
            </a:r>
          </a:p>
          <a:p>
            <a:r>
              <a:rPr lang="cs-CZ" dirty="0"/>
              <a:t>Škola: Gymnázium Chomutov, </a:t>
            </a:r>
          </a:p>
          <a:p>
            <a:r>
              <a:rPr lang="cs-CZ" dirty="0"/>
              <a:t>            Mostecká 3000, 430 01</a:t>
            </a:r>
          </a:p>
          <a:p>
            <a:endParaRPr lang="cs-CZ" dirty="0"/>
          </a:p>
          <a:p>
            <a:r>
              <a:rPr lang="cs-CZ" dirty="0"/>
              <a:t>Třída:  2. ročník 4. </a:t>
            </a:r>
            <a:r>
              <a:rPr lang="cs-CZ" dirty="0" err="1"/>
              <a:t>letého</a:t>
            </a:r>
            <a:r>
              <a:rPr lang="cs-CZ" dirty="0"/>
              <a:t> gymnázia </a:t>
            </a:r>
          </a:p>
          <a:p>
            <a:endParaRPr lang="cs-CZ" dirty="0"/>
          </a:p>
          <a:p>
            <a:r>
              <a:rPr lang="cs-CZ" dirty="0"/>
              <a:t>Výstup:  </a:t>
            </a:r>
            <a:r>
              <a:rPr lang="cs-CZ" dirty="0" err="1"/>
              <a:t>Powerpointová</a:t>
            </a:r>
            <a:r>
              <a:rPr lang="cs-CZ" dirty="0"/>
              <a:t> prezentace</a:t>
            </a:r>
          </a:p>
          <a:p>
            <a:endParaRPr lang="cs-CZ" dirty="0"/>
          </a:p>
          <a:p>
            <a:r>
              <a:rPr lang="cs-CZ" dirty="0"/>
              <a:t>Vzdělávací oblast:  </a:t>
            </a:r>
            <a:r>
              <a:rPr lang="cs-CZ" dirty="0" smtClean="0"/>
              <a:t>Mimoevropské regiony</a:t>
            </a:r>
            <a:endParaRPr lang="cs-CZ" dirty="0"/>
          </a:p>
          <a:p>
            <a:endParaRPr lang="cs-CZ" dirty="0"/>
          </a:p>
          <a:p>
            <a:r>
              <a:rPr lang="cs-CZ" dirty="0"/>
              <a:t>Obor:  Zeměpis/Geografie</a:t>
            </a:r>
          </a:p>
          <a:p>
            <a:endParaRPr lang="cs-CZ" dirty="0"/>
          </a:p>
          <a:p>
            <a:r>
              <a:rPr lang="cs-CZ" dirty="0"/>
              <a:t>Tematický </a:t>
            </a:r>
            <a:r>
              <a:rPr lang="cs-CZ" dirty="0" smtClean="0"/>
              <a:t>okruh:Regiony Afriky</a:t>
            </a:r>
            <a:endParaRPr lang="cs-CZ" dirty="0"/>
          </a:p>
          <a:p>
            <a:endParaRPr lang="cs-CZ" dirty="0"/>
          </a:p>
          <a:p>
            <a:r>
              <a:rPr lang="cs-CZ" dirty="0"/>
              <a:t>Využití:  Výuka zeměpisu / geografie</a:t>
            </a:r>
          </a:p>
          <a:p>
            <a:r>
              <a:rPr lang="cs-CZ" dirty="0" smtClean="0"/>
              <a:t>Pomůcky</a:t>
            </a:r>
            <a:r>
              <a:rPr lang="cs-CZ" dirty="0"/>
              <a:t>:   PC učitele, tabule, atlas</a:t>
            </a:r>
          </a:p>
          <a:p>
            <a:r>
              <a:rPr lang="cs-CZ" dirty="0" smtClean="0"/>
              <a:t>Inovace:Materiál je určen jako doplnění k přípravě pedagoga, přičemž má za cíl zvýšit atraktivitu a názornost v rámci vyučovací hodiny. </a:t>
            </a:r>
            <a:r>
              <a:rPr lang="cs-CZ" dirty="0"/>
              <a:t>V některých částech je formou animací zajištěno, aby studenti pouze  pasivně neposlouchali výklad, ale také museli hledat v atlase a společně s pedagogem tím vytvářeli svůj zápis do sešitu. Animace se odkrývají po kliknutí-studenti mohou své odpovědi psát elektronickým perem a vložená textová pole slouží </a:t>
            </a:r>
            <a:r>
              <a:rPr lang="cs-CZ" dirty="0" smtClean="0"/>
              <a:t>ke </a:t>
            </a:r>
            <a:r>
              <a:rPr lang="cs-CZ" dirty="0"/>
              <a:t>kontrole.</a:t>
            </a:r>
          </a:p>
          <a:p>
            <a:r>
              <a:rPr lang="cs-CZ" dirty="0"/>
              <a:t>Materiál je určen k interaktivní výuce.</a:t>
            </a:r>
          </a:p>
          <a:p>
            <a:r>
              <a:rPr lang="cs-CZ" dirty="0"/>
              <a:t> 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 rot="2455776">
            <a:off x="1467443" y="2517981"/>
            <a:ext cx="6239978" cy="1200329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7200" b="1" dirty="0">
                <a:ln w="900" cmpd="sng">
                  <a:solidFill>
                    <a:schemeClr val="accent1">
                      <a:satMod val="190000"/>
                      <a:alpha val="55000"/>
                    </a:schemeClr>
                  </a:solidFill>
                  <a:prstDash val="solid"/>
                </a:ln>
                <a:solidFill>
                  <a:schemeClr val="accent1">
                    <a:satMod val="200000"/>
                    <a:tint val="3000"/>
                  </a:schemeClr>
                </a:solidFill>
                <a:effectLst>
                  <a:innerShdw blurRad="101600" dist="76200" dir="5400000">
                    <a:schemeClr val="accent1">
                      <a:satMod val="190000"/>
                      <a:tint val="100000"/>
                      <a:alpha val="74000"/>
                    </a:schemeClr>
                  </a:innerShdw>
                </a:effectLst>
                <a:latin typeface="+mn-lt"/>
              </a:rPr>
              <a:t>Východní Afrika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>
            <a:spLocks noChangeArrowheads="1"/>
          </p:cNvSpPr>
          <p:nvPr/>
        </p:nvSpPr>
        <p:spPr bwMode="auto">
          <a:xfrm>
            <a:off x="7019925" y="260350"/>
            <a:ext cx="1624013" cy="63706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>
                <a:solidFill>
                  <a:srgbClr val="0070C0"/>
                </a:solidFill>
                <a:latin typeface="Comic Sans MS" pitchFamily="66" charset="0"/>
              </a:rPr>
              <a:t>Burundi</a:t>
            </a:r>
          </a:p>
          <a:p>
            <a:endParaRPr lang="cs-CZ" sz="2400" b="1">
              <a:solidFill>
                <a:srgbClr val="0070C0"/>
              </a:solidFill>
              <a:latin typeface="Comic Sans MS" pitchFamily="66" charset="0"/>
            </a:endParaRPr>
          </a:p>
          <a:p>
            <a:r>
              <a:rPr lang="cs-CZ" sz="2400" b="1">
                <a:solidFill>
                  <a:srgbClr val="0070C0"/>
                </a:solidFill>
                <a:latin typeface="Comic Sans MS" pitchFamily="66" charset="0"/>
              </a:rPr>
              <a:t>Rwanda</a:t>
            </a:r>
          </a:p>
          <a:p>
            <a:endParaRPr lang="cs-CZ" sz="2400" b="1">
              <a:solidFill>
                <a:srgbClr val="0070C0"/>
              </a:solidFill>
              <a:latin typeface="Comic Sans MS" pitchFamily="66" charset="0"/>
            </a:endParaRPr>
          </a:p>
          <a:p>
            <a:r>
              <a:rPr lang="cs-CZ" sz="2400" b="1">
                <a:solidFill>
                  <a:srgbClr val="0070C0"/>
                </a:solidFill>
                <a:latin typeface="Comic Sans MS" pitchFamily="66" charset="0"/>
              </a:rPr>
              <a:t>Džibutsko</a:t>
            </a:r>
          </a:p>
          <a:p>
            <a:endParaRPr lang="cs-CZ" sz="2400" b="1">
              <a:solidFill>
                <a:srgbClr val="0070C0"/>
              </a:solidFill>
              <a:latin typeface="Comic Sans MS" pitchFamily="66" charset="0"/>
            </a:endParaRPr>
          </a:p>
          <a:p>
            <a:r>
              <a:rPr lang="cs-CZ" sz="2400" b="1">
                <a:solidFill>
                  <a:srgbClr val="0070C0"/>
                </a:solidFill>
                <a:latin typeface="Comic Sans MS" pitchFamily="66" charset="0"/>
              </a:rPr>
              <a:t>Eritrea</a:t>
            </a:r>
          </a:p>
          <a:p>
            <a:endParaRPr lang="cs-CZ" sz="2400" b="1">
              <a:solidFill>
                <a:srgbClr val="0070C0"/>
              </a:solidFill>
              <a:latin typeface="Comic Sans MS" pitchFamily="66" charset="0"/>
            </a:endParaRPr>
          </a:p>
          <a:p>
            <a:r>
              <a:rPr lang="cs-CZ" sz="2400" b="1">
                <a:solidFill>
                  <a:srgbClr val="0070C0"/>
                </a:solidFill>
                <a:latin typeface="Comic Sans MS" pitchFamily="66" charset="0"/>
              </a:rPr>
              <a:t>Etiopie</a:t>
            </a:r>
          </a:p>
          <a:p>
            <a:endParaRPr lang="cs-CZ" sz="2400" b="1">
              <a:solidFill>
                <a:srgbClr val="0070C0"/>
              </a:solidFill>
              <a:latin typeface="Comic Sans MS" pitchFamily="66" charset="0"/>
            </a:endParaRPr>
          </a:p>
          <a:p>
            <a:r>
              <a:rPr lang="cs-CZ" sz="2400" b="1">
                <a:solidFill>
                  <a:srgbClr val="0070C0"/>
                </a:solidFill>
                <a:latin typeface="Comic Sans MS" pitchFamily="66" charset="0"/>
              </a:rPr>
              <a:t>Keňa</a:t>
            </a:r>
          </a:p>
          <a:p>
            <a:endParaRPr lang="cs-CZ" sz="2400" b="1">
              <a:solidFill>
                <a:srgbClr val="0070C0"/>
              </a:solidFill>
              <a:latin typeface="Comic Sans MS" pitchFamily="66" charset="0"/>
            </a:endParaRPr>
          </a:p>
          <a:p>
            <a:r>
              <a:rPr lang="cs-CZ" sz="2400" b="1">
                <a:solidFill>
                  <a:srgbClr val="0070C0"/>
                </a:solidFill>
                <a:latin typeface="Comic Sans MS" pitchFamily="66" charset="0"/>
              </a:rPr>
              <a:t>Somálsko</a:t>
            </a:r>
          </a:p>
          <a:p>
            <a:endParaRPr lang="cs-CZ" sz="2400" b="1">
              <a:solidFill>
                <a:srgbClr val="0070C0"/>
              </a:solidFill>
              <a:latin typeface="Comic Sans MS" pitchFamily="66" charset="0"/>
            </a:endParaRPr>
          </a:p>
          <a:p>
            <a:r>
              <a:rPr lang="cs-CZ" sz="2400" b="1">
                <a:solidFill>
                  <a:srgbClr val="0070C0"/>
                </a:solidFill>
                <a:latin typeface="Comic Sans MS" pitchFamily="66" charset="0"/>
              </a:rPr>
              <a:t>Tanzanie</a:t>
            </a:r>
          </a:p>
          <a:p>
            <a:endParaRPr lang="cs-CZ" sz="2400" b="1">
              <a:solidFill>
                <a:srgbClr val="0070C0"/>
              </a:solidFill>
              <a:latin typeface="Comic Sans MS" pitchFamily="66" charset="0"/>
            </a:endParaRPr>
          </a:p>
          <a:p>
            <a:r>
              <a:rPr lang="cs-CZ" sz="2400" b="1">
                <a:solidFill>
                  <a:srgbClr val="0070C0"/>
                </a:solidFill>
                <a:latin typeface="Comic Sans MS" pitchFamily="66" charset="0"/>
              </a:rPr>
              <a:t>Uganda</a:t>
            </a:r>
          </a:p>
        </p:txBody>
      </p:sp>
      <p:sp>
        <p:nvSpPr>
          <p:cNvPr id="3" name="TextovéPole 2"/>
          <p:cNvSpPr txBox="1">
            <a:spLocks noChangeArrowheads="1"/>
          </p:cNvSpPr>
          <p:nvPr/>
        </p:nvSpPr>
        <p:spPr bwMode="auto">
          <a:xfrm>
            <a:off x="6948488" y="652463"/>
            <a:ext cx="1655762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000" b="1">
                <a:solidFill>
                  <a:srgbClr val="FF0000"/>
                </a:solidFill>
                <a:latin typeface="Comic Sans MS" pitchFamily="66" charset="0"/>
              </a:rPr>
              <a:t>Bujumbura</a:t>
            </a:r>
          </a:p>
        </p:txBody>
      </p:sp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7019925" y="1373188"/>
            <a:ext cx="1655763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000" b="1">
                <a:solidFill>
                  <a:srgbClr val="FF0000"/>
                </a:solidFill>
                <a:latin typeface="Comic Sans MS" pitchFamily="66" charset="0"/>
              </a:rPr>
              <a:t>Kigali</a:t>
            </a:r>
          </a:p>
        </p:txBody>
      </p:sp>
      <p:sp>
        <p:nvSpPr>
          <p:cNvPr id="5" name="TextovéPole 4"/>
          <p:cNvSpPr txBox="1">
            <a:spLocks noChangeArrowheads="1"/>
          </p:cNvSpPr>
          <p:nvPr/>
        </p:nvSpPr>
        <p:spPr bwMode="auto">
          <a:xfrm>
            <a:off x="7019925" y="2060575"/>
            <a:ext cx="1655763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000" b="1">
                <a:solidFill>
                  <a:srgbClr val="FF0000"/>
                </a:solidFill>
                <a:latin typeface="Comic Sans MS" pitchFamily="66" charset="0"/>
              </a:rPr>
              <a:t>Džibuti</a:t>
            </a:r>
          </a:p>
        </p:txBody>
      </p:sp>
      <p:sp>
        <p:nvSpPr>
          <p:cNvPr id="6" name="TextovéPole 5"/>
          <p:cNvSpPr txBox="1">
            <a:spLocks noChangeArrowheads="1"/>
          </p:cNvSpPr>
          <p:nvPr/>
        </p:nvSpPr>
        <p:spPr bwMode="auto">
          <a:xfrm>
            <a:off x="7019925" y="2741613"/>
            <a:ext cx="1655763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000" b="1">
                <a:solidFill>
                  <a:srgbClr val="FF0000"/>
                </a:solidFill>
                <a:latin typeface="Comic Sans MS" pitchFamily="66" charset="0"/>
              </a:rPr>
              <a:t>Asmera</a:t>
            </a:r>
          </a:p>
        </p:txBody>
      </p:sp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7019925" y="3532188"/>
            <a:ext cx="1655763" cy="401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000" b="1">
                <a:solidFill>
                  <a:srgbClr val="FF0000"/>
                </a:solidFill>
                <a:latin typeface="Comic Sans MS" pitchFamily="66" charset="0"/>
              </a:rPr>
              <a:t>Adis Abeba</a:t>
            </a:r>
          </a:p>
        </p:txBody>
      </p:sp>
      <p:sp>
        <p:nvSpPr>
          <p:cNvPr id="8" name="TextovéPole 7"/>
          <p:cNvSpPr txBox="1">
            <a:spLocks noChangeArrowheads="1"/>
          </p:cNvSpPr>
          <p:nvPr/>
        </p:nvSpPr>
        <p:spPr bwMode="auto">
          <a:xfrm>
            <a:off x="6948488" y="4324350"/>
            <a:ext cx="1655762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000" b="1">
                <a:solidFill>
                  <a:srgbClr val="FF0000"/>
                </a:solidFill>
                <a:latin typeface="Comic Sans MS" pitchFamily="66" charset="0"/>
              </a:rPr>
              <a:t>Nairobi </a:t>
            </a:r>
          </a:p>
        </p:txBody>
      </p:sp>
      <p:sp>
        <p:nvSpPr>
          <p:cNvPr id="9" name="TextovéPole 8"/>
          <p:cNvSpPr txBox="1">
            <a:spLocks noChangeArrowheads="1"/>
          </p:cNvSpPr>
          <p:nvPr/>
        </p:nvSpPr>
        <p:spPr bwMode="auto">
          <a:xfrm>
            <a:off x="6948488" y="5045075"/>
            <a:ext cx="1655762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000" b="1">
                <a:solidFill>
                  <a:srgbClr val="FF0000"/>
                </a:solidFill>
                <a:latin typeface="Comic Sans MS" pitchFamily="66" charset="0"/>
              </a:rPr>
              <a:t>Mogadišo</a:t>
            </a:r>
          </a:p>
        </p:txBody>
      </p:sp>
      <p:sp>
        <p:nvSpPr>
          <p:cNvPr id="10" name="TextovéPole 9"/>
          <p:cNvSpPr txBox="1">
            <a:spLocks noChangeArrowheads="1"/>
          </p:cNvSpPr>
          <p:nvPr/>
        </p:nvSpPr>
        <p:spPr bwMode="auto">
          <a:xfrm>
            <a:off x="6948488" y="5692775"/>
            <a:ext cx="1655762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000" b="1">
                <a:solidFill>
                  <a:srgbClr val="FF0000"/>
                </a:solidFill>
                <a:latin typeface="Comic Sans MS" pitchFamily="66" charset="0"/>
              </a:rPr>
              <a:t>Dodoma</a:t>
            </a:r>
          </a:p>
        </p:txBody>
      </p:sp>
      <p:sp>
        <p:nvSpPr>
          <p:cNvPr id="11" name="TextovéPole 10"/>
          <p:cNvSpPr txBox="1">
            <a:spLocks noChangeArrowheads="1"/>
          </p:cNvSpPr>
          <p:nvPr/>
        </p:nvSpPr>
        <p:spPr bwMode="auto">
          <a:xfrm>
            <a:off x="5776913" y="6165850"/>
            <a:ext cx="1223962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000" b="1">
                <a:solidFill>
                  <a:srgbClr val="FF0000"/>
                </a:solidFill>
                <a:latin typeface="Comic Sans MS" pitchFamily="66" charset="0"/>
              </a:rPr>
              <a:t>Kampala</a:t>
            </a:r>
          </a:p>
        </p:txBody>
      </p:sp>
      <p:pic>
        <p:nvPicPr>
          <p:cNvPr id="5132" name="Obrázek 12" descr="afr_V.jpg"/>
          <p:cNvPicPr>
            <a:picLocks noChangeAspect="1"/>
          </p:cNvPicPr>
          <p:nvPr/>
        </p:nvPicPr>
        <p:blipFill>
          <a:blip r:embed="rId2"/>
          <a:srcRect l="1563" r="43750"/>
          <a:stretch>
            <a:fillRect/>
          </a:stretch>
        </p:blipFill>
        <p:spPr bwMode="auto">
          <a:xfrm>
            <a:off x="357188" y="142875"/>
            <a:ext cx="5000625" cy="63261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" name="Obrázek 13" descr="V-Afr.jpg"/>
          <p:cNvPicPr>
            <a:picLocks noChangeAspect="1"/>
          </p:cNvPicPr>
          <p:nvPr/>
        </p:nvPicPr>
        <p:blipFill>
          <a:blip r:embed="rId3"/>
          <a:srcRect l="2344" r="37500"/>
          <a:stretch>
            <a:fillRect/>
          </a:stretch>
        </p:blipFill>
        <p:spPr bwMode="auto">
          <a:xfrm>
            <a:off x="357188" y="142875"/>
            <a:ext cx="5500687" cy="63261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5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8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4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0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3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6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9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 descr="http://upload.wikimedia.org/wikipedia/en/2/21/Africa_satellite_orthographic.jpg"/>
          <p:cNvPicPr>
            <a:picLocks noChangeAspect="1" noChangeArrowheads="1"/>
          </p:cNvPicPr>
          <p:nvPr/>
        </p:nvPicPr>
        <p:blipFill>
          <a:blip r:embed="rId2"/>
          <a:srcRect l="61642" t="32954" b="24556"/>
          <a:stretch>
            <a:fillRect/>
          </a:stretch>
        </p:blipFill>
        <p:spPr bwMode="auto">
          <a:xfrm>
            <a:off x="323850" y="188913"/>
            <a:ext cx="5027613" cy="6264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Tlačítko akce: Nápověda 3">
            <a:hlinkClick r:id="" action="ppaction://noaction" highlightClick="1"/>
          </p:cNvPr>
          <p:cNvSpPr/>
          <p:nvPr/>
        </p:nvSpPr>
        <p:spPr>
          <a:xfrm>
            <a:off x="2195736" y="4077072"/>
            <a:ext cx="360040" cy="432048"/>
          </a:xfrm>
          <a:prstGeom prst="actionButtonHelp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6" name="Volný tvar 5"/>
          <p:cNvSpPr/>
          <p:nvPr/>
        </p:nvSpPr>
        <p:spPr>
          <a:xfrm>
            <a:off x="798513" y="477838"/>
            <a:ext cx="2044700" cy="5618162"/>
          </a:xfrm>
          <a:custGeom>
            <a:avLst/>
            <a:gdLst>
              <a:gd name="connsiteX0" fmla="*/ 1884017 w 2045252"/>
              <a:gd name="connsiteY0" fmla="*/ 0 h 5618922"/>
              <a:gd name="connsiteX1" fmla="*/ 1910522 w 2045252"/>
              <a:gd name="connsiteY1" fmla="*/ 556592 h 5618922"/>
              <a:gd name="connsiteX2" fmla="*/ 1950278 w 2045252"/>
              <a:gd name="connsiteY2" fmla="*/ 1086679 h 5618922"/>
              <a:gd name="connsiteX3" fmla="*/ 1340678 w 2045252"/>
              <a:gd name="connsiteY3" fmla="*/ 1537252 h 5618922"/>
              <a:gd name="connsiteX4" fmla="*/ 850348 w 2045252"/>
              <a:gd name="connsiteY4" fmla="*/ 1987826 h 5618922"/>
              <a:gd name="connsiteX5" fmla="*/ 333513 w 2045252"/>
              <a:gd name="connsiteY5" fmla="*/ 2623931 h 5618922"/>
              <a:gd name="connsiteX6" fmla="*/ 15461 w 2045252"/>
              <a:gd name="connsiteY6" fmla="*/ 3684105 h 5618922"/>
              <a:gd name="connsiteX7" fmla="*/ 240748 w 2045252"/>
              <a:gd name="connsiteY7" fmla="*/ 4280452 h 5618922"/>
              <a:gd name="connsiteX8" fmla="*/ 784087 w 2045252"/>
              <a:gd name="connsiteY8" fmla="*/ 4572000 h 5618922"/>
              <a:gd name="connsiteX9" fmla="*/ 1022626 w 2045252"/>
              <a:gd name="connsiteY9" fmla="*/ 4996070 h 5618922"/>
              <a:gd name="connsiteX10" fmla="*/ 996122 w 2045252"/>
              <a:gd name="connsiteY10" fmla="*/ 5340626 h 5618922"/>
              <a:gd name="connsiteX11" fmla="*/ 1035878 w 2045252"/>
              <a:gd name="connsiteY11" fmla="*/ 5618922 h 561892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045252" h="5618922">
                <a:moveTo>
                  <a:pt x="1884017" y="0"/>
                </a:moveTo>
                <a:cubicBezTo>
                  <a:pt x="1891748" y="187739"/>
                  <a:pt x="1899479" y="375479"/>
                  <a:pt x="1910522" y="556592"/>
                </a:cubicBezTo>
                <a:cubicBezTo>
                  <a:pt x="1921566" y="737705"/>
                  <a:pt x="2045252" y="923236"/>
                  <a:pt x="1950278" y="1086679"/>
                </a:cubicBezTo>
                <a:cubicBezTo>
                  <a:pt x="1855304" y="1250122"/>
                  <a:pt x="1524000" y="1387061"/>
                  <a:pt x="1340678" y="1537252"/>
                </a:cubicBezTo>
                <a:cubicBezTo>
                  <a:pt x="1157356" y="1687443"/>
                  <a:pt x="1018209" y="1806713"/>
                  <a:pt x="850348" y="1987826"/>
                </a:cubicBezTo>
                <a:cubicBezTo>
                  <a:pt x="682487" y="2168939"/>
                  <a:pt x="472661" y="2341218"/>
                  <a:pt x="333513" y="2623931"/>
                </a:cubicBezTo>
                <a:cubicBezTo>
                  <a:pt x="194365" y="2906644"/>
                  <a:pt x="30922" y="3408018"/>
                  <a:pt x="15461" y="3684105"/>
                </a:cubicBezTo>
                <a:cubicBezTo>
                  <a:pt x="0" y="3960192"/>
                  <a:pt x="112644" y="4132470"/>
                  <a:pt x="240748" y="4280452"/>
                </a:cubicBezTo>
                <a:cubicBezTo>
                  <a:pt x="368852" y="4428434"/>
                  <a:pt x="653774" y="4452730"/>
                  <a:pt x="784087" y="4572000"/>
                </a:cubicBezTo>
                <a:cubicBezTo>
                  <a:pt x="914400" y="4691270"/>
                  <a:pt x="987287" y="4867966"/>
                  <a:pt x="1022626" y="4996070"/>
                </a:cubicBezTo>
                <a:cubicBezTo>
                  <a:pt x="1057965" y="5124174"/>
                  <a:pt x="993913" y="5236817"/>
                  <a:pt x="996122" y="5340626"/>
                </a:cubicBezTo>
                <a:cubicBezTo>
                  <a:pt x="998331" y="5444435"/>
                  <a:pt x="1017104" y="5531678"/>
                  <a:pt x="1035878" y="5618922"/>
                </a:cubicBezTo>
              </a:path>
            </a:pathLst>
          </a:custGeom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" name="Tlačítko akce: Nápověda 2">
            <a:hlinkClick r:id="" action="ppaction://noaction" highlightClick="1"/>
          </p:cNvPr>
          <p:cNvSpPr/>
          <p:nvPr/>
        </p:nvSpPr>
        <p:spPr>
          <a:xfrm>
            <a:off x="2555776" y="1628800"/>
            <a:ext cx="360040" cy="432048"/>
          </a:xfrm>
          <a:prstGeom prst="actionButtonHelp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7" name="Tlačítko akce: Nápověda 6">
            <a:hlinkClick r:id="" action="ppaction://noaction" highlightClick="1"/>
          </p:cNvPr>
          <p:cNvSpPr/>
          <p:nvPr/>
        </p:nvSpPr>
        <p:spPr>
          <a:xfrm>
            <a:off x="2843808" y="548680"/>
            <a:ext cx="360040" cy="432048"/>
          </a:xfrm>
          <a:prstGeom prst="actionButtonHelp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2483768" y="3717032"/>
            <a:ext cx="410690" cy="923330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b="1" dirty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+mn-lt"/>
              </a:rPr>
              <a:t>!</a:t>
            </a:r>
          </a:p>
        </p:txBody>
      </p:sp>
      <p:sp>
        <p:nvSpPr>
          <p:cNvPr id="10" name="Obdélník 9"/>
          <p:cNvSpPr/>
          <p:nvPr/>
        </p:nvSpPr>
        <p:spPr>
          <a:xfrm>
            <a:off x="3131840" y="260648"/>
            <a:ext cx="410690" cy="923330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b="1" dirty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+mn-lt"/>
              </a:rPr>
              <a:t>!</a:t>
            </a:r>
          </a:p>
        </p:txBody>
      </p:sp>
      <p:sp>
        <p:nvSpPr>
          <p:cNvPr id="13" name="TextovéPole 12"/>
          <p:cNvSpPr txBox="1">
            <a:spLocks noChangeArrowheads="1"/>
          </p:cNvSpPr>
          <p:nvPr/>
        </p:nvSpPr>
        <p:spPr bwMode="auto">
          <a:xfrm>
            <a:off x="5435600" y="260350"/>
            <a:ext cx="3600450" cy="3416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2400">
                <a:latin typeface="Comic Sans MS" pitchFamily="66" charset="0"/>
              </a:rPr>
              <a:t> </a:t>
            </a:r>
            <a:r>
              <a:rPr lang="cs-CZ" sz="2400" b="1">
                <a:latin typeface="Comic Sans MS" pitchFamily="66" charset="0"/>
              </a:rPr>
              <a:t>Východoafrická příkopová propadlina</a:t>
            </a:r>
          </a:p>
          <a:p>
            <a:pPr lvl="1">
              <a:buFont typeface="Wingdings" pitchFamily="2" charset="2"/>
              <a:buChar char="Ø"/>
            </a:pPr>
            <a:r>
              <a:rPr lang="cs-CZ" sz="2400">
                <a:latin typeface="Comic Sans MS" pitchFamily="66" charset="0"/>
              </a:rPr>
              <a:t> zde se oddalují LD </a:t>
            </a:r>
          </a:p>
          <a:p>
            <a:pPr lvl="1">
              <a:buFont typeface="Wingdings" pitchFamily="2" charset="2"/>
              <a:buChar char="Ø"/>
            </a:pPr>
            <a:r>
              <a:rPr lang="cs-CZ" sz="2400">
                <a:latin typeface="Comic Sans MS" pitchFamily="66" charset="0"/>
              </a:rPr>
              <a:t>jezera</a:t>
            </a:r>
          </a:p>
          <a:p>
            <a:pPr lvl="1">
              <a:buFont typeface="Wingdings" pitchFamily="2" charset="2"/>
              <a:buChar char="Ø"/>
            </a:pPr>
            <a:r>
              <a:rPr lang="cs-CZ" sz="2400">
                <a:latin typeface="Comic Sans MS" pitchFamily="66" charset="0"/>
              </a:rPr>
              <a:t> sopečná činnost</a:t>
            </a:r>
          </a:p>
          <a:p>
            <a:pPr>
              <a:buFont typeface="Wingdings" pitchFamily="2" charset="2"/>
              <a:buChar char="Ø"/>
            </a:pPr>
            <a:r>
              <a:rPr lang="cs-CZ" sz="2400">
                <a:latin typeface="Comic Sans MS" pitchFamily="66" charset="0"/>
              </a:rPr>
              <a:t> </a:t>
            </a:r>
            <a:r>
              <a:rPr lang="cs-CZ" sz="2400" b="1">
                <a:latin typeface="Comic Sans MS" pitchFamily="66" charset="0"/>
              </a:rPr>
              <a:t>Kilimandžáro</a:t>
            </a:r>
          </a:p>
          <a:p>
            <a:pPr lvl="1">
              <a:buFont typeface="Wingdings" pitchFamily="2" charset="2"/>
              <a:buChar char="Ø"/>
            </a:pPr>
            <a:r>
              <a:rPr lang="cs-CZ" sz="2400">
                <a:latin typeface="Comic Sans MS" pitchFamily="66" charset="0"/>
              </a:rPr>
              <a:t> Uhuru 5895 m</a:t>
            </a:r>
          </a:p>
          <a:p>
            <a:pPr>
              <a:buFont typeface="Wingdings" pitchFamily="2" charset="2"/>
              <a:buChar char="Ø"/>
            </a:pPr>
            <a:r>
              <a:rPr lang="cs-CZ" sz="2400">
                <a:latin typeface="Comic Sans MS" pitchFamily="66" charset="0"/>
              </a:rPr>
              <a:t> </a:t>
            </a:r>
            <a:r>
              <a:rPr lang="cs-CZ" sz="2400" b="1">
                <a:latin typeface="Comic Sans MS" pitchFamily="66" charset="0"/>
              </a:rPr>
              <a:t>Assálská proláklina</a:t>
            </a:r>
          </a:p>
          <a:p>
            <a:pPr lvl="1">
              <a:buFont typeface="Wingdings" pitchFamily="2" charset="2"/>
              <a:buChar char="Ø"/>
            </a:pPr>
            <a:r>
              <a:rPr lang="cs-CZ" sz="2400">
                <a:latin typeface="Comic Sans MS" pitchFamily="66" charset="0"/>
              </a:rPr>
              <a:t> -155 m</a:t>
            </a:r>
          </a:p>
        </p:txBody>
      </p:sp>
      <p:sp>
        <p:nvSpPr>
          <p:cNvPr id="14" name="TextovéPole 13"/>
          <p:cNvSpPr txBox="1"/>
          <p:nvPr/>
        </p:nvSpPr>
        <p:spPr>
          <a:xfrm>
            <a:off x="179388" y="333375"/>
            <a:ext cx="1139825" cy="460375"/>
          </a:xfrm>
          <a:prstGeom prst="rect">
            <a:avLst/>
          </a:prstGeom>
          <a:ln>
            <a:solidFill>
              <a:srgbClr val="FF3399"/>
            </a:solidFill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latin typeface="Comic Sans MS" pitchFamily="66" charset="0"/>
              </a:rPr>
              <a:t>Povrch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3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14313" y="285750"/>
            <a:ext cx="4324350" cy="3638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171" name="Picture 5"/>
          <p:cNvPicPr>
            <a:picLocks noChangeAspect="1" noChangeArrowheads="1"/>
          </p:cNvPicPr>
          <p:nvPr/>
        </p:nvPicPr>
        <p:blipFill>
          <a:blip r:embed="rId3"/>
          <a:srcRect l="8035" t="17857" r="61607" b="51584"/>
          <a:stretch>
            <a:fillRect/>
          </a:stretch>
        </p:blipFill>
        <p:spPr bwMode="auto">
          <a:xfrm>
            <a:off x="4786313" y="285750"/>
            <a:ext cx="4087812" cy="2571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126" name="Picture 6"/>
          <p:cNvPicPr>
            <a:picLocks noChangeAspect="1" noChangeArrowheads="1"/>
          </p:cNvPicPr>
          <p:nvPr/>
        </p:nvPicPr>
        <p:blipFill>
          <a:blip r:embed="rId4"/>
          <a:srcRect t="63573" r="55357" b="4999"/>
          <a:stretch>
            <a:fillRect/>
          </a:stretch>
        </p:blipFill>
        <p:spPr bwMode="auto">
          <a:xfrm>
            <a:off x="0" y="4437063"/>
            <a:ext cx="5500688" cy="2420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" name="Picture 5"/>
          <p:cNvPicPr>
            <a:picLocks noChangeAspect="1" noChangeArrowheads="1"/>
          </p:cNvPicPr>
          <p:nvPr/>
        </p:nvPicPr>
        <p:blipFill>
          <a:blip r:embed="rId3"/>
          <a:srcRect l="8035" t="49152" r="61607" b="23570"/>
          <a:stretch>
            <a:fillRect/>
          </a:stretch>
        </p:blipFill>
        <p:spPr bwMode="auto">
          <a:xfrm>
            <a:off x="4929188" y="2786063"/>
            <a:ext cx="4087812" cy="2295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TextovéPole 7"/>
          <p:cNvSpPr txBox="1"/>
          <p:nvPr/>
        </p:nvSpPr>
        <p:spPr>
          <a:xfrm>
            <a:off x="6000750" y="428625"/>
            <a:ext cx="1571625" cy="646113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>
            <a:spAutoFit/>
          </a:bodyPr>
          <a:lstStyle/>
          <a:p>
            <a:pPr algn="ctr">
              <a:defRPr/>
            </a:pPr>
            <a:r>
              <a:rPr lang="cs-CZ" dirty="0"/>
              <a:t>Riftové údolí</a:t>
            </a:r>
          </a:p>
          <a:p>
            <a:pPr algn="ctr">
              <a:defRPr/>
            </a:pP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5929313" y="2714625"/>
            <a:ext cx="1785937" cy="923925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>
            <a:spAutoFit/>
          </a:bodyPr>
          <a:lstStyle/>
          <a:p>
            <a:pPr algn="ctr">
              <a:defRPr/>
            </a:pPr>
            <a:r>
              <a:rPr lang="cs-CZ" dirty="0"/>
              <a:t>Nová oceánská pánev (Rudé moře)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1928813" y="4429125"/>
            <a:ext cx="1785937" cy="646113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>
            <a:spAutoFit/>
          </a:bodyPr>
          <a:lstStyle/>
          <a:p>
            <a:pPr algn="ctr">
              <a:defRPr/>
            </a:pPr>
            <a:r>
              <a:rPr lang="cs-CZ" dirty="0"/>
              <a:t>Atlantik</a:t>
            </a:r>
          </a:p>
          <a:p>
            <a:pPr algn="ctr">
              <a:defRPr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4" presetClass="entr" presetSubtype="3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5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4" presetClass="entr" presetSubtype="3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8" dur="500"/>
                                        <p:tgtEl>
                                          <p:spTgt spid="51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10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4" descr="http://upload.wikimedia.org/wikipedia/commons/d/dc/Lake_Assal_3-Djibouti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57188" y="285750"/>
            <a:ext cx="5376862" cy="403225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8195" name="TextovéPole 2"/>
          <p:cNvSpPr txBox="1">
            <a:spLocks noChangeArrowheads="1"/>
          </p:cNvSpPr>
          <p:nvPr/>
        </p:nvSpPr>
        <p:spPr bwMode="auto">
          <a:xfrm>
            <a:off x="395288" y="5229225"/>
            <a:ext cx="374650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>
                <a:latin typeface="Comic Sans MS" pitchFamily="66" charset="0"/>
              </a:rPr>
              <a:t>Assalské jezero (-155 m)</a:t>
            </a:r>
          </a:p>
        </p:txBody>
      </p:sp>
      <p:sp>
        <p:nvSpPr>
          <p:cNvPr id="4" name="Volný tvar 3"/>
          <p:cNvSpPr/>
          <p:nvPr/>
        </p:nvSpPr>
        <p:spPr>
          <a:xfrm>
            <a:off x="4395788" y="3573463"/>
            <a:ext cx="4386262" cy="2784475"/>
          </a:xfrm>
          <a:custGeom>
            <a:avLst/>
            <a:gdLst>
              <a:gd name="connsiteX0" fmla="*/ 0 w 4386469"/>
              <a:gd name="connsiteY0" fmla="*/ 2085009 h 2785165"/>
              <a:gd name="connsiteX1" fmla="*/ 437321 w 4386469"/>
              <a:gd name="connsiteY1" fmla="*/ 2257287 h 2785165"/>
              <a:gd name="connsiteX2" fmla="*/ 795130 w 4386469"/>
              <a:gd name="connsiteY2" fmla="*/ 2177774 h 2785165"/>
              <a:gd name="connsiteX3" fmla="*/ 993913 w 4386469"/>
              <a:gd name="connsiteY3" fmla="*/ 1925982 h 2785165"/>
              <a:gd name="connsiteX4" fmla="*/ 1378226 w 4386469"/>
              <a:gd name="connsiteY4" fmla="*/ 1329635 h 2785165"/>
              <a:gd name="connsiteX5" fmla="*/ 1722782 w 4386469"/>
              <a:gd name="connsiteY5" fmla="*/ 706782 h 2785165"/>
              <a:gd name="connsiteX6" fmla="*/ 2080591 w 4386469"/>
              <a:gd name="connsiteY6" fmla="*/ 110435 h 2785165"/>
              <a:gd name="connsiteX7" fmla="*/ 2239617 w 4386469"/>
              <a:gd name="connsiteY7" fmla="*/ 44174 h 2785165"/>
              <a:gd name="connsiteX8" fmla="*/ 2584173 w 4386469"/>
              <a:gd name="connsiteY8" fmla="*/ 322469 h 2785165"/>
              <a:gd name="connsiteX9" fmla="*/ 2610678 w 4386469"/>
              <a:gd name="connsiteY9" fmla="*/ 733287 h 2785165"/>
              <a:gd name="connsiteX10" fmla="*/ 2623930 w 4386469"/>
              <a:gd name="connsiteY10" fmla="*/ 1303130 h 2785165"/>
              <a:gd name="connsiteX11" fmla="*/ 2862469 w 4386469"/>
              <a:gd name="connsiteY11" fmla="*/ 1594678 h 2785165"/>
              <a:gd name="connsiteX12" fmla="*/ 2941982 w 4386469"/>
              <a:gd name="connsiteY12" fmla="*/ 2098261 h 2785165"/>
              <a:gd name="connsiteX13" fmla="*/ 3074504 w 4386469"/>
              <a:gd name="connsiteY13" fmla="*/ 2456069 h 2785165"/>
              <a:gd name="connsiteX14" fmla="*/ 3525078 w 4386469"/>
              <a:gd name="connsiteY14" fmla="*/ 2588591 h 2785165"/>
              <a:gd name="connsiteX15" fmla="*/ 3617843 w 4386469"/>
              <a:gd name="connsiteY15" fmla="*/ 2760869 h 2785165"/>
              <a:gd name="connsiteX16" fmla="*/ 3922643 w 4386469"/>
              <a:gd name="connsiteY16" fmla="*/ 2734365 h 2785165"/>
              <a:gd name="connsiteX17" fmla="*/ 4200939 w 4386469"/>
              <a:gd name="connsiteY17" fmla="*/ 2721113 h 2785165"/>
              <a:gd name="connsiteX18" fmla="*/ 4306956 w 4386469"/>
              <a:gd name="connsiteY18" fmla="*/ 2442817 h 2785165"/>
              <a:gd name="connsiteX19" fmla="*/ 4386469 w 4386469"/>
              <a:gd name="connsiteY19" fmla="*/ 2018748 h 278516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4386469" h="2785165">
                <a:moveTo>
                  <a:pt x="0" y="2085009"/>
                </a:moveTo>
                <a:cubicBezTo>
                  <a:pt x="152399" y="2163417"/>
                  <a:pt x="304799" y="2241826"/>
                  <a:pt x="437321" y="2257287"/>
                </a:cubicBezTo>
                <a:cubicBezTo>
                  <a:pt x="569843" y="2272748"/>
                  <a:pt x="702365" y="2232991"/>
                  <a:pt x="795130" y="2177774"/>
                </a:cubicBezTo>
                <a:cubicBezTo>
                  <a:pt x="887895" y="2122557"/>
                  <a:pt x="896730" y="2067338"/>
                  <a:pt x="993913" y="1925982"/>
                </a:cubicBezTo>
                <a:cubicBezTo>
                  <a:pt x="1091096" y="1784626"/>
                  <a:pt x="1256748" y="1532835"/>
                  <a:pt x="1378226" y="1329635"/>
                </a:cubicBezTo>
                <a:cubicBezTo>
                  <a:pt x="1499704" y="1126435"/>
                  <a:pt x="1605721" y="909982"/>
                  <a:pt x="1722782" y="706782"/>
                </a:cubicBezTo>
                <a:cubicBezTo>
                  <a:pt x="1839843" y="503582"/>
                  <a:pt x="1994452" y="220870"/>
                  <a:pt x="2080591" y="110435"/>
                </a:cubicBezTo>
                <a:cubicBezTo>
                  <a:pt x="2166730" y="0"/>
                  <a:pt x="2155687" y="8835"/>
                  <a:pt x="2239617" y="44174"/>
                </a:cubicBezTo>
                <a:cubicBezTo>
                  <a:pt x="2323547" y="79513"/>
                  <a:pt x="2522330" y="207617"/>
                  <a:pt x="2584173" y="322469"/>
                </a:cubicBezTo>
                <a:cubicBezTo>
                  <a:pt x="2646016" y="437321"/>
                  <a:pt x="2604052" y="569844"/>
                  <a:pt x="2610678" y="733287"/>
                </a:cubicBezTo>
                <a:cubicBezTo>
                  <a:pt x="2617304" y="896731"/>
                  <a:pt x="2581965" y="1159565"/>
                  <a:pt x="2623930" y="1303130"/>
                </a:cubicBezTo>
                <a:cubicBezTo>
                  <a:pt x="2665895" y="1446695"/>
                  <a:pt x="2809460" y="1462156"/>
                  <a:pt x="2862469" y="1594678"/>
                </a:cubicBezTo>
                <a:cubicBezTo>
                  <a:pt x="2915478" y="1727200"/>
                  <a:pt x="2906643" y="1954696"/>
                  <a:pt x="2941982" y="2098261"/>
                </a:cubicBezTo>
                <a:cubicBezTo>
                  <a:pt x="2977321" y="2241826"/>
                  <a:pt x="2977321" y="2374347"/>
                  <a:pt x="3074504" y="2456069"/>
                </a:cubicBezTo>
                <a:cubicBezTo>
                  <a:pt x="3171687" y="2537791"/>
                  <a:pt x="3434521" y="2537791"/>
                  <a:pt x="3525078" y="2588591"/>
                </a:cubicBezTo>
                <a:cubicBezTo>
                  <a:pt x="3615635" y="2639391"/>
                  <a:pt x="3551582" y="2736573"/>
                  <a:pt x="3617843" y="2760869"/>
                </a:cubicBezTo>
                <a:cubicBezTo>
                  <a:pt x="3684104" y="2785165"/>
                  <a:pt x="3825460" y="2740991"/>
                  <a:pt x="3922643" y="2734365"/>
                </a:cubicBezTo>
                <a:cubicBezTo>
                  <a:pt x="4019826" y="2727739"/>
                  <a:pt x="4136887" y="2769704"/>
                  <a:pt x="4200939" y="2721113"/>
                </a:cubicBezTo>
                <a:cubicBezTo>
                  <a:pt x="4264991" y="2672522"/>
                  <a:pt x="4276034" y="2559878"/>
                  <a:pt x="4306956" y="2442817"/>
                </a:cubicBezTo>
                <a:cubicBezTo>
                  <a:pt x="4337878" y="2325756"/>
                  <a:pt x="4362173" y="2172252"/>
                  <a:pt x="4386469" y="2018748"/>
                </a:cubicBezTo>
              </a:path>
            </a:pathLst>
          </a:custGeom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5" name="Volný tvar 4"/>
          <p:cNvSpPr/>
          <p:nvPr/>
        </p:nvSpPr>
        <p:spPr>
          <a:xfrm>
            <a:off x="4382480" y="5510673"/>
            <a:ext cx="967409" cy="331304"/>
          </a:xfrm>
          <a:custGeom>
            <a:avLst/>
            <a:gdLst>
              <a:gd name="connsiteX0" fmla="*/ 26505 w 967409"/>
              <a:gd name="connsiteY0" fmla="*/ 79513 h 331304"/>
              <a:gd name="connsiteX1" fmla="*/ 185531 w 967409"/>
              <a:gd name="connsiteY1" fmla="*/ 212035 h 331304"/>
              <a:gd name="connsiteX2" fmla="*/ 463826 w 967409"/>
              <a:gd name="connsiteY2" fmla="*/ 331304 h 331304"/>
              <a:gd name="connsiteX3" fmla="*/ 636105 w 967409"/>
              <a:gd name="connsiteY3" fmla="*/ 318052 h 331304"/>
              <a:gd name="connsiteX4" fmla="*/ 887896 w 967409"/>
              <a:gd name="connsiteY4" fmla="*/ 198783 h 331304"/>
              <a:gd name="connsiteX5" fmla="*/ 967409 w 967409"/>
              <a:gd name="connsiteY5" fmla="*/ 13252 h 331304"/>
              <a:gd name="connsiteX6" fmla="*/ 768626 w 967409"/>
              <a:gd name="connsiteY6" fmla="*/ 0 h 331304"/>
              <a:gd name="connsiteX7" fmla="*/ 410818 w 967409"/>
              <a:gd name="connsiteY7" fmla="*/ 0 h 331304"/>
              <a:gd name="connsiteX8" fmla="*/ 145774 w 967409"/>
              <a:gd name="connsiteY8" fmla="*/ 0 h 331304"/>
              <a:gd name="connsiteX9" fmla="*/ 0 w 967409"/>
              <a:gd name="connsiteY9" fmla="*/ 0 h 331304"/>
              <a:gd name="connsiteX10" fmla="*/ 26505 w 967409"/>
              <a:gd name="connsiteY10" fmla="*/ 79513 h 3313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967409" h="331304">
                <a:moveTo>
                  <a:pt x="26505" y="79513"/>
                </a:moveTo>
                <a:lnTo>
                  <a:pt x="185531" y="212035"/>
                </a:lnTo>
                <a:lnTo>
                  <a:pt x="463826" y="331304"/>
                </a:lnTo>
                <a:lnTo>
                  <a:pt x="636105" y="318052"/>
                </a:lnTo>
                <a:lnTo>
                  <a:pt x="887896" y="198783"/>
                </a:lnTo>
                <a:lnTo>
                  <a:pt x="967409" y="13252"/>
                </a:lnTo>
                <a:lnTo>
                  <a:pt x="768626" y="0"/>
                </a:lnTo>
                <a:lnTo>
                  <a:pt x="410818" y="0"/>
                </a:lnTo>
                <a:lnTo>
                  <a:pt x="145774" y="0"/>
                </a:lnTo>
                <a:lnTo>
                  <a:pt x="0" y="0"/>
                </a:lnTo>
                <a:lnTo>
                  <a:pt x="26505" y="79513"/>
                </a:lnTo>
                <a:close/>
              </a:path>
            </a:pathLst>
          </a:custGeom>
          <a:solidFill>
            <a:srgbClr val="00B0F0"/>
          </a:solidFill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6" name="Volný tvar 5"/>
          <p:cNvSpPr/>
          <p:nvPr/>
        </p:nvSpPr>
        <p:spPr>
          <a:xfrm>
            <a:off x="7430480" y="5709456"/>
            <a:ext cx="1351722" cy="649356"/>
          </a:xfrm>
          <a:custGeom>
            <a:avLst/>
            <a:gdLst>
              <a:gd name="connsiteX0" fmla="*/ 0 w 1351722"/>
              <a:gd name="connsiteY0" fmla="*/ 198782 h 649356"/>
              <a:gd name="connsiteX1" fmla="*/ 92766 w 1351722"/>
              <a:gd name="connsiteY1" fmla="*/ 371061 h 649356"/>
              <a:gd name="connsiteX2" fmla="*/ 304800 w 1351722"/>
              <a:gd name="connsiteY2" fmla="*/ 410817 h 649356"/>
              <a:gd name="connsiteX3" fmla="*/ 556592 w 1351722"/>
              <a:gd name="connsiteY3" fmla="*/ 477078 h 649356"/>
              <a:gd name="connsiteX4" fmla="*/ 622853 w 1351722"/>
              <a:gd name="connsiteY4" fmla="*/ 649356 h 649356"/>
              <a:gd name="connsiteX5" fmla="*/ 795131 w 1351722"/>
              <a:gd name="connsiteY5" fmla="*/ 609600 h 649356"/>
              <a:gd name="connsiteX6" fmla="*/ 993913 w 1351722"/>
              <a:gd name="connsiteY6" fmla="*/ 636104 h 649356"/>
              <a:gd name="connsiteX7" fmla="*/ 1179444 w 1351722"/>
              <a:gd name="connsiteY7" fmla="*/ 583095 h 649356"/>
              <a:gd name="connsiteX8" fmla="*/ 1272209 w 1351722"/>
              <a:gd name="connsiteY8" fmla="*/ 291547 h 649356"/>
              <a:gd name="connsiteX9" fmla="*/ 1351722 w 1351722"/>
              <a:gd name="connsiteY9" fmla="*/ 39756 h 649356"/>
              <a:gd name="connsiteX10" fmla="*/ 1046922 w 1351722"/>
              <a:gd name="connsiteY10" fmla="*/ 66261 h 649356"/>
              <a:gd name="connsiteX11" fmla="*/ 675861 w 1351722"/>
              <a:gd name="connsiteY11" fmla="*/ 79513 h 649356"/>
              <a:gd name="connsiteX12" fmla="*/ 437322 w 1351722"/>
              <a:gd name="connsiteY12" fmla="*/ 53008 h 649356"/>
              <a:gd name="connsiteX13" fmla="*/ 251792 w 1351722"/>
              <a:gd name="connsiteY13" fmla="*/ 0 h 649356"/>
              <a:gd name="connsiteX14" fmla="*/ 26505 w 1351722"/>
              <a:gd name="connsiteY14" fmla="*/ 66261 h 649356"/>
              <a:gd name="connsiteX15" fmla="*/ 0 w 1351722"/>
              <a:gd name="connsiteY15" fmla="*/ 198782 h 6493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1351722" h="649356">
                <a:moveTo>
                  <a:pt x="0" y="198782"/>
                </a:moveTo>
                <a:lnTo>
                  <a:pt x="92766" y="371061"/>
                </a:lnTo>
                <a:lnTo>
                  <a:pt x="304800" y="410817"/>
                </a:lnTo>
                <a:lnTo>
                  <a:pt x="556592" y="477078"/>
                </a:lnTo>
                <a:lnTo>
                  <a:pt x="622853" y="649356"/>
                </a:lnTo>
                <a:lnTo>
                  <a:pt x="795131" y="609600"/>
                </a:lnTo>
                <a:lnTo>
                  <a:pt x="993913" y="636104"/>
                </a:lnTo>
                <a:lnTo>
                  <a:pt x="1179444" y="583095"/>
                </a:lnTo>
                <a:lnTo>
                  <a:pt x="1272209" y="291547"/>
                </a:lnTo>
                <a:lnTo>
                  <a:pt x="1351722" y="39756"/>
                </a:lnTo>
                <a:lnTo>
                  <a:pt x="1046922" y="66261"/>
                </a:lnTo>
                <a:lnTo>
                  <a:pt x="675861" y="79513"/>
                </a:lnTo>
                <a:lnTo>
                  <a:pt x="437322" y="53008"/>
                </a:lnTo>
                <a:lnTo>
                  <a:pt x="251792" y="0"/>
                </a:lnTo>
                <a:lnTo>
                  <a:pt x="26505" y="66261"/>
                </a:lnTo>
                <a:lnTo>
                  <a:pt x="0" y="198782"/>
                </a:lnTo>
                <a:close/>
              </a:path>
            </a:pathLst>
          </a:custGeom>
          <a:solidFill>
            <a:srgbClr val="00B0F0"/>
          </a:solidFill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4284663" y="4868863"/>
            <a:ext cx="117475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1200" b="1">
                <a:latin typeface="Comic Sans MS" pitchFamily="66" charset="0"/>
              </a:rPr>
              <a:t>Středozemní </a:t>
            </a:r>
          </a:p>
          <a:p>
            <a:r>
              <a:rPr lang="cs-CZ" sz="1200" b="1">
                <a:latin typeface="Comic Sans MS" pitchFamily="66" charset="0"/>
              </a:rPr>
              <a:t>moře</a:t>
            </a:r>
          </a:p>
        </p:txBody>
      </p:sp>
      <p:sp>
        <p:nvSpPr>
          <p:cNvPr id="8" name="TextovéPole 7"/>
          <p:cNvSpPr txBox="1">
            <a:spLocks noChangeArrowheads="1"/>
          </p:cNvSpPr>
          <p:nvPr/>
        </p:nvSpPr>
        <p:spPr bwMode="auto">
          <a:xfrm>
            <a:off x="6804025" y="3357563"/>
            <a:ext cx="868363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1200" b="1">
                <a:latin typeface="Comic Sans MS" pitchFamily="66" charset="0"/>
              </a:rPr>
              <a:t>Etiopská </a:t>
            </a:r>
          </a:p>
          <a:p>
            <a:r>
              <a:rPr lang="cs-CZ" sz="1200" b="1">
                <a:latin typeface="Comic Sans MS" pitchFamily="66" charset="0"/>
              </a:rPr>
              <a:t>vysočina</a:t>
            </a:r>
          </a:p>
        </p:txBody>
      </p:sp>
      <p:sp>
        <p:nvSpPr>
          <p:cNvPr id="9" name="TextovéPole 8"/>
          <p:cNvSpPr txBox="1">
            <a:spLocks noChangeArrowheads="1"/>
          </p:cNvSpPr>
          <p:nvPr/>
        </p:nvSpPr>
        <p:spPr bwMode="auto">
          <a:xfrm>
            <a:off x="7885113" y="5373688"/>
            <a:ext cx="573087" cy="276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1200" b="1">
                <a:latin typeface="Comic Sans MS" pitchFamily="66" charset="0"/>
              </a:rPr>
              <a:t>Assal</a:t>
            </a:r>
          </a:p>
        </p:txBody>
      </p:sp>
      <p:cxnSp>
        <p:nvCxnSpPr>
          <p:cNvPr id="10" name="Přímá spojovací šipka 9"/>
          <p:cNvCxnSpPr/>
          <p:nvPr/>
        </p:nvCxnSpPr>
        <p:spPr>
          <a:xfrm>
            <a:off x="6300788" y="5516563"/>
            <a:ext cx="0" cy="792162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sp>
        <p:nvSpPr>
          <p:cNvPr id="11" name="TextovéPole 10"/>
          <p:cNvSpPr txBox="1">
            <a:spLocks noChangeArrowheads="1"/>
          </p:cNvSpPr>
          <p:nvPr/>
        </p:nvSpPr>
        <p:spPr bwMode="auto">
          <a:xfrm>
            <a:off x="6516688" y="5732463"/>
            <a:ext cx="655637" cy="2778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1200" b="1">
                <a:latin typeface="Comic Sans MS" pitchFamily="66" charset="0"/>
              </a:rPr>
              <a:t>155 m</a:t>
            </a:r>
          </a:p>
        </p:txBody>
      </p:sp>
      <p:cxnSp>
        <p:nvCxnSpPr>
          <p:cNvPr id="12" name="Přímá spojovací čára 11"/>
          <p:cNvCxnSpPr/>
          <p:nvPr/>
        </p:nvCxnSpPr>
        <p:spPr>
          <a:xfrm>
            <a:off x="5219700" y="5516563"/>
            <a:ext cx="208915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čára 12"/>
          <p:cNvCxnSpPr/>
          <p:nvPr/>
        </p:nvCxnSpPr>
        <p:spPr>
          <a:xfrm flipH="1">
            <a:off x="6300788" y="6381750"/>
            <a:ext cx="1800225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5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8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1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4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7" grpId="0"/>
      <p:bldP spid="8" grpId="0"/>
      <p:bldP spid="9" grpId="0"/>
      <p:bldP spid="11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Text Box 4"/>
          <p:cNvSpPr txBox="1">
            <a:spLocks noChangeArrowheads="1"/>
          </p:cNvSpPr>
          <p:nvPr/>
        </p:nvSpPr>
        <p:spPr bwMode="auto">
          <a:xfrm>
            <a:off x="231775" y="84138"/>
            <a:ext cx="6443663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>
                <a:latin typeface="Comic Sans MS" pitchFamily="66" charset="0"/>
              </a:rPr>
              <a:t>Masív Kilimandžáro – nejvyšší hora Afriky</a:t>
            </a:r>
          </a:p>
        </p:txBody>
      </p:sp>
      <p:sp>
        <p:nvSpPr>
          <p:cNvPr id="9219" name="Text Box 15"/>
          <p:cNvSpPr txBox="1">
            <a:spLocks noChangeArrowheads="1"/>
          </p:cNvSpPr>
          <p:nvPr/>
        </p:nvSpPr>
        <p:spPr bwMode="auto">
          <a:xfrm>
            <a:off x="6732588" y="115888"/>
            <a:ext cx="1055687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>
                <a:latin typeface="Comic Sans MS" pitchFamily="66" charset="0"/>
              </a:rPr>
              <a:t>Uhuru</a:t>
            </a:r>
          </a:p>
        </p:txBody>
      </p:sp>
      <p:pic>
        <p:nvPicPr>
          <p:cNvPr id="9220" name="Picture 10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57188" y="1571625"/>
            <a:ext cx="7620000" cy="3419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9221" name="TextovéPole 12"/>
          <p:cNvSpPr txBox="1">
            <a:spLocks noChangeArrowheads="1"/>
          </p:cNvSpPr>
          <p:nvPr/>
        </p:nvSpPr>
        <p:spPr bwMode="auto">
          <a:xfrm>
            <a:off x="428625" y="4500563"/>
            <a:ext cx="312738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solidFill>
                  <a:schemeClr val="bg1"/>
                </a:solidFill>
              </a:rPr>
              <a:t>2</a:t>
            </a:r>
          </a:p>
        </p:txBody>
      </p:sp>
      <p:pic>
        <p:nvPicPr>
          <p:cNvPr id="7178" name="Picture 10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28625" y="1357313"/>
            <a:ext cx="7620000" cy="5076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223" name="Obrázek 9" descr="Kilimanjaro_3D_-_version_1.gif"/>
          <p:cNvPicPr>
            <a:picLocks noChangeAspect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6429375" y="714375"/>
            <a:ext cx="2403475" cy="1714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9224" name="TextovéPole 10"/>
          <p:cNvSpPr txBox="1">
            <a:spLocks noChangeArrowheads="1"/>
          </p:cNvSpPr>
          <p:nvPr/>
        </p:nvSpPr>
        <p:spPr bwMode="auto">
          <a:xfrm>
            <a:off x="6572250" y="1928813"/>
            <a:ext cx="312738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solidFill>
                  <a:schemeClr val="bg1"/>
                </a:solidFill>
              </a:rPr>
              <a:t>1</a:t>
            </a:r>
          </a:p>
        </p:txBody>
      </p:sp>
      <p:sp>
        <p:nvSpPr>
          <p:cNvPr id="11" name="TextovéPole 10"/>
          <p:cNvSpPr txBox="1">
            <a:spLocks noChangeArrowheads="1"/>
          </p:cNvSpPr>
          <p:nvPr/>
        </p:nvSpPr>
        <p:spPr bwMode="auto">
          <a:xfrm>
            <a:off x="500063" y="6000750"/>
            <a:ext cx="312737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solidFill>
                  <a:schemeClr val="bg1"/>
                </a:solidFill>
              </a:rPr>
              <a:t>3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4" presetClass="entr" presetSubtype="3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0" dur="500"/>
                                        <p:tgtEl>
                                          <p:spTgt spid="71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179388" y="333375"/>
            <a:ext cx="1331912" cy="460375"/>
          </a:xfrm>
          <a:prstGeom prst="rect">
            <a:avLst/>
          </a:prstGeom>
          <a:ln>
            <a:solidFill>
              <a:srgbClr val="FF3399"/>
            </a:solidFill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dirty="0">
                <a:latin typeface="Comic Sans MS" pitchFamily="66" charset="0"/>
              </a:rPr>
              <a:t>Vodstvo</a:t>
            </a:r>
          </a:p>
        </p:txBody>
      </p:sp>
      <p:sp>
        <p:nvSpPr>
          <p:cNvPr id="10243" name="TextovéPole 4"/>
          <p:cNvSpPr txBox="1">
            <a:spLocks noChangeArrowheads="1"/>
          </p:cNvSpPr>
          <p:nvPr/>
        </p:nvSpPr>
        <p:spPr bwMode="auto">
          <a:xfrm>
            <a:off x="3851275" y="692150"/>
            <a:ext cx="4827588" cy="1200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>
                <a:solidFill>
                  <a:schemeClr val="bg1"/>
                </a:solidFill>
                <a:latin typeface="Comic Sans MS" pitchFamily="66" charset="0"/>
              </a:rPr>
              <a:t>Pramenná oblast </a:t>
            </a:r>
            <a:r>
              <a:rPr lang="cs-CZ" sz="2400" b="1">
                <a:solidFill>
                  <a:schemeClr val="bg1"/>
                </a:solidFill>
                <a:latin typeface="Comic Sans MS" pitchFamily="66" charset="0"/>
              </a:rPr>
              <a:t>Nilu</a:t>
            </a:r>
          </a:p>
          <a:p>
            <a:pPr>
              <a:buFont typeface="Wingdings" pitchFamily="2" charset="2"/>
              <a:buChar char="v"/>
            </a:pPr>
            <a:r>
              <a:rPr lang="cs-CZ" sz="2400">
                <a:solidFill>
                  <a:schemeClr val="bg1"/>
                </a:solidFill>
                <a:latin typeface="Comic Sans MS" pitchFamily="66" charset="0"/>
              </a:rPr>
              <a:t> Bílý Nil  - z Ukerewe</a:t>
            </a:r>
          </a:p>
          <a:p>
            <a:pPr>
              <a:buFont typeface="Wingdings" pitchFamily="2" charset="2"/>
              <a:buChar char="v"/>
            </a:pPr>
            <a:r>
              <a:rPr lang="cs-CZ" sz="2400">
                <a:solidFill>
                  <a:schemeClr val="bg1"/>
                </a:solidFill>
                <a:latin typeface="Comic Sans MS" pitchFamily="66" charset="0"/>
              </a:rPr>
              <a:t> Modrý Nil – Etiopská vysočina</a:t>
            </a:r>
          </a:p>
        </p:txBody>
      </p:sp>
      <p:pic>
        <p:nvPicPr>
          <p:cNvPr id="10244" name="Picture 6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57188" y="857250"/>
            <a:ext cx="2714625" cy="5705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45" name="Picture 7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357563" y="2071688"/>
            <a:ext cx="5357812" cy="4017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0246" name="TextovéPole 10"/>
          <p:cNvSpPr txBox="1">
            <a:spLocks noChangeArrowheads="1"/>
          </p:cNvSpPr>
          <p:nvPr/>
        </p:nvSpPr>
        <p:spPr bwMode="auto">
          <a:xfrm>
            <a:off x="714375" y="5929313"/>
            <a:ext cx="312738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solidFill>
                  <a:schemeClr val="bg1"/>
                </a:solidFill>
              </a:rPr>
              <a:t>1</a:t>
            </a:r>
          </a:p>
        </p:txBody>
      </p:sp>
      <p:sp>
        <p:nvSpPr>
          <p:cNvPr id="10247" name="TextovéPole 10"/>
          <p:cNvSpPr txBox="1">
            <a:spLocks noChangeArrowheads="1"/>
          </p:cNvSpPr>
          <p:nvPr/>
        </p:nvSpPr>
        <p:spPr bwMode="auto">
          <a:xfrm>
            <a:off x="3429000" y="5643563"/>
            <a:ext cx="312738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solidFill>
                  <a:schemeClr val="bg1"/>
                </a:solidFill>
              </a:rPr>
              <a:t>2</a:t>
            </a:r>
          </a:p>
        </p:txBody>
      </p:sp>
      <p:sp>
        <p:nvSpPr>
          <p:cNvPr id="10248" name="TextovéPole 10"/>
          <p:cNvSpPr txBox="1">
            <a:spLocks noChangeArrowheads="1"/>
          </p:cNvSpPr>
          <p:nvPr/>
        </p:nvSpPr>
        <p:spPr bwMode="auto">
          <a:xfrm>
            <a:off x="3357563" y="6143625"/>
            <a:ext cx="1687512" cy="2619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1100">
                <a:solidFill>
                  <a:schemeClr val="bg1"/>
                </a:solidFill>
                <a:latin typeface="Comic Sans MS" pitchFamily="66" charset="0"/>
              </a:rPr>
              <a:t>Horní tok Nilu v Etiopii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266" name="Picture 4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0"/>
            <a:ext cx="9101138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1267" name="TextovéPole 1"/>
          <p:cNvSpPr txBox="1">
            <a:spLocks noChangeArrowheads="1"/>
          </p:cNvSpPr>
          <p:nvPr/>
        </p:nvSpPr>
        <p:spPr bwMode="auto">
          <a:xfrm>
            <a:off x="285750" y="142875"/>
            <a:ext cx="3552825" cy="1570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>
                <a:latin typeface="Comic Sans MS" pitchFamily="66" charset="0"/>
              </a:rPr>
              <a:t>Jezera </a:t>
            </a:r>
          </a:p>
          <a:p>
            <a:pPr>
              <a:buFont typeface="Wingdings" pitchFamily="2" charset="2"/>
              <a:buChar char="v"/>
            </a:pPr>
            <a:r>
              <a:rPr lang="cs-CZ" sz="2400">
                <a:latin typeface="Comic Sans MS" pitchFamily="66" charset="0"/>
              </a:rPr>
              <a:t> Ukerewe - největší</a:t>
            </a:r>
          </a:p>
          <a:p>
            <a:pPr>
              <a:buFont typeface="Wingdings" pitchFamily="2" charset="2"/>
              <a:buChar char="v"/>
            </a:pPr>
            <a:r>
              <a:rPr lang="cs-CZ" sz="2400">
                <a:latin typeface="Comic Sans MS" pitchFamily="66" charset="0"/>
              </a:rPr>
              <a:t> Tanganika - nejhlubší</a:t>
            </a:r>
          </a:p>
          <a:p>
            <a:pPr>
              <a:buFont typeface="Wingdings" pitchFamily="2" charset="2"/>
              <a:buChar char="v"/>
            </a:pPr>
            <a:r>
              <a:rPr lang="cs-CZ" sz="2400">
                <a:latin typeface="Comic Sans MS" pitchFamily="66" charset="0"/>
              </a:rPr>
              <a:t> Malawi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8313" y="260350"/>
            <a:ext cx="3455987" cy="461963"/>
          </a:xfrm>
          <a:prstGeom prst="rect">
            <a:avLst/>
          </a:prstGeom>
          <a:ln>
            <a:solidFill>
              <a:srgbClr val="FF3399"/>
            </a:solidFill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latin typeface="Comic Sans MS" pitchFamily="66" charset="0"/>
              </a:rPr>
              <a:t>Rostliny a živočichové</a:t>
            </a:r>
          </a:p>
        </p:txBody>
      </p:sp>
      <p:sp>
        <p:nvSpPr>
          <p:cNvPr id="12291" name="TextovéPole 2"/>
          <p:cNvSpPr txBox="1">
            <a:spLocks noChangeArrowheads="1"/>
          </p:cNvSpPr>
          <p:nvPr/>
        </p:nvSpPr>
        <p:spPr bwMode="auto">
          <a:xfrm>
            <a:off x="684213" y="836613"/>
            <a:ext cx="3881437" cy="831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2400">
                <a:latin typeface="Comic Sans MS" pitchFamily="66" charset="0"/>
              </a:rPr>
              <a:t> savany – bohatá zvířena</a:t>
            </a:r>
          </a:p>
          <a:p>
            <a:endParaRPr lang="cs-CZ" sz="2400">
              <a:latin typeface="Comic Sans MS" pitchFamily="66" charset="0"/>
            </a:endParaRPr>
          </a:p>
        </p:txBody>
      </p:sp>
      <p:sp>
        <p:nvSpPr>
          <p:cNvPr id="12292" name="Obdélník 3"/>
          <p:cNvSpPr>
            <a:spLocks noChangeArrowheads="1"/>
          </p:cNvSpPr>
          <p:nvPr/>
        </p:nvSpPr>
        <p:spPr bwMode="auto">
          <a:xfrm>
            <a:off x="323850" y="5373688"/>
            <a:ext cx="4824413" cy="8302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2400">
                <a:latin typeface="Comic Sans MS" pitchFamily="66" charset="0"/>
              </a:rPr>
              <a:t> !!!stavy zvěře klesají =) člověk</a:t>
            </a:r>
          </a:p>
          <a:p>
            <a:pPr lvl="1">
              <a:buFont typeface="Wingdings" pitchFamily="2" charset="2"/>
              <a:buChar char="Ø"/>
            </a:pPr>
            <a:r>
              <a:rPr lang="cs-CZ" sz="2400">
                <a:latin typeface="Comic Sans MS" pitchFamily="66" charset="0"/>
              </a:rPr>
              <a:t> zřízeny rezervace a NP</a:t>
            </a:r>
          </a:p>
        </p:txBody>
      </p:sp>
      <p:pic>
        <p:nvPicPr>
          <p:cNvPr id="12293" name="Picture 12" descr="http://t0.gstatic.com/images?q=tbn:ANd9GcTU8ph-FVoXLkSCYvkDFNC_mG_CJ8IRXrm5C43ook-0Zsor5lLkuA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357813" y="428625"/>
            <a:ext cx="3357562" cy="45005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2294" name="Picture 16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28625" y="1357313"/>
            <a:ext cx="2841625" cy="1885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2295" name="TextovéPole 10"/>
          <p:cNvSpPr txBox="1">
            <a:spLocks noChangeArrowheads="1"/>
          </p:cNvSpPr>
          <p:nvPr/>
        </p:nvSpPr>
        <p:spPr bwMode="auto">
          <a:xfrm>
            <a:off x="571500" y="2786063"/>
            <a:ext cx="312738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solidFill>
                  <a:schemeClr val="bg1"/>
                </a:solidFill>
              </a:rPr>
              <a:t>1</a:t>
            </a:r>
          </a:p>
        </p:txBody>
      </p:sp>
      <p:sp>
        <p:nvSpPr>
          <p:cNvPr id="12296" name="TextovéPole 10"/>
          <p:cNvSpPr txBox="1">
            <a:spLocks noChangeArrowheads="1"/>
          </p:cNvSpPr>
          <p:nvPr/>
        </p:nvSpPr>
        <p:spPr bwMode="auto">
          <a:xfrm>
            <a:off x="5643563" y="4429125"/>
            <a:ext cx="312737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solidFill>
                  <a:schemeClr val="bg1"/>
                </a:solidFill>
              </a:rPr>
              <a:t>2</a:t>
            </a:r>
          </a:p>
        </p:txBody>
      </p:sp>
      <p:pic>
        <p:nvPicPr>
          <p:cNvPr id="12297" name="Picture 17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2643188" y="3000375"/>
            <a:ext cx="2928937" cy="23701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2298" name="TextovéPole 10"/>
          <p:cNvSpPr txBox="1">
            <a:spLocks noChangeArrowheads="1"/>
          </p:cNvSpPr>
          <p:nvPr/>
        </p:nvSpPr>
        <p:spPr bwMode="auto">
          <a:xfrm>
            <a:off x="2714625" y="4929188"/>
            <a:ext cx="312738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solidFill>
                  <a:schemeClr val="bg1"/>
                </a:solidFill>
              </a:rPr>
              <a:t>3</a:t>
            </a:r>
          </a:p>
        </p:txBody>
      </p:sp>
      <p:pic>
        <p:nvPicPr>
          <p:cNvPr id="12299" name="Picture 18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3143250" y="1285875"/>
            <a:ext cx="2428875" cy="16144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2300" name="TextovéPole 10"/>
          <p:cNvSpPr txBox="1">
            <a:spLocks noChangeArrowheads="1"/>
          </p:cNvSpPr>
          <p:nvPr/>
        </p:nvSpPr>
        <p:spPr bwMode="auto">
          <a:xfrm>
            <a:off x="3214688" y="2500313"/>
            <a:ext cx="312737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solidFill>
                  <a:schemeClr val="bg1"/>
                </a:solidFill>
              </a:rPr>
              <a:t>4</a:t>
            </a:r>
          </a:p>
        </p:txBody>
      </p:sp>
      <p:pic>
        <p:nvPicPr>
          <p:cNvPr id="12301" name="Picture 19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214313" y="3357563"/>
            <a:ext cx="2309812" cy="173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2302" name="TextovéPole 10"/>
          <p:cNvSpPr txBox="1">
            <a:spLocks noChangeArrowheads="1"/>
          </p:cNvSpPr>
          <p:nvPr/>
        </p:nvSpPr>
        <p:spPr bwMode="auto">
          <a:xfrm>
            <a:off x="357188" y="4643438"/>
            <a:ext cx="312737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solidFill>
                  <a:schemeClr val="bg1"/>
                </a:solidFill>
              </a:rPr>
              <a:t>5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8313" y="260350"/>
            <a:ext cx="2159000" cy="461963"/>
          </a:xfrm>
          <a:prstGeom prst="rect">
            <a:avLst/>
          </a:prstGeom>
          <a:ln>
            <a:solidFill>
              <a:srgbClr val="FF3399"/>
            </a:solidFill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latin typeface="Comic Sans MS" pitchFamily="66" charset="0"/>
              </a:rPr>
              <a:t>Obyvatelstvo</a:t>
            </a:r>
          </a:p>
        </p:txBody>
      </p:sp>
      <p:sp>
        <p:nvSpPr>
          <p:cNvPr id="13315" name="TextovéPole 5"/>
          <p:cNvSpPr txBox="1">
            <a:spLocks noChangeArrowheads="1"/>
          </p:cNvSpPr>
          <p:nvPr/>
        </p:nvSpPr>
        <p:spPr bwMode="auto">
          <a:xfrm>
            <a:off x="250825" y="857250"/>
            <a:ext cx="3889375" cy="1570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2400">
                <a:latin typeface="Comic Sans MS" pitchFamily="66" charset="0"/>
              </a:rPr>
              <a:t> mnoho etnických skupin</a:t>
            </a:r>
          </a:p>
          <a:p>
            <a:pPr lvl="1">
              <a:buFont typeface="Wingdings" pitchFamily="2" charset="2"/>
              <a:buChar char="Ø"/>
            </a:pPr>
            <a:r>
              <a:rPr lang="cs-CZ" sz="2400">
                <a:latin typeface="Comic Sans MS" pitchFamily="66" charset="0"/>
              </a:rPr>
              <a:t> Masajové</a:t>
            </a:r>
          </a:p>
          <a:p>
            <a:pPr lvl="1">
              <a:buFont typeface="Wingdings" pitchFamily="2" charset="2"/>
              <a:buChar char="Ø"/>
            </a:pPr>
            <a:r>
              <a:rPr lang="cs-CZ" sz="2400">
                <a:latin typeface="Comic Sans MS" pitchFamily="66" charset="0"/>
              </a:rPr>
              <a:t> Hutu X Tutsi (Rwanda)</a:t>
            </a:r>
          </a:p>
        </p:txBody>
      </p:sp>
      <p:sp>
        <p:nvSpPr>
          <p:cNvPr id="13316" name="TextovéPole 6"/>
          <p:cNvSpPr txBox="1">
            <a:spLocks noChangeArrowheads="1"/>
          </p:cNvSpPr>
          <p:nvPr/>
        </p:nvSpPr>
        <p:spPr bwMode="auto">
          <a:xfrm>
            <a:off x="179388" y="2357438"/>
            <a:ext cx="3887787" cy="19383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2400">
                <a:latin typeface="Comic Sans MS" pitchFamily="66" charset="0"/>
              </a:rPr>
              <a:t> křesťanství(jih) </a:t>
            </a:r>
          </a:p>
          <a:p>
            <a:r>
              <a:rPr lang="cs-CZ" sz="2400">
                <a:latin typeface="Comic Sans MS" pitchFamily="66" charset="0"/>
              </a:rPr>
              <a:t>i islám(sever)</a:t>
            </a:r>
          </a:p>
          <a:p>
            <a:pPr>
              <a:buFont typeface="Wingdings" pitchFamily="2" charset="2"/>
              <a:buChar char="Ø"/>
            </a:pPr>
            <a:r>
              <a:rPr lang="cs-CZ" sz="2400">
                <a:latin typeface="Comic Sans MS" pitchFamily="66" charset="0"/>
              </a:rPr>
              <a:t> vysoká hustota zalidnění</a:t>
            </a:r>
          </a:p>
          <a:p>
            <a:pPr>
              <a:buFont typeface="Wingdings" pitchFamily="2" charset="2"/>
              <a:buChar char="Ø"/>
            </a:pPr>
            <a:r>
              <a:rPr lang="cs-CZ" sz="2400">
                <a:latin typeface="Comic Sans MS" pitchFamily="66" charset="0"/>
              </a:rPr>
              <a:t> špatná zdravotní péče</a:t>
            </a:r>
          </a:p>
        </p:txBody>
      </p:sp>
      <p:pic>
        <p:nvPicPr>
          <p:cNvPr id="13317" name="Picture 6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500563" y="142875"/>
            <a:ext cx="4357687" cy="2905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3318" name="TextovéPole 10"/>
          <p:cNvSpPr txBox="1">
            <a:spLocks noChangeArrowheads="1"/>
          </p:cNvSpPr>
          <p:nvPr/>
        </p:nvSpPr>
        <p:spPr bwMode="auto">
          <a:xfrm>
            <a:off x="4572000" y="2571750"/>
            <a:ext cx="312738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solidFill>
                  <a:schemeClr val="bg1"/>
                </a:solidFill>
              </a:rPr>
              <a:t>1</a:t>
            </a:r>
          </a:p>
        </p:txBody>
      </p:sp>
      <p:pic>
        <p:nvPicPr>
          <p:cNvPr id="12295" name="Picture 7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00063" y="4286250"/>
            <a:ext cx="3071812" cy="2057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9" name="TextovéPole 10"/>
          <p:cNvSpPr txBox="1">
            <a:spLocks noChangeArrowheads="1"/>
          </p:cNvSpPr>
          <p:nvPr/>
        </p:nvSpPr>
        <p:spPr bwMode="auto">
          <a:xfrm>
            <a:off x="571500" y="5929313"/>
            <a:ext cx="182563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solidFill>
                  <a:schemeClr val="bg1"/>
                </a:solidFill>
              </a:rPr>
              <a:t>2</a:t>
            </a:r>
          </a:p>
        </p:txBody>
      </p:sp>
      <p:sp>
        <p:nvSpPr>
          <p:cNvPr id="10" name="TextovéPole 10"/>
          <p:cNvSpPr txBox="1">
            <a:spLocks noChangeArrowheads="1"/>
          </p:cNvSpPr>
          <p:nvPr/>
        </p:nvSpPr>
        <p:spPr bwMode="auto">
          <a:xfrm>
            <a:off x="428625" y="6357938"/>
            <a:ext cx="3206750" cy="30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1400">
                <a:latin typeface="Comic Sans MS" pitchFamily="66" charset="0"/>
              </a:rPr>
              <a:t>Tábor rwandských uprchlíků v Kongu</a:t>
            </a:r>
          </a:p>
        </p:txBody>
      </p:sp>
      <p:pic>
        <p:nvPicPr>
          <p:cNvPr id="13322" name="Picture 8"/>
          <p:cNvPicPr>
            <a:picLocks noChangeAspect="1" noChangeArrowheads="1"/>
          </p:cNvPicPr>
          <p:nvPr/>
        </p:nvPicPr>
        <p:blipFill>
          <a:blip r:embed="rId4"/>
          <a:srcRect l="61682" t="28751" b="13750"/>
          <a:stretch>
            <a:fillRect/>
          </a:stretch>
        </p:blipFill>
        <p:spPr bwMode="auto">
          <a:xfrm>
            <a:off x="6429375" y="3214688"/>
            <a:ext cx="2343150" cy="3286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3323" name="Picture 8"/>
          <p:cNvPicPr>
            <a:picLocks noChangeAspect="1" noChangeArrowheads="1"/>
          </p:cNvPicPr>
          <p:nvPr/>
        </p:nvPicPr>
        <p:blipFill>
          <a:blip r:embed="rId4"/>
          <a:srcRect l="5608" t="50000" r="58179" b="35001"/>
          <a:stretch>
            <a:fillRect/>
          </a:stretch>
        </p:blipFill>
        <p:spPr bwMode="auto">
          <a:xfrm>
            <a:off x="4214813" y="5715000"/>
            <a:ext cx="2214562" cy="857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3324" name="TextovéPole 10"/>
          <p:cNvSpPr txBox="1">
            <a:spLocks noChangeArrowheads="1"/>
          </p:cNvSpPr>
          <p:nvPr/>
        </p:nvSpPr>
        <p:spPr bwMode="auto">
          <a:xfrm>
            <a:off x="6473825" y="6059488"/>
            <a:ext cx="312738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3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7" dur="500"/>
                                        <p:tgtEl>
                                          <p:spTgt spid="122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4" presetClass="entr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0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4" presetClass="entr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3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0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TextovéPole 3"/>
          <p:cNvSpPr txBox="1">
            <a:spLocks noChangeArrowheads="1"/>
          </p:cNvSpPr>
          <p:nvPr/>
        </p:nvSpPr>
        <p:spPr bwMode="auto">
          <a:xfrm>
            <a:off x="5724525" y="476250"/>
            <a:ext cx="1871663" cy="1200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latin typeface="Comic Sans MS" pitchFamily="66" charset="0"/>
              </a:rPr>
              <a:t>Mnoho lidí nakaženo virem HIV</a:t>
            </a:r>
          </a:p>
        </p:txBody>
      </p:sp>
      <p:pic>
        <p:nvPicPr>
          <p:cNvPr id="14339" name="Picture 4"/>
          <p:cNvPicPr>
            <a:picLocks noChangeAspect="1" noChangeArrowheads="1"/>
          </p:cNvPicPr>
          <p:nvPr/>
        </p:nvPicPr>
        <p:blipFill>
          <a:blip r:embed="rId2"/>
          <a:srcRect t="16428" r="60715" b="20000"/>
          <a:stretch>
            <a:fillRect/>
          </a:stretch>
        </p:blipFill>
        <p:spPr bwMode="auto">
          <a:xfrm>
            <a:off x="142875" y="357188"/>
            <a:ext cx="5510213" cy="5572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340" name="Picture 5"/>
          <p:cNvPicPr>
            <a:picLocks noChangeAspect="1" noChangeArrowheads="1"/>
          </p:cNvPicPr>
          <p:nvPr/>
        </p:nvPicPr>
        <p:blipFill>
          <a:blip r:embed="rId3"/>
          <a:srcRect l="25000" t="42143" r="67857" b="45714"/>
          <a:stretch>
            <a:fillRect/>
          </a:stretch>
        </p:blipFill>
        <p:spPr bwMode="auto">
          <a:xfrm>
            <a:off x="6000750" y="2000250"/>
            <a:ext cx="2689225" cy="2857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53" name="Picture 17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500688" y="1357313"/>
            <a:ext cx="3524250" cy="23479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TextovéPole 1"/>
          <p:cNvSpPr txBox="1"/>
          <p:nvPr/>
        </p:nvSpPr>
        <p:spPr>
          <a:xfrm>
            <a:off x="468313" y="260350"/>
            <a:ext cx="2159000" cy="461963"/>
          </a:xfrm>
          <a:prstGeom prst="rect">
            <a:avLst/>
          </a:prstGeom>
          <a:ln>
            <a:solidFill>
              <a:srgbClr val="FF3399"/>
            </a:solidFill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latin typeface="Comic Sans MS" pitchFamily="66" charset="0"/>
              </a:rPr>
              <a:t>Zemědělství </a:t>
            </a:r>
          </a:p>
        </p:txBody>
      </p:sp>
      <p:sp>
        <p:nvSpPr>
          <p:cNvPr id="15364" name="TextovéPole 2"/>
          <p:cNvSpPr txBox="1">
            <a:spLocks noChangeArrowheads="1"/>
          </p:cNvSpPr>
          <p:nvPr/>
        </p:nvSpPr>
        <p:spPr bwMode="auto">
          <a:xfrm>
            <a:off x="323850" y="1125538"/>
            <a:ext cx="3887788" cy="8302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2400">
                <a:latin typeface="Comic Sans MS" pitchFamily="66" charset="0"/>
              </a:rPr>
              <a:t> plantáže</a:t>
            </a:r>
          </a:p>
          <a:p>
            <a:pPr lvl="1">
              <a:buFont typeface="Wingdings" pitchFamily="2" charset="2"/>
              <a:buChar char="Ø"/>
            </a:pPr>
            <a:r>
              <a:rPr lang="cs-CZ" sz="2400">
                <a:latin typeface="Comic Sans MS" pitchFamily="66" charset="0"/>
              </a:rPr>
              <a:t> káva, čaj, banány</a:t>
            </a:r>
          </a:p>
        </p:txBody>
      </p:sp>
      <p:sp>
        <p:nvSpPr>
          <p:cNvPr id="15365" name="TextovéPole 3"/>
          <p:cNvSpPr txBox="1">
            <a:spLocks noChangeArrowheads="1"/>
          </p:cNvSpPr>
          <p:nvPr/>
        </p:nvSpPr>
        <p:spPr bwMode="auto">
          <a:xfrm>
            <a:off x="323850" y="1844675"/>
            <a:ext cx="3887788" cy="1200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2400">
                <a:latin typeface="Comic Sans MS" pitchFamily="66" charset="0"/>
              </a:rPr>
              <a:t> hl.plodiny</a:t>
            </a:r>
          </a:p>
          <a:p>
            <a:pPr lvl="1">
              <a:buFont typeface="Wingdings" pitchFamily="2" charset="2"/>
              <a:buChar char="Ø"/>
            </a:pPr>
            <a:r>
              <a:rPr lang="cs-CZ" sz="2400">
                <a:latin typeface="Comic Sans MS" pitchFamily="66" charset="0"/>
              </a:rPr>
              <a:t> proso, kukuřice, batáty, maniok</a:t>
            </a:r>
          </a:p>
        </p:txBody>
      </p:sp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4572000" y="260350"/>
            <a:ext cx="435610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2400">
                <a:latin typeface="Comic Sans MS" pitchFamily="66" charset="0"/>
              </a:rPr>
              <a:t> ostrovy Pemba a Zanzibar</a:t>
            </a:r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5219700" y="692150"/>
            <a:ext cx="3570288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lvl="1">
              <a:buFont typeface="Wingdings" pitchFamily="2" charset="2"/>
              <a:buChar char="Ø"/>
            </a:pPr>
            <a:r>
              <a:rPr lang="cs-CZ" sz="2400">
                <a:latin typeface="Comic Sans MS" pitchFamily="66" charset="0"/>
              </a:rPr>
              <a:t> vanilka a hřebíček</a:t>
            </a:r>
          </a:p>
        </p:txBody>
      </p:sp>
      <p:pic>
        <p:nvPicPr>
          <p:cNvPr id="15368" name="Picture 1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14375" y="3286125"/>
            <a:ext cx="2517775" cy="33575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5369" name="TextovéPole 10"/>
          <p:cNvSpPr txBox="1">
            <a:spLocks noChangeArrowheads="1"/>
          </p:cNvSpPr>
          <p:nvPr/>
        </p:nvSpPr>
        <p:spPr bwMode="auto">
          <a:xfrm>
            <a:off x="785813" y="6215063"/>
            <a:ext cx="312737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solidFill>
                  <a:schemeClr val="bg1"/>
                </a:solidFill>
              </a:rPr>
              <a:t>1</a:t>
            </a:r>
          </a:p>
        </p:txBody>
      </p:sp>
      <p:pic>
        <p:nvPicPr>
          <p:cNvPr id="14352" name="Picture 16"/>
          <p:cNvPicPr>
            <a:picLocks noChangeAspect="1" noChangeArrowheads="1"/>
          </p:cNvPicPr>
          <p:nvPr/>
        </p:nvPicPr>
        <p:blipFill>
          <a:blip r:embed="rId4"/>
          <a:srcRect l="18085" r="17146" b="51253"/>
          <a:stretch>
            <a:fillRect/>
          </a:stretch>
        </p:blipFill>
        <p:spPr bwMode="auto">
          <a:xfrm>
            <a:off x="5286375" y="4714875"/>
            <a:ext cx="3643313" cy="20558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9" name="TextovéPole 10"/>
          <p:cNvSpPr txBox="1">
            <a:spLocks noChangeArrowheads="1"/>
          </p:cNvSpPr>
          <p:nvPr/>
        </p:nvSpPr>
        <p:spPr bwMode="auto">
          <a:xfrm>
            <a:off x="5357813" y="6286500"/>
            <a:ext cx="312737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solidFill>
                  <a:schemeClr val="bg1"/>
                </a:solidFill>
              </a:rPr>
              <a:t>3</a:t>
            </a:r>
          </a:p>
        </p:txBody>
      </p:sp>
      <p:pic>
        <p:nvPicPr>
          <p:cNvPr id="14351" name="Picture 15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4000500" y="3500438"/>
            <a:ext cx="2251075" cy="1571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7" name="TextovéPole 10"/>
          <p:cNvSpPr txBox="1">
            <a:spLocks noChangeArrowheads="1"/>
          </p:cNvSpPr>
          <p:nvPr/>
        </p:nvSpPr>
        <p:spPr bwMode="auto">
          <a:xfrm>
            <a:off x="4071938" y="4643438"/>
            <a:ext cx="312737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solidFill>
                  <a:schemeClr val="bg1"/>
                </a:solidFill>
              </a:rPr>
              <a:t>2</a:t>
            </a:r>
          </a:p>
        </p:txBody>
      </p:sp>
      <p:sp>
        <p:nvSpPr>
          <p:cNvPr id="21" name="TextovéPole 10"/>
          <p:cNvSpPr txBox="1">
            <a:spLocks noChangeArrowheads="1"/>
          </p:cNvSpPr>
          <p:nvPr/>
        </p:nvSpPr>
        <p:spPr bwMode="auto">
          <a:xfrm>
            <a:off x="5572125" y="3000375"/>
            <a:ext cx="312738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4</a:t>
            </a:r>
          </a:p>
        </p:txBody>
      </p:sp>
      <p:pic>
        <p:nvPicPr>
          <p:cNvPr id="14354" name="Picture 18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3929063" y="1143000"/>
            <a:ext cx="2143125" cy="1606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3" name="TextovéPole 10"/>
          <p:cNvSpPr txBox="1">
            <a:spLocks noChangeArrowheads="1"/>
          </p:cNvSpPr>
          <p:nvPr/>
        </p:nvSpPr>
        <p:spPr bwMode="auto">
          <a:xfrm>
            <a:off x="4000500" y="2286000"/>
            <a:ext cx="312738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solidFill>
                  <a:schemeClr val="bg1"/>
                </a:solidFill>
              </a:rPr>
              <a:t>5</a:t>
            </a:r>
          </a:p>
        </p:txBody>
      </p:sp>
      <p:sp>
        <p:nvSpPr>
          <p:cNvPr id="26" name="Obdélník 25"/>
          <p:cNvSpPr>
            <a:spLocks noChangeArrowheads="1"/>
          </p:cNvSpPr>
          <p:nvPr/>
        </p:nvSpPr>
        <p:spPr bwMode="auto">
          <a:xfrm>
            <a:off x="6286500" y="4214813"/>
            <a:ext cx="1147763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>
                <a:solidFill>
                  <a:srgbClr val="000000"/>
                </a:solidFill>
                <a:latin typeface="Comic Sans MS" pitchFamily="66" charset="0"/>
              </a:rPr>
              <a:t>vanilka</a:t>
            </a:r>
            <a:endParaRPr lang="cs-CZ"/>
          </a:p>
        </p:txBody>
      </p:sp>
      <p:sp>
        <p:nvSpPr>
          <p:cNvPr id="27" name="Obdélník 26"/>
          <p:cNvSpPr>
            <a:spLocks noChangeArrowheads="1"/>
          </p:cNvSpPr>
          <p:nvPr/>
        </p:nvSpPr>
        <p:spPr bwMode="auto">
          <a:xfrm>
            <a:off x="7072313" y="3571875"/>
            <a:ext cx="193040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lvl="1"/>
            <a:r>
              <a:rPr lang="cs-CZ" sz="2400">
                <a:solidFill>
                  <a:srgbClr val="000000"/>
                </a:solidFill>
                <a:latin typeface="Comic Sans MS" pitchFamily="66" charset="0"/>
              </a:rPr>
              <a:t>hřebíček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143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0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3" dur="500"/>
                                        <p:tgtEl>
                                          <p:spTgt spid="143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6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9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2" dur="500"/>
                                        <p:tgtEl>
                                          <p:spTgt spid="143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5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8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1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4" dur="2000"/>
                                        <p:tgtEl>
                                          <p:spTgt spid="153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7" dur="2000"/>
                                        <p:tgtEl>
                                          <p:spTgt spid="143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" grpId="0"/>
      <p:bldP spid="17" grpId="0"/>
      <p:bldP spid="21" grpId="0"/>
      <p:bldP spid="23" grpId="0"/>
      <p:bldP spid="26" grpId="0"/>
      <p:bldP spid="27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8313" y="260350"/>
            <a:ext cx="2889250" cy="461963"/>
          </a:xfrm>
          <a:prstGeom prst="rect">
            <a:avLst/>
          </a:prstGeom>
          <a:ln>
            <a:solidFill>
              <a:srgbClr val="FF3399"/>
            </a:solidFill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latin typeface="Comic Sans MS" pitchFamily="66" charset="0"/>
              </a:rPr>
              <a:t>Průmysl a služby </a:t>
            </a:r>
          </a:p>
        </p:txBody>
      </p:sp>
      <p:sp>
        <p:nvSpPr>
          <p:cNvPr id="16387" name="TextovéPole 2"/>
          <p:cNvSpPr txBox="1">
            <a:spLocks noChangeArrowheads="1"/>
          </p:cNvSpPr>
          <p:nvPr/>
        </p:nvSpPr>
        <p:spPr bwMode="auto">
          <a:xfrm>
            <a:off x="250825" y="908050"/>
            <a:ext cx="2592388" cy="1570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2400">
                <a:latin typeface="Comic Sans MS" pitchFamily="66" charset="0"/>
              </a:rPr>
              <a:t> potravinářský</a:t>
            </a:r>
          </a:p>
          <a:p>
            <a:pPr>
              <a:buFont typeface="Wingdings" pitchFamily="2" charset="2"/>
              <a:buChar char="Ø"/>
            </a:pPr>
            <a:r>
              <a:rPr lang="cs-CZ" sz="2400">
                <a:latin typeface="Comic Sans MS" pitchFamily="66" charset="0"/>
              </a:rPr>
              <a:t> textilní</a:t>
            </a:r>
          </a:p>
          <a:p>
            <a:pPr>
              <a:buFont typeface="Wingdings" pitchFamily="2" charset="2"/>
              <a:buChar char="Ø"/>
            </a:pPr>
            <a:r>
              <a:rPr lang="cs-CZ" sz="2400">
                <a:latin typeface="Comic Sans MS" pitchFamily="66" charset="0"/>
              </a:rPr>
              <a:t> cestovní ruch (safari)</a:t>
            </a:r>
          </a:p>
        </p:txBody>
      </p:sp>
      <p:pic>
        <p:nvPicPr>
          <p:cNvPr id="15366" name="Picture 6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143250" y="2643188"/>
            <a:ext cx="5743575" cy="381952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16389" name="TextovéPole 10"/>
          <p:cNvSpPr txBox="1">
            <a:spLocks noChangeArrowheads="1"/>
          </p:cNvSpPr>
          <p:nvPr/>
        </p:nvSpPr>
        <p:spPr bwMode="auto">
          <a:xfrm>
            <a:off x="3143250" y="5929313"/>
            <a:ext cx="312738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solidFill>
                  <a:schemeClr val="bg1"/>
                </a:solidFill>
              </a:rPr>
              <a:t>1</a:t>
            </a:r>
          </a:p>
        </p:txBody>
      </p:sp>
      <p:pic>
        <p:nvPicPr>
          <p:cNvPr id="15367" name="Picture 7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85750" y="2857500"/>
            <a:ext cx="2643188" cy="264318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16391" name="TextovéPole 10"/>
          <p:cNvSpPr txBox="1">
            <a:spLocks noChangeArrowheads="1"/>
          </p:cNvSpPr>
          <p:nvPr/>
        </p:nvSpPr>
        <p:spPr bwMode="auto">
          <a:xfrm>
            <a:off x="357188" y="5072063"/>
            <a:ext cx="312737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solidFill>
                  <a:schemeClr val="bg1"/>
                </a:solidFill>
              </a:rPr>
              <a:t>2</a:t>
            </a:r>
          </a:p>
        </p:txBody>
      </p:sp>
      <p:pic>
        <p:nvPicPr>
          <p:cNvPr id="15368" name="Picture 8"/>
          <p:cNvPicPr>
            <a:picLocks noChangeAspect="1" noChangeArrowheads="1"/>
          </p:cNvPicPr>
          <p:nvPr/>
        </p:nvPicPr>
        <p:blipFill>
          <a:blip r:embed="rId4"/>
          <a:srcRect r="14032"/>
          <a:stretch>
            <a:fillRect/>
          </a:stretch>
        </p:blipFill>
        <p:spPr bwMode="auto">
          <a:xfrm>
            <a:off x="4500563" y="142875"/>
            <a:ext cx="3595687" cy="2786063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16393" name="TextovéPole 10"/>
          <p:cNvSpPr txBox="1">
            <a:spLocks noChangeArrowheads="1"/>
          </p:cNvSpPr>
          <p:nvPr/>
        </p:nvSpPr>
        <p:spPr bwMode="auto">
          <a:xfrm>
            <a:off x="4643438" y="2500313"/>
            <a:ext cx="312737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solidFill>
                  <a:schemeClr val="bg1"/>
                </a:solidFill>
              </a:rPr>
              <a:t>3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 rot="2455776">
            <a:off x="2306042" y="2517981"/>
            <a:ext cx="4562788" cy="1200329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7200" b="1">
                <a:ln w="900" cmpd="sng">
                  <a:solidFill>
                    <a:schemeClr val="accent1">
                      <a:satMod val="190000"/>
                      <a:alpha val="55000"/>
                    </a:schemeClr>
                  </a:solidFill>
                  <a:prstDash val="solid"/>
                </a:ln>
                <a:solidFill>
                  <a:schemeClr val="accent1">
                    <a:satMod val="200000"/>
                    <a:tint val="3000"/>
                  </a:schemeClr>
                </a:solidFill>
                <a:effectLst>
                  <a:innerShdw blurRad="101600" dist="76200" dir="5400000">
                    <a:schemeClr val="accent1">
                      <a:satMod val="190000"/>
                      <a:tint val="100000"/>
                      <a:alpha val="74000"/>
                    </a:schemeClr>
                  </a:innerShdw>
                </a:effectLst>
                <a:latin typeface="+mn-lt"/>
              </a:rPr>
              <a:t>Zajímavosti</a:t>
            </a:r>
            <a:endParaRPr lang="cs-CZ" sz="7200" b="1" dirty="0">
              <a:ln w="900" cmpd="sng">
                <a:solidFill>
                  <a:schemeClr val="accent1">
                    <a:satMod val="190000"/>
                    <a:alpha val="55000"/>
                  </a:schemeClr>
                </a:solidFill>
                <a:prstDash val="solid"/>
              </a:ln>
              <a:solidFill>
                <a:schemeClr val="accent1">
                  <a:satMod val="200000"/>
                  <a:tint val="3000"/>
                </a:schemeClr>
              </a:solidFill>
              <a:effectLst>
                <a:innerShdw blurRad="101600" dist="76200" dir="5400000">
                  <a:schemeClr val="accent1">
                    <a:satMod val="190000"/>
                    <a:tint val="100000"/>
                    <a:alpha val="74000"/>
                  </a:schemeClr>
                </a:innerShdw>
              </a:effectLst>
              <a:latin typeface="+mn-lt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8313" y="260350"/>
            <a:ext cx="1389062" cy="461963"/>
          </a:xfrm>
          <a:prstGeom prst="rect">
            <a:avLst/>
          </a:prstGeom>
          <a:ln>
            <a:solidFill>
              <a:srgbClr val="FF3399"/>
            </a:solidFill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latin typeface="Comic Sans MS" pitchFamily="66" charset="0"/>
              </a:rPr>
              <a:t>Etiopie </a:t>
            </a:r>
          </a:p>
        </p:txBody>
      </p:sp>
      <p:sp>
        <p:nvSpPr>
          <p:cNvPr id="18435" name="TextovéPole 3"/>
          <p:cNvSpPr txBox="1">
            <a:spLocks noChangeArrowheads="1"/>
          </p:cNvSpPr>
          <p:nvPr/>
        </p:nvSpPr>
        <p:spPr bwMode="auto">
          <a:xfrm>
            <a:off x="285750" y="1071563"/>
            <a:ext cx="3500438" cy="1570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2400">
                <a:solidFill>
                  <a:schemeClr val="bg1"/>
                </a:solidFill>
                <a:latin typeface="Comic Sans MS" pitchFamily="66" charset="0"/>
              </a:rPr>
              <a:t> „Habeš“ – arabsky černý</a:t>
            </a:r>
          </a:p>
          <a:p>
            <a:pPr>
              <a:buFont typeface="Wingdings" pitchFamily="2" charset="2"/>
              <a:buChar char="Ø"/>
            </a:pPr>
            <a:r>
              <a:rPr lang="cs-CZ" sz="2400">
                <a:solidFill>
                  <a:schemeClr val="bg1"/>
                </a:solidFill>
                <a:latin typeface="Comic Sans MS" pitchFamily="66" charset="0"/>
              </a:rPr>
              <a:t> nález Lucy – kostra australopitéka</a:t>
            </a:r>
          </a:p>
        </p:txBody>
      </p:sp>
      <p:pic>
        <p:nvPicPr>
          <p:cNvPr id="18436" name="Picture 7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85750" y="2857500"/>
            <a:ext cx="1481138" cy="3571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8437" name="TextovéPole 10"/>
          <p:cNvSpPr txBox="1">
            <a:spLocks noChangeArrowheads="1"/>
          </p:cNvSpPr>
          <p:nvPr/>
        </p:nvSpPr>
        <p:spPr bwMode="auto">
          <a:xfrm>
            <a:off x="142875" y="6286500"/>
            <a:ext cx="312738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solidFill>
                  <a:schemeClr val="bg1"/>
                </a:solidFill>
              </a:rPr>
              <a:t>1</a:t>
            </a:r>
          </a:p>
        </p:txBody>
      </p:sp>
      <p:pic>
        <p:nvPicPr>
          <p:cNvPr id="17416" name="Picture 8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1785938" y="2928938"/>
            <a:ext cx="1757362" cy="357981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18439" name="TextovéPole 10"/>
          <p:cNvSpPr txBox="1">
            <a:spLocks noChangeArrowheads="1"/>
          </p:cNvSpPr>
          <p:nvPr/>
        </p:nvSpPr>
        <p:spPr bwMode="auto">
          <a:xfrm>
            <a:off x="1857375" y="6072188"/>
            <a:ext cx="312738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2</a:t>
            </a:r>
          </a:p>
        </p:txBody>
      </p:sp>
      <p:pic>
        <p:nvPicPr>
          <p:cNvPr id="17417" name="Picture 9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4643438" y="428625"/>
            <a:ext cx="3810000" cy="5715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2" name="TextovéPole 10"/>
          <p:cNvSpPr txBox="1">
            <a:spLocks noChangeArrowheads="1"/>
          </p:cNvSpPr>
          <p:nvPr/>
        </p:nvSpPr>
        <p:spPr bwMode="auto">
          <a:xfrm>
            <a:off x="4572000" y="6215063"/>
            <a:ext cx="2441575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solidFill>
                  <a:schemeClr val="bg1"/>
                </a:solidFill>
              </a:rPr>
              <a:t>3 Haile Gebreselassie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7" dur="500"/>
                                        <p:tgtEl>
                                          <p:spTgt spid="174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0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8313" y="260350"/>
            <a:ext cx="960437" cy="461963"/>
          </a:xfrm>
          <a:prstGeom prst="rect">
            <a:avLst/>
          </a:prstGeom>
          <a:ln>
            <a:solidFill>
              <a:srgbClr val="FF3399"/>
            </a:solidFill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latin typeface="Comic Sans MS" pitchFamily="66" charset="0"/>
              </a:rPr>
              <a:t>Keňa </a:t>
            </a:r>
          </a:p>
        </p:txBody>
      </p:sp>
      <p:sp>
        <p:nvSpPr>
          <p:cNvPr id="19459" name="TextovéPole 2"/>
          <p:cNvSpPr txBox="1">
            <a:spLocks noChangeArrowheads="1"/>
          </p:cNvSpPr>
          <p:nvPr/>
        </p:nvSpPr>
        <p:spPr bwMode="auto">
          <a:xfrm>
            <a:off x="214313" y="928688"/>
            <a:ext cx="3071812" cy="1200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2400">
                <a:latin typeface="Comic Sans MS" pitchFamily="66" charset="0"/>
              </a:rPr>
              <a:t> safari – rezervace a NP</a:t>
            </a:r>
          </a:p>
          <a:p>
            <a:pPr>
              <a:buFont typeface="Wingdings" pitchFamily="2" charset="2"/>
              <a:buChar char="Ø"/>
            </a:pPr>
            <a:r>
              <a:rPr lang="cs-CZ" sz="2400">
                <a:latin typeface="Comic Sans MS" pitchFamily="66" charset="0"/>
              </a:rPr>
              <a:t> Masajové</a:t>
            </a:r>
          </a:p>
        </p:txBody>
      </p:sp>
      <p:pic>
        <p:nvPicPr>
          <p:cNvPr id="19460" name="Picture 10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000375" y="214313"/>
            <a:ext cx="5954713" cy="3967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9461" name="TextovéPole 10"/>
          <p:cNvSpPr txBox="1">
            <a:spLocks noChangeArrowheads="1"/>
          </p:cNvSpPr>
          <p:nvPr/>
        </p:nvSpPr>
        <p:spPr bwMode="auto">
          <a:xfrm>
            <a:off x="3143250" y="3714750"/>
            <a:ext cx="312738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solidFill>
                  <a:schemeClr val="bg1"/>
                </a:solidFill>
              </a:rPr>
              <a:t>1</a:t>
            </a:r>
          </a:p>
        </p:txBody>
      </p:sp>
      <p:pic>
        <p:nvPicPr>
          <p:cNvPr id="18443" name="Picture 11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85750" y="4214813"/>
            <a:ext cx="4429125" cy="23749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19463" name="TextovéPole 12"/>
          <p:cNvSpPr txBox="1">
            <a:spLocks noChangeArrowheads="1"/>
          </p:cNvSpPr>
          <p:nvPr/>
        </p:nvSpPr>
        <p:spPr bwMode="auto">
          <a:xfrm>
            <a:off x="428625" y="6143625"/>
            <a:ext cx="312738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solidFill>
                  <a:schemeClr val="bg1"/>
                </a:solidFill>
              </a:rPr>
              <a:t>2</a:t>
            </a:r>
          </a:p>
        </p:txBody>
      </p:sp>
      <p:pic>
        <p:nvPicPr>
          <p:cNvPr id="18444" name="Picture 12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4786313" y="3857625"/>
            <a:ext cx="3944937" cy="264318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8445" name="Picture 13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428625" y="2214563"/>
            <a:ext cx="2738438" cy="1824037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19466" name="TextovéPole 15"/>
          <p:cNvSpPr txBox="1">
            <a:spLocks noChangeArrowheads="1"/>
          </p:cNvSpPr>
          <p:nvPr/>
        </p:nvSpPr>
        <p:spPr bwMode="auto">
          <a:xfrm>
            <a:off x="4857750" y="6000750"/>
            <a:ext cx="312738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solidFill>
                  <a:schemeClr val="bg1"/>
                </a:solidFill>
              </a:rPr>
              <a:t>3</a:t>
            </a:r>
          </a:p>
        </p:txBody>
      </p:sp>
      <p:sp>
        <p:nvSpPr>
          <p:cNvPr id="19467" name="TextovéPole 16"/>
          <p:cNvSpPr txBox="1">
            <a:spLocks noChangeArrowheads="1"/>
          </p:cNvSpPr>
          <p:nvPr/>
        </p:nvSpPr>
        <p:spPr bwMode="auto">
          <a:xfrm>
            <a:off x="500063" y="3571875"/>
            <a:ext cx="312737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solidFill>
                  <a:schemeClr val="bg1"/>
                </a:solidFill>
              </a:rPr>
              <a:t>4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8313" y="260350"/>
            <a:ext cx="1603375" cy="461963"/>
          </a:xfrm>
          <a:prstGeom prst="rect">
            <a:avLst/>
          </a:prstGeom>
          <a:ln>
            <a:solidFill>
              <a:srgbClr val="FF3399"/>
            </a:solidFill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 err="1">
                <a:latin typeface="Comic Sans MS" pitchFamily="66" charset="0"/>
              </a:rPr>
              <a:t>Tanzánie</a:t>
            </a:r>
            <a:r>
              <a:rPr lang="cs-CZ" sz="2400" b="1" dirty="0">
                <a:latin typeface="Comic Sans MS" pitchFamily="66" charset="0"/>
              </a:rPr>
              <a:t> </a:t>
            </a:r>
          </a:p>
        </p:txBody>
      </p:sp>
      <p:sp>
        <p:nvSpPr>
          <p:cNvPr id="20483" name="TextovéPole 2"/>
          <p:cNvSpPr txBox="1">
            <a:spLocks noChangeArrowheads="1"/>
          </p:cNvSpPr>
          <p:nvPr/>
        </p:nvSpPr>
        <p:spPr bwMode="auto">
          <a:xfrm>
            <a:off x="214313" y="928688"/>
            <a:ext cx="3500437" cy="2678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2400">
                <a:latin typeface="Comic Sans MS" pitchFamily="66" charset="0"/>
              </a:rPr>
              <a:t> Olduvajská rokle – pozůstatky homo habilis</a:t>
            </a:r>
          </a:p>
          <a:p>
            <a:pPr>
              <a:buFont typeface="Wingdings" pitchFamily="2" charset="2"/>
              <a:buChar char="Ø"/>
            </a:pPr>
            <a:r>
              <a:rPr lang="cs-CZ" sz="2400">
                <a:latin typeface="Comic Sans MS" pitchFamily="66" charset="0"/>
              </a:rPr>
              <a:t> Kilimandžáro</a:t>
            </a:r>
          </a:p>
          <a:p>
            <a:pPr>
              <a:buFont typeface="Wingdings" pitchFamily="2" charset="2"/>
              <a:buChar char="Ø"/>
            </a:pPr>
            <a:r>
              <a:rPr lang="cs-CZ" sz="2400">
                <a:latin typeface="Comic Sans MS" pitchFamily="66" charset="0"/>
              </a:rPr>
              <a:t> Obchod se slonovinou</a:t>
            </a:r>
          </a:p>
          <a:p>
            <a:pPr>
              <a:buFont typeface="Wingdings" pitchFamily="2" charset="2"/>
              <a:buChar char="Ø"/>
            </a:pPr>
            <a:r>
              <a:rPr lang="cs-CZ" sz="2400">
                <a:latin typeface="Comic Sans MS" pitchFamily="66" charset="0"/>
              </a:rPr>
              <a:t> Pemba a Zanzibar</a:t>
            </a:r>
          </a:p>
        </p:txBody>
      </p:sp>
      <p:pic>
        <p:nvPicPr>
          <p:cNvPr id="10" name="Picture 17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643063" y="5143500"/>
            <a:ext cx="2359025" cy="1571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" name="Picture 16"/>
          <p:cNvPicPr>
            <a:picLocks noChangeAspect="1" noChangeArrowheads="1"/>
          </p:cNvPicPr>
          <p:nvPr/>
        </p:nvPicPr>
        <p:blipFill>
          <a:blip r:embed="rId3"/>
          <a:srcRect l="18085" r="17146" b="51253"/>
          <a:stretch>
            <a:fillRect/>
          </a:stretch>
        </p:blipFill>
        <p:spPr bwMode="auto">
          <a:xfrm>
            <a:off x="5286375" y="4714875"/>
            <a:ext cx="3643313" cy="20558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2" name="Picture 15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3714750" y="3786188"/>
            <a:ext cx="2251075" cy="1571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3" name="Picture 18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285750" y="3929063"/>
            <a:ext cx="2143125" cy="1606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488" name="Picture 10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5786438" y="142875"/>
            <a:ext cx="3143250" cy="3448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0489" name="TextovéPole 10"/>
          <p:cNvSpPr txBox="1">
            <a:spLocks noChangeArrowheads="1"/>
          </p:cNvSpPr>
          <p:nvPr/>
        </p:nvSpPr>
        <p:spPr bwMode="auto">
          <a:xfrm>
            <a:off x="5857875" y="3143250"/>
            <a:ext cx="312738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solidFill>
                  <a:schemeClr val="bg1"/>
                </a:solidFill>
              </a:rPr>
              <a:t>1</a:t>
            </a:r>
          </a:p>
        </p:txBody>
      </p:sp>
      <p:sp>
        <p:nvSpPr>
          <p:cNvPr id="16" name="TextovéPole 10"/>
          <p:cNvSpPr txBox="1">
            <a:spLocks noChangeArrowheads="1"/>
          </p:cNvSpPr>
          <p:nvPr/>
        </p:nvSpPr>
        <p:spPr bwMode="auto">
          <a:xfrm>
            <a:off x="357188" y="5072063"/>
            <a:ext cx="312737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solidFill>
                  <a:schemeClr val="bg1"/>
                </a:solidFill>
              </a:rPr>
              <a:t>2</a:t>
            </a:r>
          </a:p>
        </p:txBody>
      </p:sp>
      <p:sp>
        <p:nvSpPr>
          <p:cNvPr id="17" name="TextovéPole 10"/>
          <p:cNvSpPr txBox="1">
            <a:spLocks noChangeArrowheads="1"/>
          </p:cNvSpPr>
          <p:nvPr/>
        </p:nvSpPr>
        <p:spPr bwMode="auto">
          <a:xfrm>
            <a:off x="1714500" y="6286500"/>
            <a:ext cx="312738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3</a:t>
            </a:r>
          </a:p>
        </p:txBody>
      </p:sp>
      <p:sp>
        <p:nvSpPr>
          <p:cNvPr id="18" name="TextovéPole 10"/>
          <p:cNvSpPr txBox="1">
            <a:spLocks noChangeArrowheads="1"/>
          </p:cNvSpPr>
          <p:nvPr/>
        </p:nvSpPr>
        <p:spPr bwMode="auto">
          <a:xfrm>
            <a:off x="3786188" y="4929188"/>
            <a:ext cx="312737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solidFill>
                  <a:schemeClr val="bg1"/>
                </a:solidFill>
              </a:rPr>
              <a:t>4</a:t>
            </a:r>
          </a:p>
        </p:txBody>
      </p:sp>
      <p:sp>
        <p:nvSpPr>
          <p:cNvPr id="19" name="TextovéPole 10"/>
          <p:cNvSpPr txBox="1">
            <a:spLocks noChangeArrowheads="1"/>
          </p:cNvSpPr>
          <p:nvPr/>
        </p:nvSpPr>
        <p:spPr bwMode="auto">
          <a:xfrm>
            <a:off x="5357813" y="6286500"/>
            <a:ext cx="312737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solidFill>
                  <a:schemeClr val="bg1"/>
                </a:solidFill>
              </a:rPr>
              <a:t>5</a:t>
            </a:r>
          </a:p>
        </p:txBody>
      </p:sp>
      <p:pic>
        <p:nvPicPr>
          <p:cNvPr id="19467" name="Picture 11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5715000" y="142875"/>
            <a:ext cx="3197225" cy="421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1" name="TextovéPole 10"/>
          <p:cNvSpPr txBox="1">
            <a:spLocks noChangeArrowheads="1"/>
          </p:cNvSpPr>
          <p:nvPr/>
        </p:nvSpPr>
        <p:spPr bwMode="auto">
          <a:xfrm>
            <a:off x="5857875" y="3929063"/>
            <a:ext cx="312738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6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7" dur="500"/>
                                        <p:tgtEl>
                                          <p:spTgt spid="194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4" presetClass="entr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0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5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4" presetClass="entr" presetSubtype="3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8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4" presetClass="entr" presetSubtype="3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21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4" presetClass="entr" presetSubtype="3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24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4" presetClass="entr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2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4" presetClass="entr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30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4" presetClass="entr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33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4" presetClass="entr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36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/>
      <p:bldP spid="17" grpId="0"/>
      <p:bldP spid="18" grpId="0"/>
      <p:bldP spid="19" grpId="0"/>
      <p:bldP spid="21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8313" y="260350"/>
            <a:ext cx="1603375" cy="461963"/>
          </a:xfrm>
          <a:prstGeom prst="rect">
            <a:avLst/>
          </a:prstGeom>
          <a:ln>
            <a:solidFill>
              <a:srgbClr val="FF3399"/>
            </a:solidFill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latin typeface="Comic Sans MS" pitchFamily="66" charset="0"/>
              </a:rPr>
              <a:t>Rwanda </a:t>
            </a:r>
          </a:p>
        </p:txBody>
      </p:sp>
      <p:sp>
        <p:nvSpPr>
          <p:cNvPr id="21507" name="TextovéPole 2"/>
          <p:cNvSpPr txBox="1">
            <a:spLocks noChangeArrowheads="1"/>
          </p:cNvSpPr>
          <p:nvPr/>
        </p:nvSpPr>
        <p:spPr bwMode="auto">
          <a:xfrm>
            <a:off x="214313" y="928688"/>
            <a:ext cx="242887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2400">
                <a:latin typeface="Comic Sans MS" pitchFamily="66" charset="0"/>
              </a:rPr>
              <a:t>Hutu X Tutsi</a:t>
            </a:r>
          </a:p>
        </p:txBody>
      </p:sp>
      <p:pic>
        <p:nvPicPr>
          <p:cNvPr id="21508" name="Picture 6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286250" y="285750"/>
            <a:ext cx="4238625" cy="6264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Obdélník 1"/>
          <p:cNvSpPr>
            <a:spLocks noChangeArrowheads="1"/>
          </p:cNvSpPr>
          <p:nvPr/>
        </p:nvSpPr>
        <p:spPr bwMode="auto">
          <a:xfrm>
            <a:off x="214313" y="214313"/>
            <a:ext cx="8786812" cy="8724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1100"/>
              <a:t>Slide 4 - vytvořeno J. Pravdou v programu ArcGIS</a:t>
            </a:r>
          </a:p>
          <a:p>
            <a:pPr>
              <a:buFont typeface="Wingdings" pitchFamily="2" charset="2"/>
              <a:buChar char="Ø"/>
            </a:pPr>
            <a:r>
              <a:rPr lang="cs-CZ" sz="1100"/>
              <a:t> Slide 5. Wikipedia. </a:t>
            </a:r>
            <a:r>
              <a:rPr lang="en-US" sz="1100"/>
              <a:t>[</a:t>
            </a:r>
            <a:r>
              <a:rPr lang="cs-CZ" sz="1100"/>
              <a:t>on line</a:t>
            </a:r>
            <a:r>
              <a:rPr lang="en-US" sz="1100"/>
              <a:t>][</a:t>
            </a:r>
            <a:r>
              <a:rPr lang="cs-CZ" sz="1100"/>
              <a:t>cit. 3.1.2013</a:t>
            </a:r>
            <a:r>
              <a:rPr lang="en-US" sz="1100"/>
              <a:t>]</a:t>
            </a:r>
            <a:r>
              <a:rPr lang="cs-CZ" sz="1100"/>
              <a:t> Dostupné z WWW: </a:t>
            </a:r>
            <a:r>
              <a:rPr lang="en-US" sz="1100"/>
              <a:t>&lt;</a:t>
            </a:r>
            <a:r>
              <a:rPr lang="cs-CZ" sz="1100"/>
              <a:t>h</a:t>
            </a:r>
            <a:r>
              <a:rPr lang="en-US" sz="1100"/>
              <a:t>ttp://cs.wikipedia.org/wiki/Soubor:Africa_satellite_orthographic.jpg&gt; </a:t>
            </a:r>
            <a:endParaRPr lang="cs-CZ" sz="1100"/>
          </a:p>
          <a:p>
            <a:r>
              <a:rPr lang="en-US" sz="1100"/>
              <a:t>Licence</a:t>
            </a:r>
            <a:r>
              <a:rPr lang="cs-CZ" sz="1100"/>
              <a:t>: Public domain.</a:t>
            </a:r>
          </a:p>
          <a:p>
            <a:pPr>
              <a:buFont typeface="Wingdings" pitchFamily="2" charset="2"/>
              <a:buChar char="Ø"/>
            </a:pPr>
            <a:r>
              <a:rPr lang="cs-CZ" sz="1100"/>
              <a:t>Slide 6 -1. Wikipedia. </a:t>
            </a:r>
            <a:r>
              <a:rPr lang="en-US" sz="1100"/>
              <a:t>[</a:t>
            </a:r>
            <a:r>
              <a:rPr lang="cs-CZ" sz="1100"/>
              <a:t>on line</a:t>
            </a:r>
            <a:r>
              <a:rPr lang="en-US" sz="1100"/>
              <a:t>][</a:t>
            </a:r>
            <a:r>
              <a:rPr lang="cs-CZ" sz="1100"/>
              <a:t>cit. 3.1.2013</a:t>
            </a:r>
            <a:r>
              <a:rPr lang="en-US" sz="1100"/>
              <a:t>]</a:t>
            </a:r>
            <a:r>
              <a:rPr lang="cs-CZ" sz="1100"/>
              <a:t> Dostupné z WWW: </a:t>
            </a:r>
            <a:r>
              <a:rPr lang="en-US" sz="1100"/>
              <a:t>&lt;http://en.wikipedia.org/wiki/File:EAfrica.gif&gt; </a:t>
            </a:r>
            <a:endParaRPr lang="cs-CZ" sz="1100"/>
          </a:p>
          <a:p>
            <a:r>
              <a:rPr lang="en-US" sz="1100"/>
              <a:t>Licence</a:t>
            </a:r>
            <a:r>
              <a:rPr lang="cs-CZ" sz="1100"/>
              <a:t>: Public domain.</a:t>
            </a:r>
          </a:p>
          <a:p>
            <a:pPr>
              <a:buFont typeface="Wingdings" pitchFamily="2" charset="2"/>
              <a:buChar char="Ø"/>
            </a:pPr>
            <a:r>
              <a:rPr lang="cs-CZ" sz="1100"/>
              <a:t>Slide 6 - 2. Wikipedia. </a:t>
            </a:r>
            <a:r>
              <a:rPr lang="en-US" sz="1100"/>
              <a:t>[</a:t>
            </a:r>
            <a:r>
              <a:rPr lang="cs-CZ" sz="1100"/>
              <a:t>on line</a:t>
            </a:r>
            <a:r>
              <a:rPr lang="en-US" sz="1100"/>
              <a:t>][</a:t>
            </a:r>
            <a:r>
              <a:rPr lang="cs-CZ" sz="1100"/>
              <a:t>cit. 3.1.2013</a:t>
            </a:r>
            <a:r>
              <a:rPr lang="en-US" sz="1100"/>
              <a:t>]</a:t>
            </a:r>
            <a:r>
              <a:rPr lang="cs-CZ" sz="1100"/>
              <a:t> Dostupné z WWW: </a:t>
            </a:r>
            <a:r>
              <a:rPr lang="en-US" sz="1100"/>
              <a:t>&lt;http://en.wikipedia.org/wiki/File:EAfrica.gif&gt; </a:t>
            </a:r>
            <a:endParaRPr lang="cs-CZ" sz="1100"/>
          </a:p>
          <a:p>
            <a:r>
              <a:rPr lang="en-US" sz="1100"/>
              <a:t>Licence</a:t>
            </a:r>
            <a:r>
              <a:rPr lang="cs-CZ" sz="1100"/>
              <a:t>: </a:t>
            </a:r>
            <a:r>
              <a:rPr lang="en-US" sz="1100"/>
              <a:t>Creative Commons Attribution</a:t>
            </a:r>
            <a:r>
              <a:rPr lang="cs-CZ" sz="1100"/>
              <a:t> - Share Alike 2.5 Generic.</a:t>
            </a:r>
          </a:p>
          <a:p>
            <a:pPr>
              <a:buFont typeface="Wingdings" pitchFamily="2" charset="2"/>
              <a:buChar char="Ø"/>
            </a:pPr>
            <a:r>
              <a:rPr lang="cs-CZ" sz="1100"/>
              <a:t>Slide 7 - 1. Wikipedia. </a:t>
            </a:r>
            <a:r>
              <a:rPr lang="en-US" sz="1100"/>
              <a:t>[</a:t>
            </a:r>
            <a:r>
              <a:rPr lang="cs-CZ" sz="1100"/>
              <a:t>on line</a:t>
            </a:r>
            <a:r>
              <a:rPr lang="en-US" sz="1100"/>
              <a:t>][</a:t>
            </a:r>
            <a:r>
              <a:rPr lang="cs-CZ" sz="1100"/>
              <a:t>cit. 3.1.2013</a:t>
            </a:r>
            <a:r>
              <a:rPr lang="en-US" sz="1100"/>
              <a:t>]</a:t>
            </a:r>
            <a:r>
              <a:rPr lang="cs-CZ" sz="1100"/>
              <a:t> Dostupné z WWW: </a:t>
            </a:r>
            <a:r>
              <a:rPr lang="en-US" sz="1100"/>
              <a:t>&lt;http://en.wikipedia.org/wiki/File:Lake_Assal_3-Djibouti.jpg&gt; </a:t>
            </a:r>
            <a:endParaRPr lang="cs-CZ" sz="1100"/>
          </a:p>
          <a:p>
            <a:r>
              <a:rPr lang="en-US" sz="1100"/>
              <a:t>Licence</a:t>
            </a:r>
            <a:r>
              <a:rPr lang="cs-CZ" sz="1100"/>
              <a:t>: Public domain.</a:t>
            </a:r>
          </a:p>
          <a:p>
            <a:pPr>
              <a:buFont typeface="Wingdings" pitchFamily="2" charset="2"/>
              <a:buChar char="Ø"/>
            </a:pPr>
            <a:r>
              <a:rPr lang="cs-CZ" sz="1100"/>
              <a:t>Slide 8 - 1. Wikipedia. </a:t>
            </a:r>
            <a:r>
              <a:rPr lang="en-US" sz="1100"/>
              <a:t>[</a:t>
            </a:r>
            <a:r>
              <a:rPr lang="cs-CZ" sz="1100"/>
              <a:t>on line</a:t>
            </a:r>
            <a:r>
              <a:rPr lang="en-US" sz="1100"/>
              <a:t>][</a:t>
            </a:r>
            <a:r>
              <a:rPr lang="cs-CZ" sz="1100"/>
              <a:t>cit. 3.1.2013</a:t>
            </a:r>
            <a:r>
              <a:rPr lang="en-US" sz="1100"/>
              <a:t>]</a:t>
            </a:r>
            <a:r>
              <a:rPr lang="cs-CZ" sz="1100"/>
              <a:t> Dostupné z WWW: </a:t>
            </a:r>
            <a:r>
              <a:rPr lang="en-US" sz="1100"/>
              <a:t>&lt;http://en.wikipedia.org/wiki/File:Kilimanjaro_3D_-_version_1.gif&gt; </a:t>
            </a:r>
            <a:endParaRPr lang="cs-CZ" sz="1100"/>
          </a:p>
          <a:p>
            <a:r>
              <a:rPr lang="en-US" sz="1100"/>
              <a:t>Licence</a:t>
            </a:r>
            <a:r>
              <a:rPr lang="cs-CZ" sz="1100"/>
              <a:t>: Public domain.</a:t>
            </a:r>
          </a:p>
          <a:p>
            <a:pPr>
              <a:buFont typeface="Wingdings" pitchFamily="2" charset="2"/>
              <a:buChar char="Ø"/>
            </a:pPr>
            <a:r>
              <a:rPr lang="cs-CZ" sz="1100"/>
              <a:t>Slide 8 - 2. Wikipedia. </a:t>
            </a:r>
            <a:r>
              <a:rPr lang="en-US" sz="1100"/>
              <a:t>[</a:t>
            </a:r>
            <a:r>
              <a:rPr lang="cs-CZ" sz="1100"/>
              <a:t>on line</a:t>
            </a:r>
            <a:r>
              <a:rPr lang="en-US" sz="1100"/>
              <a:t>][</a:t>
            </a:r>
            <a:r>
              <a:rPr lang="cs-CZ" sz="1100"/>
              <a:t>cit. 3.1.2013</a:t>
            </a:r>
            <a:r>
              <a:rPr lang="en-US" sz="1100"/>
              <a:t>]</a:t>
            </a:r>
            <a:r>
              <a:rPr lang="cs-CZ" sz="1100"/>
              <a:t> Dostupné z WWW: </a:t>
            </a:r>
            <a:r>
              <a:rPr lang="en-US" sz="1100"/>
              <a:t>&lt;http://en.wikipedia.org/wiki/File:Mount_Kilimanjaro.jpg&gt; </a:t>
            </a:r>
            <a:endParaRPr lang="cs-CZ" sz="1100"/>
          </a:p>
          <a:p>
            <a:r>
              <a:rPr lang="en-US" sz="1100"/>
              <a:t>Licence</a:t>
            </a:r>
            <a:r>
              <a:rPr lang="cs-CZ" sz="1100"/>
              <a:t>: GNU Free Documentation.</a:t>
            </a:r>
          </a:p>
          <a:p>
            <a:pPr>
              <a:buFont typeface="Wingdings" pitchFamily="2" charset="2"/>
              <a:buChar char="Ø"/>
            </a:pPr>
            <a:r>
              <a:rPr lang="cs-CZ" sz="1100"/>
              <a:t>Slide 8 - 3. Wikipedia. </a:t>
            </a:r>
            <a:r>
              <a:rPr lang="en-US" sz="1100"/>
              <a:t>[</a:t>
            </a:r>
            <a:r>
              <a:rPr lang="cs-CZ" sz="1100"/>
              <a:t>on line</a:t>
            </a:r>
            <a:r>
              <a:rPr lang="en-US" sz="1100"/>
              <a:t>][</a:t>
            </a:r>
            <a:r>
              <a:rPr lang="cs-CZ" sz="1100"/>
              <a:t>cit. 3.1.2013</a:t>
            </a:r>
            <a:r>
              <a:rPr lang="en-US" sz="1100"/>
              <a:t>]</a:t>
            </a:r>
            <a:r>
              <a:rPr lang="cs-CZ" sz="1100"/>
              <a:t> Dostupné z WWW: </a:t>
            </a:r>
            <a:r>
              <a:rPr lang="en-US" sz="1100"/>
              <a:t>&lt;http://cs.wikipedia.org/wiki/Soubor:Kilimanjaro_Uhuru_Peak_Sign.jpg&gt; </a:t>
            </a:r>
            <a:endParaRPr lang="cs-CZ" sz="1100"/>
          </a:p>
          <a:p>
            <a:r>
              <a:rPr lang="en-US" sz="1100"/>
              <a:t>Licence</a:t>
            </a:r>
            <a:r>
              <a:rPr lang="cs-CZ" sz="1100"/>
              <a:t>: Public domain.</a:t>
            </a:r>
          </a:p>
          <a:p>
            <a:pPr>
              <a:buFont typeface="Wingdings" pitchFamily="2" charset="2"/>
              <a:buChar char="Ø"/>
            </a:pPr>
            <a:r>
              <a:rPr lang="cs-CZ" sz="1100"/>
              <a:t>Slide 9- 1. Imagico.Wikipedia. </a:t>
            </a:r>
            <a:r>
              <a:rPr lang="en-US" sz="1100"/>
              <a:t>[</a:t>
            </a:r>
            <a:r>
              <a:rPr lang="cs-CZ" sz="1100"/>
              <a:t>on line</a:t>
            </a:r>
            <a:r>
              <a:rPr lang="en-US" sz="1100"/>
              <a:t>][</a:t>
            </a:r>
            <a:r>
              <a:rPr lang="cs-CZ" sz="1100"/>
              <a:t>cit. 3.1.2013</a:t>
            </a:r>
            <a:r>
              <a:rPr lang="en-US" sz="1100"/>
              <a:t>]</a:t>
            </a:r>
            <a:r>
              <a:rPr lang="cs-CZ" sz="1100"/>
              <a:t> Dostupné z WWW: </a:t>
            </a:r>
            <a:r>
              <a:rPr lang="en-US" sz="1100"/>
              <a:t>&lt;http://commons.wikimedia.org/wiki/File:Nile_watershed_topo.png&gt;</a:t>
            </a:r>
            <a:r>
              <a:rPr lang="cs-CZ" sz="1100"/>
              <a:t>. </a:t>
            </a:r>
            <a:r>
              <a:rPr lang="en-US" sz="1100"/>
              <a:t>Licence</a:t>
            </a:r>
            <a:r>
              <a:rPr lang="cs-CZ" sz="1100"/>
              <a:t>: </a:t>
            </a:r>
            <a:r>
              <a:rPr lang="en-US" sz="1100"/>
              <a:t>Creative Commons Attribution</a:t>
            </a:r>
            <a:r>
              <a:rPr lang="cs-CZ" sz="1100"/>
              <a:t> - Share Alike 2.5 Generic.</a:t>
            </a:r>
          </a:p>
          <a:p>
            <a:pPr>
              <a:buFont typeface="Wingdings" pitchFamily="2" charset="2"/>
              <a:buChar char="Ø"/>
            </a:pPr>
            <a:r>
              <a:rPr lang="cs-CZ" sz="1100"/>
              <a:t>Slide 9- 2. Giustino.Wikipedia. </a:t>
            </a:r>
            <a:r>
              <a:rPr lang="en-US" sz="1100"/>
              <a:t>[</a:t>
            </a:r>
            <a:r>
              <a:rPr lang="cs-CZ" sz="1100"/>
              <a:t>on line</a:t>
            </a:r>
            <a:r>
              <a:rPr lang="en-US" sz="1100"/>
              <a:t>][</a:t>
            </a:r>
            <a:r>
              <a:rPr lang="cs-CZ" sz="1100"/>
              <a:t>cit. 3.1.2013</a:t>
            </a:r>
            <a:r>
              <a:rPr lang="en-US" sz="1100"/>
              <a:t>]</a:t>
            </a:r>
            <a:r>
              <a:rPr lang="cs-CZ" sz="1100"/>
              <a:t> Dostupné z WWW: </a:t>
            </a:r>
            <a:r>
              <a:rPr lang="en-US" sz="1100"/>
              <a:t>&lt;http://commons.wikimedia.org/wiki/File:Blue_Nile_Falls_01.jpg&gt;</a:t>
            </a:r>
            <a:r>
              <a:rPr lang="cs-CZ" sz="1100"/>
              <a:t>. </a:t>
            </a:r>
            <a:r>
              <a:rPr lang="en-US" sz="1100"/>
              <a:t>Licence</a:t>
            </a:r>
            <a:r>
              <a:rPr lang="cs-CZ" sz="1100"/>
              <a:t>: </a:t>
            </a:r>
            <a:r>
              <a:rPr lang="en-US" sz="1100"/>
              <a:t>Creative Commons Attribution</a:t>
            </a:r>
            <a:r>
              <a:rPr lang="cs-CZ" sz="1100"/>
              <a:t> 2.0Generic.</a:t>
            </a:r>
          </a:p>
          <a:p>
            <a:pPr>
              <a:buFont typeface="Wingdings" pitchFamily="2" charset="2"/>
              <a:buChar char="Ø"/>
            </a:pPr>
            <a:r>
              <a:rPr lang="cs-CZ" sz="1100"/>
              <a:t>Slide 11-1.Wikipedia. </a:t>
            </a:r>
            <a:r>
              <a:rPr lang="en-US" sz="1100"/>
              <a:t>[</a:t>
            </a:r>
            <a:r>
              <a:rPr lang="cs-CZ" sz="1100"/>
              <a:t>on line</a:t>
            </a:r>
            <a:r>
              <a:rPr lang="en-US" sz="1100"/>
              <a:t>][</a:t>
            </a:r>
            <a:r>
              <a:rPr lang="cs-CZ" sz="1100"/>
              <a:t>cit. 3.1.2013</a:t>
            </a:r>
            <a:r>
              <a:rPr lang="en-US" sz="1100"/>
              <a:t>]</a:t>
            </a:r>
            <a:r>
              <a:rPr lang="cs-CZ" sz="1100"/>
              <a:t> Dostupné z WWW: </a:t>
            </a:r>
            <a:r>
              <a:rPr lang="en-US" sz="1100"/>
              <a:t>&lt;http://commons.wikimedia.org/wiki/File:Lesser-flamingos-flying.jpg?uselang=cs&gt;</a:t>
            </a:r>
            <a:r>
              <a:rPr lang="cs-CZ" sz="1100"/>
              <a:t>. </a:t>
            </a:r>
            <a:r>
              <a:rPr lang="en-US" sz="1100"/>
              <a:t>Licence</a:t>
            </a:r>
            <a:r>
              <a:rPr lang="cs-CZ" sz="1100"/>
              <a:t>: GNU Free Documentation.</a:t>
            </a:r>
          </a:p>
          <a:p>
            <a:pPr>
              <a:buFont typeface="Wingdings" pitchFamily="2" charset="2"/>
              <a:buChar char="Ø"/>
            </a:pPr>
            <a:r>
              <a:rPr lang="cs-CZ" sz="1100"/>
              <a:t> Slide 11-2.Wikipedia. </a:t>
            </a:r>
            <a:r>
              <a:rPr lang="en-US" sz="1100"/>
              <a:t>[</a:t>
            </a:r>
            <a:r>
              <a:rPr lang="cs-CZ" sz="1100"/>
              <a:t>on line</a:t>
            </a:r>
            <a:r>
              <a:rPr lang="en-US" sz="1100"/>
              <a:t>][</a:t>
            </a:r>
            <a:r>
              <a:rPr lang="cs-CZ" sz="1100"/>
              <a:t>cit. 3.1.2013</a:t>
            </a:r>
            <a:r>
              <a:rPr lang="en-US" sz="1100"/>
              <a:t>]</a:t>
            </a:r>
            <a:r>
              <a:rPr lang="cs-CZ" sz="1100"/>
              <a:t> Dostupné z WWW: </a:t>
            </a:r>
            <a:r>
              <a:rPr lang="en-US" sz="1100"/>
              <a:t>&lt;http://cs.wikipedia.org/wiki/Soubor:Giraffe_standing.jpg&gt;</a:t>
            </a:r>
            <a:r>
              <a:rPr lang="cs-CZ" sz="1100"/>
              <a:t>. </a:t>
            </a:r>
            <a:r>
              <a:rPr lang="en-US" sz="1100"/>
              <a:t>Licence</a:t>
            </a:r>
            <a:r>
              <a:rPr lang="cs-CZ" sz="1100"/>
              <a:t>: GNU Free Documentation.</a:t>
            </a:r>
          </a:p>
          <a:p>
            <a:pPr>
              <a:buFont typeface="Wingdings" pitchFamily="2" charset="2"/>
              <a:buChar char="Ø"/>
            </a:pPr>
            <a:r>
              <a:rPr lang="cs-CZ" sz="1100"/>
              <a:t> Slide 11-3.Wikipedia. </a:t>
            </a:r>
            <a:r>
              <a:rPr lang="en-US" sz="1100"/>
              <a:t>[</a:t>
            </a:r>
            <a:r>
              <a:rPr lang="cs-CZ" sz="1100"/>
              <a:t>on line</a:t>
            </a:r>
            <a:r>
              <a:rPr lang="en-US" sz="1100"/>
              <a:t>][</a:t>
            </a:r>
            <a:r>
              <a:rPr lang="cs-CZ" sz="1100"/>
              <a:t>cit. 3.1.2013</a:t>
            </a:r>
            <a:r>
              <a:rPr lang="en-US" sz="1100"/>
              <a:t>]</a:t>
            </a:r>
            <a:r>
              <a:rPr lang="cs-CZ" sz="1100"/>
              <a:t> Dostupné z WWW: </a:t>
            </a:r>
            <a:r>
              <a:rPr lang="en-US" sz="1100"/>
              <a:t>&lt;http://cs.wikipedia.org/wiki/Soubor:Male_lion_olomouc.jpg&gt;</a:t>
            </a:r>
            <a:r>
              <a:rPr lang="cs-CZ" sz="1100"/>
              <a:t>. </a:t>
            </a:r>
            <a:r>
              <a:rPr lang="en-US" sz="1100"/>
              <a:t>Licence</a:t>
            </a:r>
            <a:r>
              <a:rPr lang="cs-CZ" sz="1100"/>
              <a:t>: Public domain.</a:t>
            </a:r>
          </a:p>
          <a:p>
            <a:pPr>
              <a:buFont typeface="Wingdings" pitchFamily="2" charset="2"/>
              <a:buChar char="Ø"/>
            </a:pPr>
            <a:r>
              <a:rPr lang="cs-CZ" sz="1100"/>
              <a:t>Slide 11-4.Wikipedia. </a:t>
            </a:r>
            <a:r>
              <a:rPr lang="en-US" sz="1100"/>
              <a:t>[</a:t>
            </a:r>
            <a:r>
              <a:rPr lang="cs-CZ" sz="1100"/>
              <a:t>on line</a:t>
            </a:r>
            <a:r>
              <a:rPr lang="en-US" sz="1100"/>
              <a:t>][</a:t>
            </a:r>
            <a:r>
              <a:rPr lang="cs-CZ" sz="1100"/>
              <a:t>cit. 3.1.2013</a:t>
            </a:r>
            <a:r>
              <a:rPr lang="en-US" sz="1100"/>
              <a:t>]</a:t>
            </a:r>
            <a:r>
              <a:rPr lang="cs-CZ" sz="1100"/>
              <a:t> Dostupné z WWW: </a:t>
            </a:r>
            <a:r>
              <a:rPr lang="en-US" sz="1100"/>
              <a:t>&lt;http://cs.wikipedia.org/wiki/Soubor:Impala.JPG &gt;</a:t>
            </a:r>
            <a:r>
              <a:rPr lang="cs-CZ" sz="1100"/>
              <a:t>. </a:t>
            </a:r>
            <a:r>
              <a:rPr lang="en-US" sz="1100"/>
              <a:t>Licence</a:t>
            </a:r>
            <a:r>
              <a:rPr lang="cs-CZ" sz="1100"/>
              <a:t>: GNU Free Documentation.</a:t>
            </a:r>
          </a:p>
          <a:p>
            <a:pPr>
              <a:buFont typeface="Wingdings" pitchFamily="2" charset="2"/>
              <a:buChar char="Ø"/>
            </a:pPr>
            <a:r>
              <a:rPr lang="cs-CZ" sz="1100"/>
              <a:t>Slide 11-5.Wikipedia. </a:t>
            </a:r>
            <a:r>
              <a:rPr lang="en-US" sz="1100"/>
              <a:t>[</a:t>
            </a:r>
            <a:r>
              <a:rPr lang="cs-CZ" sz="1100"/>
              <a:t>on line</a:t>
            </a:r>
            <a:r>
              <a:rPr lang="en-US" sz="1100"/>
              <a:t>][</a:t>
            </a:r>
            <a:r>
              <a:rPr lang="cs-CZ" sz="1100"/>
              <a:t>cit. 3.1.2013</a:t>
            </a:r>
            <a:r>
              <a:rPr lang="en-US" sz="1100"/>
              <a:t>]</a:t>
            </a:r>
            <a:r>
              <a:rPr lang="cs-CZ" sz="1100"/>
              <a:t> Dostupné z WWW: </a:t>
            </a:r>
            <a:r>
              <a:rPr lang="en-US" sz="1100"/>
              <a:t>&lt;http://cs.wikipedia.org/wiki/Soubor:African_Buffalo.JPG&gt;</a:t>
            </a:r>
            <a:r>
              <a:rPr lang="cs-CZ" sz="1100"/>
              <a:t>. </a:t>
            </a:r>
            <a:r>
              <a:rPr lang="en-US" sz="1100"/>
              <a:t>Licence</a:t>
            </a:r>
            <a:r>
              <a:rPr lang="cs-CZ" sz="1100"/>
              <a:t>: GNU Free Documentation.</a:t>
            </a:r>
          </a:p>
          <a:p>
            <a:pPr>
              <a:buFont typeface="Wingdings" pitchFamily="2" charset="2"/>
              <a:buChar char="Ø"/>
            </a:pPr>
            <a:r>
              <a:rPr lang="cs-CZ" sz="1100"/>
              <a:t> Slide 12-1.Wikipedia. </a:t>
            </a:r>
            <a:r>
              <a:rPr lang="en-US" sz="1100"/>
              <a:t>[</a:t>
            </a:r>
            <a:r>
              <a:rPr lang="cs-CZ" sz="1100"/>
              <a:t>on line</a:t>
            </a:r>
            <a:r>
              <a:rPr lang="en-US" sz="1100"/>
              <a:t>][</a:t>
            </a:r>
            <a:r>
              <a:rPr lang="cs-CZ" sz="1100"/>
              <a:t>cit. 3.1.2013</a:t>
            </a:r>
            <a:r>
              <a:rPr lang="en-US" sz="1100"/>
              <a:t>]</a:t>
            </a:r>
            <a:r>
              <a:rPr lang="cs-CZ" sz="1100"/>
              <a:t> Dostupné z WWW: </a:t>
            </a:r>
            <a:r>
              <a:rPr lang="en-US" sz="1100"/>
              <a:t>&lt;http://cs.wikipedia.org/wiki/Soubor:Masaidance.jpg&gt;</a:t>
            </a:r>
            <a:r>
              <a:rPr lang="cs-CZ" sz="1100"/>
              <a:t>. </a:t>
            </a:r>
            <a:r>
              <a:rPr lang="en-US" sz="1100"/>
              <a:t>Licence</a:t>
            </a:r>
            <a:r>
              <a:rPr lang="cs-CZ" sz="1100"/>
              <a:t>: GNU Free Documentation.</a:t>
            </a:r>
          </a:p>
          <a:p>
            <a:pPr>
              <a:buFont typeface="Wingdings" pitchFamily="2" charset="2"/>
              <a:buChar char="Ø"/>
            </a:pPr>
            <a:r>
              <a:rPr lang="cs-CZ" sz="1100"/>
              <a:t> Slide 12-2.Wikipedia. </a:t>
            </a:r>
            <a:r>
              <a:rPr lang="en-US" sz="1100"/>
              <a:t>[</a:t>
            </a:r>
            <a:r>
              <a:rPr lang="cs-CZ" sz="1100"/>
              <a:t>on line</a:t>
            </a:r>
            <a:r>
              <a:rPr lang="en-US" sz="1100"/>
              <a:t>][</a:t>
            </a:r>
            <a:r>
              <a:rPr lang="cs-CZ" sz="1100"/>
              <a:t>cit. 3.1.2013</a:t>
            </a:r>
            <a:r>
              <a:rPr lang="en-US" sz="1100"/>
              <a:t>]</a:t>
            </a:r>
            <a:r>
              <a:rPr lang="cs-CZ" sz="1100"/>
              <a:t> Dostupné z WWW: </a:t>
            </a:r>
            <a:r>
              <a:rPr lang="en-US" sz="1100"/>
              <a:t>&lt;http://cs.wikipedia.org/wiki/Soubor:Rwandan_refugee_camp_in_east_Zaire.jpg &gt;</a:t>
            </a:r>
            <a:r>
              <a:rPr lang="cs-CZ" sz="1100"/>
              <a:t>. </a:t>
            </a:r>
            <a:r>
              <a:rPr lang="en-US" sz="1100"/>
              <a:t>Licence</a:t>
            </a:r>
            <a:r>
              <a:rPr lang="cs-CZ" sz="1100"/>
              <a:t>: Public domain.</a:t>
            </a:r>
          </a:p>
          <a:p>
            <a:pPr>
              <a:buFont typeface="Wingdings" pitchFamily="2" charset="2"/>
              <a:buChar char="Ø"/>
            </a:pPr>
            <a:r>
              <a:rPr lang="cs-CZ" sz="1100"/>
              <a:t> Slide 12-3.Wikipedia. </a:t>
            </a:r>
            <a:r>
              <a:rPr lang="en-US" sz="1100"/>
              <a:t>[</a:t>
            </a:r>
            <a:r>
              <a:rPr lang="cs-CZ" sz="1100"/>
              <a:t>on line</a:t>
            </a:r>
            <a:r>
              <a:rPr lang="en-US" sz="1100"/>
              <a:t>][</a:t>
            </a:r>
            <a:r>
              <a:rPr lang="cs-CZ" sz="1100"/>
              <a:t>cit. 3.1.2013</a:t>
            </a:r>
            <a:r>
              <a:rPr lang="en-US" sz="1100"/>
              <a:t>]</a:t>
            </a:r>
            <a:r>
              <a:rPr lang="cs-CZ" sz="1100"/>
              <a:t> Dostupné z WWW: </a:t>
            </a:r>
            <a:r>
              <a:rPr lang="en-US" sz="1100"/>
              <a:t>&lt;http://commons.wikimedia.org/wiki/File:Africa_density.png?uselang=cs&gt;</a:t>
            </a:r>
            <a:r>
              <a:rPr lang="cs-CZ" sz="1100"/>
              <a:t>. </a:t>
            </a:r>
            <a:r>
              <a:rPr lang="en-US" sz="1100"/>
              <a:t>Licence</a:t>
            </a:r>
            <a:r>
              <a:rPr lang="cs-CZ" sz="1100"/>
              <a:t>: GNU Free Documentation.</a:t>
            </a:r>
          </a:p>
          <a:p>
            <a:pPr>
              <a:buFont typeface="Wingdings" pitchFamily="2" charset="2"/>
              <a:buChar char="Ø"/>
            </a:pPr>
            <a:r>
              <a:rPr lang="cs-CZ" sz="1100"/>
              <a:t> Slide 13.Wikipedia. </a:t>
            </a:r>
            <a:r>
              <a:rPr lang="en-US" sz="1100"/>
              <a:t>[</a:t>
            </a:r>
            <a:r>
              <a:rPr lang="cs-CZ" sz="1100"/>
              <a:t>on line</a:t>
            </a:r>
            <a:r>
              <a:rPr lang="en-US" sz="1100"/>
              <a:t>][</a:t>
            </a:r>
            <a:r>
              <a:rPr lang="cs-CZ" sz="1100"/>
              <a:t>cit. 3.1.2013</a:t>
            </a:r>
            <a:r>
              <a:rPr lang="en-US" sz="1100"/>
              <a:t>]</a:t>
            </a:r>
            <a:r>
              <a:rPr lang="cs-CZ" sz="1100"/>
              <a:t> Dostupné z WWW: </a:t>
            </a:r>
            <a:r>
              <a:rPr lang="en-US" sz="1100"/>
              <a:t>&lt;http://commons.wikimedia.org/wiki/File:Africa_UNAIDS.svg?uselang=cs&gt;</a:t>
            </a:r>
            <a:r>
              <a:rPr lang="cs-CZ" sz="1100"/>
              <a:t>. </a:t>
            </a:r>
            <a:r>
              <a:rPr lang="en-US" sz="1100"/>
              <a:t>Licence</a:t>
            </a:r>
            <a:r>
              <a:rPr lang="cs-CZ" sz="1100"/>
              <a:t>: GNU Free Documentation..</a:t>
            </a:r>
          </a:p>
          <a:p>
            <a:pPr>
              <a:buFont typeface="Wingdings" pitchFamily="2" charset="2"/>
              <a:buChar char="Ø"/>
            </a:pPr>
            <a:endParaRPr lang="cs-CZ" sz="1100"/>
          </a:p>
          <a:p>
            <a:pPr>
              <a:buFont typeface="Wingdings" pitchFamily="2" charset="2"/>
              <a:buChar char="Ø"/>
            </a:pPr>
            <a:endParaRPr lang="cs-CZ" sz="1100"/>
          </a:p>
          <a:p>
            <a:pPr>
              <a:buFont typeface="Wingdings" pitchFamily="2" charset="2"/>
              <a:buChar char="Ø"/>
            </a:pPr>
            <a:endParaRPr lang="cs-CZ" sz="1100"/>
          </a:p>
          <a:p>
            <a:pPr>
              <a:buFont typeface="Wingdings" pitchFamily="2" charset="2"/>
              <a:buChar char="Ø"/>
            </a:pPr>
            <a:endParaRPr lang="cs-CZ" sz="1100"/>
          </a:p>
          <a:p>
            <a:pPr>
              <a:buFont typeface="Wingdings" pitchFamily="2" charset="2"/>
              <a:buChar char="Ø"/>
            </a:pPr>
            <a:endParaRPr lang="cs-CZ" sz="1100"/>
          </a:p>
          <a:p>
            <a:pPr>
              <a:buFont typeface="Wingdings" pitchFamily="2" charset="2"/>
              <a:buChar char="Ø"/>
            </a:pPr>
            <a:endParaRPr lang="cs-CZ" sz="1100"/>
          </a:p>
          <a:p>
            <a:endParaRPr lang="cs-CZ" sz="1100"/>
          </a:p>
          <a:p>
            <a:endParaRPr lang="cs-CZ" sz="1100"/>
          </a:p>
          <a:p>
            <a:endParaRPr lang="cs-CZ" sz="1100"/>
          </a:p>
          <a:p>
            <a:endParaRPr lang="cs-CZ" sz="1100"/>
          </a:p>
          <a:p>
            <a:endParaRPr lang="cs-CZ" sz="1100"/>
          </a:p>
          <a:p>
            <a:endParaRPr lang="cs-CZ" sz="1100"/>
          </a:p>
          <a:p>
            <a:endParaRPr lang="cs-CZ" sz="1100"/>
          </a:p>
          <a:p>
            <a:pPr>
              <a:buFont typeface="Wingdings" pitchFamily="2" charset="2"/>
              <a:buChar char="Ø"/>
            </a:pPr>
            <a:endParaRPr lang="cs-CZ" sz="110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Obdélník 1"/>
          <p:cNvSpPr>
            <a:spLocks noChangeArrowheads="1"/>
          </p:cNvSpPr>
          <p:nvPr/>
        </p:nvSpPr>
        <p:spPr bwMode="auto">
          <a:xfrm>
            <a:off x="214313" y="142875"/>
            <a:ext cx="8786812" cy="8048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1100"/>
              <a:t>Slide 14-1. Wikipedia. </a:t>
            </a:r>
            <a:r>
              <a:rPr lang="en-US" sz="1100"/>
              <a:t>[</a:t>
            </a:r>
            <a:r>
              <a:rPr lang="cs-CZ" sz="1100"/>
              <a:t>on line</a:t>
            </a:r>
            <a:r>
              <a:rPr lang="en-US" sz="1100"/>
              <a:t>][</a:t>
            </a:r>
            <a:r>
              <a:rPr lang="cs-CZ" sz="1100"/>
              <a:t>cit. 3.1.2013</a:t>
            </a:r>
            <a:r>
              <a:rPr lang="en-US" sz="1100"/>
              <a:t>]</a:t>
            </a:r>
            <a:r>
              <a:rPr lang="cs-CZ" sz="1100"/>
              <a:t> Dostupné z WWW: </a:t>
            </a:r>
            <a:r>
              <a:rPr lang="en-US" sz="1100"/>
              <a:t>&lt;</a:t>
            </a:r>
            <a:r>
              <a:rPr lang="cs-CZ" sz="1100"/>
              <a:t>http://commons.wikimedia.org/wiki/File:Yams_at_refugee_camp_in_Chad.jpg?uselang=cs </a:t>
            </a:r>
            <a:r>
              <a:rPr lang="en-US" sz="1100"/>
              <a:t>&gt; Licence</a:t>
            </a:r>
            <a:r>
              <a:rPr lang="cs-CZ" sz="1100"/>
              <a:t>: </a:t>
            </a:r>
            <a:r>
              <a:rPr lang="en-US" sz="1100"/>
              <a:t>Creative Commons Attribution</a:t>
            </a:r>
            <a:r>
              <a:rPr lang="cs-CZ" sz="1100"/>
              <a:t> - Share Alike 2.0 Generic.</a:t>
            </a:r>
          </a:p>
          <a:p>
            <a:pPr>
              <a:buFont typeface="Wingdings" pitchFamily="2" charset="2"/>
              <a:buChar char="Ø"/>
            </a:pPr>
            <a:r>
              <a:rPr lang="cs-CZ" sz="1100"/>
              <a:t> Slide 14+19-2. Wikipedia. </a:t>
            </a:r>
            <a:r>
              <a:rPr lang="en-US" sz="1100"/>
              <a:t>[</a:t>
            </a:r>
            <a:r>
              <a:rPr lang="cs-CZ" sz="1100"/>
              <a:t>on line</a:t>
            </a:r>
            <a:r>
              <a:rPr lang="en-US" sz="1100"/>
              <a:t>][</a:t>
            </a:r>
            <a:r>
              <a:rPr lang="cs-CZ" sz="1100"/>
              <a:t>cit. 3.1.2013</a:t>
            </a:r>
            <a:r>
              <a:rPr lang="en-US" sz="1100"/>
              <a:t>]</a:t>
            </a:r>
            <a:r>
              <a:rPr lang="cs-CZ" sz="1100"/>
              <a:t> Dostupné z WWW: </a:t>
            </a:r>
            <a:r>
              <a:rPr lang="en-US" sz="1100"/>
              <a:t>&lt;</a:t>
            </a:r>
            <a:r>
              <a:rPr lang="cs-CZ" sz="1100"/>
              <a:t>http://commons.wikimedia.org/wiki/File:Vanilla_planifolia112686509.jpg?uselang=fr</a:t>
            </a:r>
            <a:r>
              <a:rPr lang="en-US" sz="1100"/>
              <a:t>&gt; Licence</a:t>
            </a:r>
            <a:r>
              <a:rPr lang="cs-CZ" sz="1100"/>
              <a:t>: </a:t>
            </a:r>
            <a:r>
              <a:rPr lang="en-US" sz="1100"/>
              <a:t>Creative Commons Attribution</a:t>
            </a:r>
            <a:r>
              <a:rPr lang="cs-CZ" sz="1100"/>
              <a:t> - Share Alike 2.0 Generic.</a:t>
            </a:r>
          </a:p>
          <a:p>
            <a:pPr>
              <a:buFont typeface="Wingdings" pitchFamily="2" charset="2"/>
              <a:buChar char="Ø"/>
            </a:pPr>
            <a:r>
              <a:rPr lang="cs-CZ" sz="1100"/>
              <a:t> Slide 14+19-3. Bouba.Wikipedia. </a:t>
            </a:r>
            <a:r>
              <a:rPr lang="en-US" sz="1100"/>
              <a:t>[</a:t>
            </a:r>
            <a:r>
              <a:rPr lang="cs-CZ" sz="1100"/>
              <a:t>on line</a:t>
            </a:r>
            <a:r>
              <a:rPr lang="en-US" sz="1100"/>
              <a:t>][</a:t>
            </a:r>
            <a:r>
              <a:rPr lang="cs-CZ" sz="1100"/>
              <a:t>cit. 3.1.2013</a:t>
            </a:r>
            <a:r>
              <a:rPr lang="en-US" sz="1100"/>
              <a:t>]</a:t>
            </a:r>
            <a:r>
              <a:rPr lang="cs-CZ" sz="1100"/>
              <a:t> Dostupné z WWW: </a:t>
            </a:r>
            <a:r>
              <a:rPr lang="en-US" sz="1100"/>
              <a:t>&lt;</a:t>
            </a:r>
            <a:r>
              <a:rPr lang="cs-CZ" sz="1100"/>
              <a:t>http://commons.wikimedia.org/wiki/File:Vanilla_fragrans_4.jpg?uselang=fr </a:t>
            </a:r>
            <a:r>
              <a:rPr lang="en-US" sz="1100"/>
              <a:t>&gt; Licence</a:t>
            </a:r>
            <a:r>
              <a:rPr lang="cs-CZ" sz="1100"/>
              <a:t>: </a:t>
            </a:r>
            <a:r>
              <a:rPr lang="en-US" sz="1100"/>
              <a:t>Creative Commons Attribution</a:t>
            </a:r>
            <a:r>
              <a:rPr lang="cs-CZ" sz="1100"/>
              <a:t> - Share Alike 1.0 Generic.</a:t>
            </a:r>
          </a:p>
          <a:p>
            <a:pPr>
              <a:buFont typeface="Wingdings" pitchFamily="2" charset="2"/>
              <a:buChar char="Ø"/>
            </a:pPr>
            <a:r>
              <a:rPr lang="cs-CZ" sz="1100"/>
              <a:t>Slide 14+19-4. Wikipedia. </a:t>
            </a:r>
            <a:r>
              <a:rPr lang="en-US" sz="1100"/>
              <a:t>[</a:t>
            </a:r>
            <a:r>
              <a:rPr lang="cs-CZ" sz="1100"/>
              <a:t>on line</a:t>
            </a:r>
            <a:r>
              <a:rPr lang="en-US" sz="1100"/>
              <a:t>][</a:t>
            </a:r>
            <a:r>
              <a:rPr lang="cs-CZ" sz="1100"/>
              <a:t>cit. 3.1.2013</a:t>
            </a:r>
            <a:r>
              <a:rPr lang="en-US" sz="1100"/>
              <a:t>]</a:t>
            </a:r>
            <a:r>
              <a:rPr lang="cs-CZ" sz="1100"/>
              <a:t> Dostupné z WWW: </a:t>
            </a:r>
            <a:r>
              <a:rPr lang="en-US" sz="1100"/>
              <a:t>&lt;</a:t>
            </a:r>
            <a:r>
              <a:rPr lang="cs-CZ" sz="1100"/>
              <a:t> http://cs.wikipedia.org/wiki/Soubor:ClovesDried.jpg </a:t>
            </a:r>
            <a:r>
              <a:rPr lang="en-US" sz="1100"/>
              <a:t>&gt; Licence</a:t>
            </a:r>
            <a:r>
              <a:rPr lang="cs-CZ" sz="1100"/>
              <a:t>: GNU Free Documentation.</a:t>
            </a:r>
          </a:p>
          <a:p>
            <a:pPr>
              <a:buFont typeface="Wingdings" pitchFamily="2" charset="2"/>
              <a:buChar char="Ø"/>
            </a:pPr>
            <a:r>
              <a:rPr lang="cs-CZ" sz="1100"/>
              <a:t> Slide 14+19-5. Wikipedia. </a:t>
            </a:r>
            <a:r>
              <a:rPr lang="en-US" sz="1100"/>
              <a:t>[</a:t>
            </a:r>
            <a:r>
              <a:rPr lang="cs-CZ" sz="1100"/>
              <a:t>on line</a:t>
            </a:r>
            <a:r>
              <a:rPr lang="en-US" sz="1100"/>
              <a:t>][</a:t>
            </a:r>
            <a:r>
              <a:rPr lang="cs-CZ" sz="1100"/>
              <a:t>cit. 3.1.2013</a:t>
            </a:r>
            <a:r>
              <a:rPr lang="en-US" sz="1100"/>
              <a:t>]</a:t>
            </a:r>
            <a:r>
              <a:rPr lang="cs-CZ" sz="1100"/>
              <a:t> Dostupné z WWW: </a:t>
            </a:r>
            <a:r>
              <a:rPr lang="en-US" sz="1100"/>
              <a:t>&lt;</a:t>
            </a:r>
            <a:r>
              <a:rPr lang="cs-CZ" sz="1100"/>
              <a:t>http://commons.wikimedia.org/wiki/File:Syzygium_aromaticum_on_tree.jpg?uselang=cs</a:t>
            </a:r>
            <a:r>
              <a:rPr lang="en-US" sz="1100"/>
              <a:t>&gt; Licence</a:t>
            </a:r>
            <a:r>
              <a:rPr lang="cs-CZ" sz="1100"/>
              <a:t>: Public domain.</a:t>
            </a:r>
          </a:p>
          <a:p>
            <a:pPr>
              <a:buFont typeface="Wingdings" pitchFamily="2" charset="2"/>
              <a:buChar char="Ø"/>
            </a:pPr>
            <a:r>
              <a:rPr lang="cs-CZ" sz="1100"/>
              <a:t> Slide 15-1. fffriendly.Wikipedia. </a:t>
            </a:r>
            <a:r>
              <a:rPr lang="en-US" sz="1100"/>
              <a:t>[</a:t>
            </a:r>
            <a:r>
              <a:rPr lang="cs-CZ" sz="1100"/>
              <a:t>on line</a:t>
            </a:r>
            <a:r>
              <a:rPr lang="en-US" sz="1100"/>
              <a:t>][</a:t>
            </a:r>
            <a:r>
              <a:rPr lang="cs-CZ" sz="1100"/>
              <a:t>cit. 3.1.2013</a:t>
            </a:r>
            <a:r>
              <a:rPr lang="en-US" sz="1100"/>
              <a:t>]</a:t>
            </a:r>
            <a:r>
              <a:rPr lang="cs-CZ" sz="1100"/>
              <a:t> Dostupné z WWW: </a:t>
            </a:r>
            <a:r>
              <a:rPr lang="en-US" sz="1100"/>
              <a:t>&lt;</a:t>
            </a:r>
            <a:r>
              <a:rPr lang="cs-CZ" sz="1100"/>
              <a:t>http://commons.wikimedia.org/wiki/File:Equus_quagga_ngorongoro.jpg?uselang=cs </a:t>
            </a:r>
            <a:r>
              <a:rPr lang="en-US" sz="1100"/>
              <a:t>&gt; Licence</a:t>
            </a:r>
            <a:r>
              <a:rPr lang="cs-CZ" sz="1100"/>
              <a:t>: </a:t>
            </a:r>
            <a:r>
              <a:rPr lang="en-US" sz="1100"/>
              <a:t>Creative Commons Attribution</a:t>
            </a:r>
            <a:r>
              <a:rPr lang="cs-CZ" sz="1100"/>
              <a:t> - Share Alike 2.0 Generic.</a:t>
            </a:r>
          </a:p>
          <a:p>
            <a:pPr>
              <a:buFont typeface="Wingdings" pitchFamily="2" charset="2"/>
              <a:buChar char="Ø"/>
            </a:pPr>
            <a:r>
              <a:rPr lang="cs-CZ" sz="1100"/>
              <a:t> Slide 15-2. Barrison, H.Wikipedia. </a:t>
            </a:r>
            <a:r>
              <a:rPr lang="en-US" sz="1100"/>
              <a:t>[</a:t>
            </a:r>
            <a:r>
              <a:rPr lang="cs-CZ" sz="1100"/>
              <a:t>on line</a:t>
            </a:r>
            <a:r>
              <a:rPr lang="en-US" sz="1100"/>
              <a:t>][</a:t>
            </a:r>
            <a:r>
              <a:rPr lang="cs-CZ" sz="1100"/>
              <a:t>cit. 3.1.2013</a:t>
            </a:r>
            <a:r>
              <a:rPr lang="en-US" sz="1100"/>
              <a:t>]</a:t>
            </a:r>
            <a:r>
              <a:rPr lang="cs-CZ" sz="1100"/>
              <a:t> Dostupné z WWW: </a:t>
            </a:r>
            <a:r>
              <a:rPr lang="en-US" sz="1100"/>
              <a:t>&lt;</a:t>
            </a:r>
            <a:r>
              <a:rPr lang="cs-CZ" sz="1100"/>
              <a:t>http://commons.wikimedia.org/wiki/File:Ngorongoro_2012_05_30_2640_%287500973588%29.jpg?uselang=cs </a:t>
            </a:r>
            <a:r>
              <a:rPr lang="en-US" sz="1100"/>
              <a:t>&gt; Licence</a:t>
            </a:r>
            <a:r>
              <a:rPr lang="cs-CZ" sz="1100"/>
              <a:t>: </a:t>
            </a:r>
            <a:r>
              <a:rPr lang="en-US" sz="1100"/>
              <a:t>Creative Commons Attribution</a:t>
            </a:r>
            <a:r>
              <a:rPr lang="cs-CZ" sz="1100"/>
              <a:t> - Share Alike 2.0 Generic.</a:t>
            </a:r>
          </a:p>
          <a:p>
            <a:pPr>
              <a:buFont typeface="Wingdings" pitchFamily="2" charset="2"/>
              <a:buChar char="Ø"/>
            </a:pPr>
            <a:r>
              <a:rPr lang="cs-CZ" sz="1100"/>
              <a:t> Slide 15-3. Barrison, H.Wikipedia. </a:t>
            </a:r>
            <a:r>
              <a:rPr lang="en-US" sz="1100"/>
              <a:t>[</a:t>
            </a:r>
            <a:r>
              <a:rPr lang="cs-CZ" sz="1100"/>
              <a:t>on line</a:t>
            </a:r>
            <a:r>
              <a:rPr lang="en-US" sz="1100"/>
              <a:t>][</a:t>
            </a:r>
            <a:r>
              <a:rPr lang="cs-CZ" sz="1100"/>
              <a:t>cit. 3.1.2013</a:t>
            </a:r>
            <a:r>
              <a:rPr lang="en-US" sz="1100"/>
              <a:t>]</a:t>
            </a:r>
            <a:r>
              <a:rPr lang="cs-CZ" sz="1100"/>
              <a:t> Dostupné z WWW: </a:t>
            </a:r>
            <a:r>
              <a:rPr lang="en-US" sz="1100"/>
              <a:t>&lt;</a:t>
            </a:r>
            <a:r>
              <a:rPr lang="cs-CZ" sz="1100"/>
              <a:t>http://commons.wikimedia.org/wiki/File:Ngorongoro_2012_05_30_2686_%287500968476%29.jpg?uselang=cs</a:t>
            </a:r>
            <a:r>
              <a:rPr lang="en-US" sz="1100"/>
              <a:t>&gt; Licence</a:t>
            </a:r>
            <a:r>
              <a:rPr lang="cs-CZ" sz="1100"/>
              <a:t>: </a:t>
            </a:r>
            <a:r>
              <a:rPr lang="en-US" sz="1100"/>
              <a:t>Creative Commons Attribution</a:t>
            </a:r>
            <a:r>
              <a:rPr lang="cs-CZ" sz="1100"/>
              <a:t> - Share Alike 2.0 Generic.</a:t>
            </a:r>
          </a:p>
          <a:p>
            <a:pPr>
              <a:buFont typeface="Wingdings" pitchFamily="2" charset="2"/>
              <a:buChar char="Ø"/>
            </a:pPr>
            <a:r>
              <a:rPr lang="cs-CZ" sz="1100"/>
              <a:t> Slide 17-1. Wikipedia. </a:t>
            </a:r>
            <a:r>
              <a:rPr lang="en-US" sz="1100"/>
              <a:t>[</a:t>
            </a:r>
            <a:r>
              <a:rPr lang="cs-CZ" sz="1100"/>
              <a:t>on line</a:t>
            </a:r>
            <a:r>
              <a:rPr lang="en-US" sz="1100"/>
              <a:t>][</a:t>
            </a:r>
            <a:r>
              <a:rPr lang="cs-CZ" sz="1100"/>
              <a:t>cit. 3.1.2013</a:t>
            </a:r>
            <a:r>
              <a:rPr lang="en-US" sz="1100"/>
              <a:t>]</a:t>
            </a:r>
            <a:r>
              <a:rPr lang="cs-CZ" sz="1100"/>
              <a:t> Dostupné z WWW: </a:t>
            </a:r>
            <a:r>
              <a:rPr lang="en-US" sz="1100"/>
              <a:t>&lt;</a:t>
            </a:r>
            <a:r>
              <a:rPr lang="cs-CZ" sz="1100"/>
              <a:t>http://cs.wikipedia.org/wiki/Soubor:Lucy_blackbg.jpg </a:t>
            </a:r>
            <a:r>
              <a:rPr lang="en-US" sz="1100"/>
              <a:t>&gt; Licence</a:t>
            </a:r>
            <a:r>
              <a:rPr lang="cs-CZ" sz="1100"/>
              <a:t>: GNU Free Documentation.</a:t>
            </a:r>
          </a:p>
          <a:p>
            <a:pPr>
              <a:buFont typeface="Wingdings" pitchFamily="2" charset="2"/>
              <a:buChar char="Ø"/>
            </a:pPr>
            <a:r>
              <a:rPr lang="cs-CZ" sz="1100"/>
              <a:t>Slide 17-2. Wikipedia. </a:t>
            </a:r>
            <a:r>
              <a:rPr lang="en-US" sz="1100"/>
              <a:t>[</a:t>
            </a:r>
            <a:r>
              <a:rPr lang="cs-CZ" sz="1100"/>
              <a:t>on line</a:t>
            </a:r>
            <a:r>
              <a:rPr lang="en-US" sz="1100"/>
              <a:t>][</a:t>
            </a:r>
            <a:r>
              <a:rPr lang="cs-CZ" sz="1100"/>
              <a:t>cit. 3.1.2013</a:t>
            </a:r>
            <a:r>
              <a:rPr lang="en-US" sz="1100"/>
              <a:t>]</a:t>
            </a:r>
            <a:r>
              <a:rPr lang="cs-CZ" sz="1100"/>
              <a:t> Dostupné z WWW: </a:t>
            </a:r>
            <a:r>
              <a:rPr lang="en-US" sz="1100"/>
              <a:t>&lt;</a:t>
            </a:r>
            <a:r>
              <a:rPr lang="cs-CZ" sz="1100"/>
              <a:t>http://en.wikipedia.org/wiki/File:A.afarensis.jpg</a:t>
            </a:r>
            <a:r>
              <a:rPr lang="en-US" sz="1100"/>
              <a:t>&gt; Licence</a:t>
            </a:r>
            <a:r>
              <a:rPr lang="cs-CZ" sz="1100"/>
              <a:t>: Public domain.</a:t>
            </a:r>
          </a:p>
          <a:p>
            <a:pPr>
              <a:buFont typeface="Wingdings" pitchFamily="2" charset="2"/>
              <a:buChar char="Ø"/>
            </a:pPr>
            <a:r>
              <a:rPr lang="cs-CZ" sz="1100"/>
              <a:t>Slide 17-3. Wikipedia. </a:t>
            </a:r>
            <a:r>
              <a:rPr lang="en-US" sz="1100"/>
              <a:t>[</a:t>
            </a:r>
            <a:r>
              <a:rPr lang="cs-CZ" sz="1100"/>
              <a:t>on line</a:t>
            </a:r>
            <a:r>
              <a:rPr lang="en-US" sz="1100"/>
              <a:t>][</a:t>
            </a:r>
            <a:r>
              <a:rPr lang="cs-CZ" sz="1100"/>
              <a:t>cit. 3.1.2013</a:t>
            </a:r>
            <a:r>
              <a:rPr lang="en-US" sz="1100"/>
              <a:t>]</a:t>
            </a:r>
            <a:r>
              <a:rPr lang="cs-CZ" sz="1100"/>
              <a:t> Dostupné z WWW: </a:t>
            </a:r>
            <a:r>
              <a:rPr lang="en-US" sz="1100"/>
              <a:t>&lt;</a:t>
            </a:r>
            <a:r>
              <a:rPr lang="cs-CZ" sz="1100"/>
              <a:t>http://cs.wikipedia.org/wiki/Soubor:IMG_7180_-_Arbeitskopie_2.jpg</a:t>
            </a:r>
            <a:r>
              <a:rPr lang="en-US" sz="1100"/>
              <a:t>&gt; Licence</a:t>
            </a:r>
            <a:r>
              <a:rPr lang="cs-CZ" sz="1100"/>
              <a:t>: GNU Free Documentation.</a:t>
            </a:r>
          </a:p>
          <a:p>
            <a:pPr>
              <a:buFont typeface="Wingdings" pitchFamily="2" charset="2"/>
              <a:buChar char="Ø"/>
            </a:pPr>
            <a:r>
              <a:rPr lang="cs-CZ" sz="1100"/>
              <a:t>Slide 18-1. Barrison, H. Wikipedia. </a:t>
            </a:r>
            <a:r>
              <a:rPr lang="en-US" sz="1100"/>
              <a:t>[</a:t>
            </a:r>
            <a:r>
              <a:rPr lang="cs-CZ" sz="1100"/>
              <a:t>on line</a:t>
            </a:r>
            <a:r>
              <a:rPr lang="en-US" sz="1100"/>
              <a:t>][</a:t>
            </a:r>
            <a:r>
              <a:rPr lang="cs-CZ" sz="1100"/>
              <a:t>cit. 3.1.2013</a:t>
            </a:r>
            <a:r>
              <a:rPr lang="en-US" sz="1100"/>
              <a:t>]</a:t>
            </a:r>
            <a:r>
              <a:rPr lang="cs-CZ" sz="1100"/>
              <a:t> Dostupné z WWW: </a:t>
            </a:r>
            <a:r>
              <a:rPr lang="en-US" sz="1100"/>
              <a:t>&lt;</a:t>
            </a:r>
            <a:r>
              <a:rPr lang="cs-CZ" sz="1100"/>
              <a:t>http://commons.wikimedia.org/wiki/File:Ngorongoro_2012_05_30_2346_%287500936976%29.jpg?uselang=cs </a:t>
            </a:r>
            <a:r>
              <a:rPr lang="en-US" sz="1100"/>
              <a:t>&gt; Licence</a:t>
            </a:r>
            <a:r>
              <a:rPr lang="cs-CZ" sz="1100"/>
              <a:t>: </a:t>
            </a:r>
            <a:r>
              <a:rPr lang="en-US" sz="1100"/>
              <a:t>Creative Commons Attribution</a:t>
            </a:r>
            <a:r>
              <a:rPr lang="cs-CZ" sz="1100"/>
              <a:t> - Share Alike 2.0 Generic.</a:t>
            </a:r>
          </a:p>
          <a:p>
            <a:pPr>
              <a:buFont typeface="Wingdings" pitchFamily="2" charset="2"/>
              <a:buChar char="Ø"/>
            </a:pPr>
            <a:r>
              <a:rPr lang="cs-CZ" sz="1100"/>
              <a:t>Slide 18-2. Maheswari, S., Wikipedia. </a:t>
            </a:r>
            <a:r>
              <a:rPr lang="en-US" sz="1100"/>
              <a:t>[</a:t>
            </a:r>
            <a:r>
              <a:rPr lang="cs-CZ" sz="1100"/>
              <a:t>on line</a:t>
            </a:r>
            <a:r>
              <a:rPr lang="en-US" sz="1100"/>
              <a:t>][</a:t>
            </a:r>
            <a:r>
              <a:rPr lang="cs-CZ" sz="1100"/>
              <a:t>cit. 3.1.2013</a:t>
            </a:r>
            <a:r>
              <a:rPr lang="en-US" sz="1100"/>
              <a:t>]</a:t>
            </a:r>
            <a:r>
              <a:rPr lang="cs-CZ" sz="1100"/>
              <a:t> Dostupné z WWW: </a:t>
            </a:r>
            <a:r>
              <a:rPr lang="en-US" sz="1100"/>
              <a:t>&lt;</a:t>
            </a:r>
            <a:r>
              <a:rPr lang="cs-CZ" sz="1100"/>
              <a:t>http://commons.wikimedia.org/wiki/File:Cheetah_with_cubs.jpg </a:t>
            </a:r>
            <a:r>
              <a:rPr lang="en-US" sz="1100"/>
              <a:t>&gt; Licence</a:t>
            </a:r>
            <a:r>
              <a:rPr lang="cs-CZ" sz="1100"/>
              <a:t>: </a:t>
            </a:r>
            <a:r>
              <a:rPr lang="en-US" sz="1100"/>
              <a:t>Creative Commons Attribution</a:t>
            </a:r>
            <a:r>
              <a:rPr lang="cs-CZ" sz="1100"/>
              <a:t> - Share Alike 3.0 Unported.</a:t>
            </a:r>
          </a:p>
          <a:p>
            <a:pPr>
              <a:buFont typeface="Wingdings" pitchFamily="2" charset="2"/>
              <a:buChar char="Ø"/>
            </a:pPr>
            <a:r>
              <a:rPr lang="cs-CZ" sz="1100"/>
              <a:t>Slide 18-3. Mannix, P. Wikipedia. </a:t>
            </a:r>
            <a:r>
              <a:rPr lang="en-US" sz="1100"/>
              <a:t>[</a:t>
            </a:r>
            <a:r>
              <a:rPr lang="cs-CZ" sz="1100"/>
              <a:t>on line</a:t>
            </a:r>
            <a:r>
              <a:rPr lang="en-US" sz="1100"/>
              <a:t>][</a:t>
            </a:r>
            <a:r>
              <a:rPr lang="cs-CZ" sz="1100"/>
              <a:t>cit. 3.1.2013</a:t>
            </a:r>
            <a:r>
              <a:rPr lang="en-US" sz="1100"/>
              <a:t>]</a:t>
            </a:r>
            <a:r>
              <a:rPr lang="cs-CZ" sz="1100"/>
              <a:t> Dostupné z WWW: </a:t>
            </a:r>
            <a:r>
              <a:rPr lang="en-US" sz="1100"/>
              <a:t>&lt;</a:t>
            </a:r>
            <a:r>
              <a:rPr lang="cs-CZ" sz="1100"/>
              <a:t>http://commons.wikimedia.org/wiki/File:Giraffes_in_Masai_Mara.jpg</a:t>
            </a:r>
            <a:r>
              <a:rPr lang="en-US" sz="1100"/>
              <a:t>&gt; Licence</a:t>
            </a:r>
            <a:r>
              <a:rPr lang="cs-CZ" sz="1100"/>
              <a:t>: </a:t>
            </a:r>
            <a:r>
              <a:rPr lang="en-US" sz="1100"/>
              <a:t>Creative Commons Attribution</a:t>
            </a:r>
            <a:r>
              <a:rPr lang="cs-CZ" sz="1100"/>
              <a:t> - Share Alike 2.0 Generic.</a:t>
            </a:r>
          </a:p>
          <a:p>
            <a:pPr>
              <a:buFont typeface="Wingdings" pitchFamily="2" charset="2"/>
              <a:buChar char="Ø"/>
            </a:pPr>
            <a:r>
              <a:rPr lang="cs-CZ" sz="1100"/>
              <a:t>Slide 18-4. Lieu Song, B.Wikipedia. </a:t>
            </a:r>
            <a:r>
              <a:rPr lang="en-US" sz="1100"/>
              <a:t>[</a:t>
            </a:r>
            <a:r>
              <a:rPr lang="cs-CZ" sz="1100"/>
              <a:t>on line</a:t>
            </a:r>
            <a:r>
              <a:rPr lang="en-US" sz="1100"/>
              <a:t>][</a:t>
            </a:r>
            <a:r>
              <a:rPr lang="cs-CZ" sz="1100"/>
              <a:t>cit. 3.1.2013</a:t>
            </a:r>
            <a:r>
              <a:rPr lang="en-US" sz="1100"/>
              <a:t>]</a:t>
            </a:r>
            <a:r>
              <a:rPr lang="cs-CZ" sz="1100"/>
              <a:t> Dostupné z WWW: </a:t>
            </a:r>
            <a:r>
              <a:rPr lang="en-US" sz="1100"/>
              <a:t>&lt;</a:t>
            </a:r>
            <a:r>
              <a:rPr lang="cs-CZ" sz="1100"/>
              <a:t>http://commons.wikimedia.org/wiki/File:Masai_Ostriches_Benh.jpg</a:t>
            </a:r>
            <a:r>
              <a:rPr lang="en-US" sz="1100"/>
              <a:t>&gt; Licence</a:t>
            </a:r>
            <a:r>
              <a:rPr lang="cs-CZ" sz="1100"/>
              <a:t>: </a:t>
            </a:r>
            <a:r>
              <a:rPr lang="en-US" sz="1100"/>
              <a:t>Creative Commons Attribution</a:t>
            </a:r>
            <a:r>
              <a:rPr lang="cs-CZ" sz="1100"/>
              <a:t> - Share Alike 2.0 Generic.</a:t>
            </a:r>
          </a:p>
          <a:p>
            <a:pPr>
              <a:buFont typeface="Wingdings" pitchFamily="2" charset="2"/>
              <a:buChar char="Ø"/>
            </a:pPr>
            <a:endParaRPr lang="cs-CZ" sz="1100"/>
          </a:p>
          <a:p>
            <a:pPr>
              <a:buFont typeface="Wingdings" pitchFamily="2" charset="2"/>
              <a:buChar char="Ø"/>
            </a:pPr>
            <a:endParaRPr lang="cs-CZ" sz="1100"/>
          </a:p>
          <a:p>
            <a:pPr>
              <a:buFont typeface="Wingdings" pitchFamily="2" charset="2"/>
              <a:buChar char="Ø"/>
            </a:pPr>
            <a:endParaRPr lang="cs-CZ" sz="1100"/>
          </a:p>
          <a:p>
            <a:pPr>
              <a:buFont typeface="Wingdings" pitchFamily="2" charset="2"/>
              <a:buChar char="Ø"/>
            </a:pPr>
            <a:endParaRPr lang="cs-CZ" sz="1100"/>
          </a:p>
          <a:p>
            <a:pPr>
              <a:buFont typeface="Wingdings" pitchFamily="2" charset="2"/>
              <a:buChar char="Ø"/>
            </a:pPr>
            <a:endParaRPr lang="cs-CZ" sz="1100"/>
          </a:p>
          <a:p>
            <a:pPr>
              <a:buFont typeface="Wingdings" pitchFamily="2" charset="2"/>
              <a:buChar char="Ø"/>
            </a:pPr>
            <a:endParaRPr lang="cs-CZ" sz="1100"/>
          </a:p>
          <a:p>
            <a:pPr>
              <a:buFont typeface="Wingdings" pitchFamily="2" charset="2"/>
              <a:buChar char="Ø"/>
            </a:pPr>
            <a:endParaRPr lang="cs-CZ" sz="1100"/>
          </a:p>
          <a:p>
            <a:pPr>
              <a:buFont typeface="Wingdings" pitchFamily="2" charset="2"/>
              <a:buChar char="Ø"/>
            </a:pPr>
            <a:endParaRPr lang="cs-CZ" sz="1100"/>
          </a:p>
          <a:p>
            <a:pPr>
              <a:buFont typeface="Wingdings" pitchFamily="2" charset="2"/>
              <a:buChar char="Ø"/>
            </a:pPr>
            <a:endParaRPr lang="cs-CZ" sz="1100"/>
          </a:p>
          <a:p>
            <a:pPr>
              <a:buFont typeface="Wingdings" pitchFamily="2" charset="2"/>
              <a:buChar char="Ø"/>
            </a:pPr>
            <a:endParaRPr lang="cs-CZ" sz="110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Obdélník 1"/>
          <p:cNvSpPr>
            <a:spLocks noChangeArrowheads="1"/>
          </p:cNvSpPr>
          <p:nvPr/>
        </p:nvSpPr>
        <p:spPr bwMode="auto">
          <a:xfrm>
            <a:off x="285750" y="285750"/>
            <a:ext cx="8715375" cy="14462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1100"/>
              <a:t>Slide 19-1.Wikipedia. </a:t>
            </a:r>
            <a:r>
              <a:rPr lang="en-US" sz="1100"/>
              <a:t>[</a:t>
            </a:r>
            <a:r>
              <a:rPr lang="cs-CZ" sz="1100"/>
              <a:t>on line</a:t>
            </a:r>
            <a:r>
              <a:rPr lang="en-US" sz="1100"/>
              <a:t>][</a:t>
            </a:r>
            <a:r>
              <a:rPr lang="cs-CZ" sz="1100"/>
              <a:t>cit. 3.1.2013</a:t>
            </a:r>
            <a:r>
              <a:rPr lang="en-US" sz="1100"/>
              <a:t>]</a:t>
            </a:r>
            <a:r>
              <a:rPr lang="cs-CZ" sz="1100"/>
              <a:t> Dostupné z WWW: </a:t>
            </a:r>
            <a:r>
              <a:rPr lang="en-US" sz="1100"/>
              <a:t>&lt;</a:t>
            </a:r>
            <a:r>
              <a:rPr lang="cs-CZ" sz="1100"/>
              <a:t>http://commons.wikimedia.org/wiki/File:Masai_Ostriches_Benh.jpg</a:t>
            </a:r>
            <a:r>
              <a:rPr lang="en-US" sz="1100"/>
              <a:t>&gt; Licence</a:t>
            </a:r>
            <a:r>
              <a:rPr lang="cs-CZ" sz="1100"/>
              <a:t>: GNU Free Documentation.</a:t>
            </a:r>
          </a:p>
          <a:p>
            <a:pPr>
              <a:buFont typeface="Wingdings" pitchFamily="2" charset="2"/>
              <a:buChar char="Ø"/>
            </a:pPr>
            <a:r>
              <a:rPr lang="cs-CZ" sz="1100"/>
              <a:t>Slide 19-6.Wikipedia. </a:t>
            </a:r>
            <a:r>
              <a:rPr lang="en-US" sz="1100"/>
              <a:t>[</a:t>
            </a:r>
            <a:r>
              <a:rPr lang="cs-CZ" sz="1100"/>
              <a:t>on line</a:t>
            </a:r>
            <a:r>
              <a:rPr lang="en-US" sz="1100"/>
              <a:t>][</a:t>
            </a:r>
            <a:r>
              <a:rPr lang="cs-CZ" sz="1100"/>
              <a:t>cit. 3.1.2013</a:t>
            </a:r>
            <a:r>
              <a:rPr lang="en-US" sz="1100"/>
              <a:t>]</a:t>
            </a:r>
            <a:r>
              <a:rPr lang="cs-CZ" sz="1100"/>
              <a:t> Dostupné z WWW: </a:t>
            </a:r>
            <a:r>
              <a:rPr lang="en-US" sz="1100"/>
              <a:t>&lt;</a:t>
            </a:r>
            <a:r>
              <a:rPr lang="cs-CZ" sz="1100"/>
              <a:t>http://commons.wikimedia.org/wiki/File:Ivory_trade.jpg</a:t>
            </a:r>
            <a:r>
              <a:rPr lang="en-US" sz="1100"/>
              <a:t>&gt; Licence</a:t>
            </a:r>
            <a:r>
              <a:rPr lang="cs-CZ" sz="1100"/>
              <a:t>: Public domain.</a:t>
            </a:r>
          </a:p>
          <a:p>
            <a:pPr>
              <a:buFont typeface="Wingdings" pitchFamily="2" charset="2"/>
              <a:buChar char="Ø"/>
            </a:pPr>
            <a:r>
              <a:rPr lang="cs-CZ" sz="1100"/>
              <a:t>Slide 20.Wikipedia. </a:t>
            </a:r>
            <a:r>
              <a:rPr lang="en-US" sz="1100"/>
              <a:t>[</a:t>
            </a:r>
            <a:r>
              <a:rPr lang="cs-CZ" sz="1100"/>
              <a:t>on line</a:t>
            </a:r>
            <a:r>
              <a:rPr lang="en-US" sz="1100"/>
              <a:t>][</a:t>
            </a:r>
            <a:r>
              <a:rPr lang="cs-CZ" sz="1100"/>
              <a:t>cit. 3.1.2013</a:t>
            </a:r>
            <a:r>
              <a:rPr lang="en-US" sz="1100"/>
              <a:t>]</a:t>
            </a:r>
            <a:r>
              <a:rPr lang="cs-CZ" sz="1100"/>
              <a:t> Dostupné z WWW: </a:t>
            </a:r>
            <a:r>
              <a:rPr lang="en-US" sz="1100"/>
              <a:t>&lt;</a:t>
            </a:r>
            <a:r>
              <a:rPr lang="cs-CZ" sz="1100"/>
              <a:t>http://en.wikipedia.org/wiki/File:Hotel_Rwanda_movie.jpg</a:t>
            </a:r>
            <a:r>
              <a:rPr lang="en-US" sz="1100"/>
              <a:t>&gt; Licence</a:t>
            </a:r>
            <a:r>
              <a:rPr lang="cs-CZ" sz="1100"/>
              <a:t>: Public domain.</a:t>
            </a:r>
          </a:p>
          <a:p>
            <a:pPr>
              <a:buFont typeface="Wingdings" pitchFamily="2" charset="2"/>
              <a:buChar char="Ø"/>
            </a:pPr>
            <a:endParaRPr lang="cs-CZ" sz="1100"/>
          </a:p>
          <a:p>
            <a:pPr>
              <a:buFont typeface="Wingdings" pitchFamily="2" charset="2"/>
              <a:buChar char="Ø"/>
            </a:pPr>
            <a:endParaRPr lang="cs-CZ" sz="110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749</TotalTime>
  <Words>1571</Words>
  <Application>Microsoft Office PowerPoint</Application>
  <PresentationFormat>Předvádění na obrazovce (4:3)</PresentationFormat>
  <Paragraphs>231</Paragraphs>
  <Slides>23</Slides>
  <Notes>2</Notes>
  <HiddenSlides>0</HiddenSlides>
  <MMClips>0</MMClips>
  <ScaleCrop>false</ScaleCrop>
  <HeadingPairs>
    <vt:vector size="6" baseType="variant">
      <vt:variant>
        <vt:lpstr>Použitá písma</vt:lpstr>
      </vt:variant>
      <vt:variant>
        <vt:i4>4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23</vt:i4>
      </vt:variant>
    </vt:vector>
  </HeadingPairs>
  <TitlesOfParts>
    <vt:vector size="28" baseType="lpstr">
      <vt:lpstr>Arial</vt:lpstr>
      <vt:lpstr>Calibri</vt:lpstr>
      <vt:lpstr>Comic Sans MS</vt:lpstr>
      <vt:lpstr>Wingdings</vt:lpstr>
      <vt:lpstr>Motiv sady Office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  <vt:lpstr>Snímek 17</vt:lpstr>
      <vt:lpstr>Snímek 18</vt:lpstr>
      <vt:lpstr>Snímek 19</vt:lpstr>
      <vt:lpstr>Snímek 20</vt:lpstr>
      <vt:lpstr>Snímek 21</vt:lpstr>
      <vt:lpstr>Snímek 22</vt:lpstr>
      <vt:lpstr>Snímek 23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kabinet ovrv</dc:creator>
  <cp:lastModifiedBy>Honza</cp:lastModifiedBy>
  <cp:revision>84</cp:revision>
  <dcterms:created xsi:type="dcterms:W3CDTF">2011-11-19T17:03:19Z</dcterms:created>
  <dcterms:modified xsi:type="dcterms:W3CDTF">2013-07-26T12:00:59Z</dcterms:modified>
</cp:coreProperties>
</file>