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8" r:id="rId11"/>
    <p:sldId id="263" r:id="rId12"/>
    <p:sldId id="265" r:id="rId13"/>
    <p:sldId id="266" r:id="rId14"/>
    <p:sldId id="267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507D71-D5E1-4188-8DA2-FA62DF214ADC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2DB344-7951-4E8C-9578-85811E053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697E8F-8146-4CF4-AB57-09FE6001AED9}" type="slidenum">
              <a:rPr lang="cs-CZ">
                <a:latin typeface="Calibri" pitchFamily="34" charset="0"/>
              </a:rPr>
              <a:pPr/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3B331-FFEE-440B-A047-7E2FCF564824}" type="datetimeFigureOut">
              <a:rPr lang="cs-CZ" smtClean="0"/>
              <a:pPr/>
              <a:t>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C9ADE-A996-4EBA-AE35-6184365FC0A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youtube.com/watch?v=D6xK1lmHOQU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VY_32_INOVACE_02B_17_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Jižní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Afrika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1"/>
          <p:cNvSpPr>
            <a:spLocks noChangeArrowheads="1"/>
          </p:cNvSpPr>
          <p:nvPr/>
        </p:nvSpPr>
        <p:spPr bwMode="auto">
          <a:xfrm>
            <a:off x="371475" y="0"/>
            <a:ext cx="8208963" cy="6832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r>
              <a:rPr lang="cs-CZ" dirty="0"/>
              <a:t>Škola: Gymnázium Chomutov, </a:t>
            </a:r>
          </a:p>
          <a:p>
            <a:r>
              <a:rPr lang="cs-CZ" dirty="0"/>
              <a:t>            Mostecká 3000, 430 01</a:t>
            </a:r>
          </a:p>
          <a:p>
            <a:endParaRPr lang="cs-CZ" dirty="0"/>
          </a:p>
          <a:p>
            <a:r>
              <a:rPr lang="cs-CZ" dirty="0"/>
              <a:t>Třída:  2. ročník 4. </a:t>
            </a:r>
            <a:r>
              <a:rPr lang="cs-CZ" dirty="0" err="1"/>
              <a:t>letého</a:t>
            </a:r>
            <a:r>
              <a:rPr lang="cs-CZ" dirty="0"/>
              <a:t> gymnázia </a:t>
            </a:r>
          </a:p>
          <a:p>
            <a:endParaRPr lang="cs-CZ" dirty="0"/>
          </a:p>
          <a:p>
            <a:r>
              <a:rPr lang="cs-CZ" dirty="0"/>
              <a:t>Výstup:  </a:t>
            </a:r>
            <a:r>
              <a:rPr lang="cs-CZ" dirty="0" err="1"/>
              <a:t>Powerpointová</a:t>
            </a:r>
            <a:r>
              <a:rPr lang="cs-CZ" dirty="0"/>
              <a:t> prezentace</a:t>
            </a:r>
          </a:p>
          <a:p>
            <a:endParaRPr lang="cs-CZ" dirty="0"/>
          </a:p>
          <a:p>
            <a:r>
              <a:rPr lang="cs-CZ" dirty="0"/>
              <a:t>Vzdělávací oblast:  </a:t>
            </a:r>
            <a:r>
              <a:rPr lang="cs-CZ" dirty="0" smtClean="0"/>
              <a:t>Mimoevropské regiony</a:t>
            </a:r>
            <a:endParaRPr lang="cs-CZ" dirty="0"/>
          </a:p>
          <a:p>
            <a:endParaRPr lang="cs-CZ" dirty="0"/>
          </a:p>
          <a:p>
            <a:r>
              <a:rPr lang="cs-CZ" dirty="0"/>
              <a:t>Obor:  Zeměpis/Geografie</a:t>
            </a:r>
          </a:p>
          <a:p>
            <a:endParaRPr lang="cs-CZ" dirty="0"/>
          </a:p>
          <a:p>
            <a:r>
              <a:rPr lang="cs-CZ" dirty="0"/>
              <a:t>Tematický </a:t>
            </a:r>
            <a:r>
              <a:rPr lang="cs-CZ" dirty="0" smtClean="0"/>
              <a:t>okruh:Regiony Afriky</a:t>
            </a:r>
            <a:endParaRPr lang="cs-CZ" dirty="0"/>
          </a:p>
          <a:p>
            <a:endParaRPr lang="cs-CZ" dirty="0"/>
          </a:p>
          <a:p>
            <a:r>
              <a:rPr lang="cs-CZ" dirty="0"/>
              <a:t>Využití:  Výuka zeměpisu / geografie</a:t>
            </a:r>
          </a:p>
          <a:p>
            <a:r>
              <a:rPr lang="cs-CZ" dirty="0" smtClean="0"/>
              <a:t>Pomůcky</a:t>
            </a:r>
            <a:r>
              <a:rPr lang="cs-CZ" dirty="0"/>
              <a:t>:   PC učitele, tabule, atlas</a:t>
            </a:r>
          </a:p>
          <a:p>
            <a:r>
              <a:rPr lang="cs-CZ" dirty="0" smtClean="0"/>
              <a:t>Inovace:Materiál je určen jako doplnění k přípravě pedagoga, přičemž má za cíl zvýšit atraktivitu a názornost v rámci vyučovací hodiny. </a:t>
            </a:r>
            <a:r>
              <a:rPr lang="cs-CZ" dirty="0"/>
              <a:t>V některých částech je formou animací zajištěno, aby studenti pouze  pasivně neposlouchali výklad, ale také museli hledat v atlase a společně s pedagogem tím vytvářeli svůj zápis do sešitu. Animace se odkrývají po kliknutí-studenti mohou své odpovědi psát elektronickým perem a vložená textová pole slouží </a:t>
            </a:r>
            <a:r>
              <a:rPr lang="cs-CZ" dirty="0" smtClean="0"/>
              <a:t>ke </a:t>
            </a:r>
            <a:r>
              <a:rPr lang="cs-CZ" dirty="0"/>
              <a:t>kontrole.</a:t>
            </a:r>
          </a:p>
          <a:p>
            <a:r>
              <a:rPr lang="cs-CZ" dirty="0"/>
              <a:t>Materiál je určen k interaktivní výuce.</a:t>
            </a:r>
          </a:p>
          <a:p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5984" y="2285992"/>
            <a:ext cx="438286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Jižní Afrika</a:t>
            </a:r>
            <a:endParaRPr lang="cs-CZ" sz="7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84144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Pokuste se podle následující osnovy sami charakterizovat J Afriku</a:t>
            </a:r>
            <a:endParaRPr lang="cs-CZ" sz="20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14480" y="785794"/>
            <a:ext cx="610308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Státy a jejich hlavní města (10) </a:t>
            </a:r>
            <a:r>
              <a:rPr lang="cs-CZ" b="1" dirty="0" smtClean="0"/>
              <a:t>nezapomeňte na ostrovy </a:t>
            </a:r>
            <a:r>
              <a:rPr lang="cs-CZ" dirty="0" smtClean="0"/>
              <a:t>(4)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Povrch 	</a:t>
            </a:r>
          </a:p>
          <a:p>
            <a:pPr marL="800100" lvl="1" indent="-342900">
              <a:buFont typeface="Wingdings" pitchFamily="2" charset="2"/>
              <a:buChar char="v"/>
            </a:pPr>
            <a:r>
              <a:rPr lang="cs-CZ" dirty="0" smtClean="0"/>
              <a:t>Pouště (2)</a:t>
            </a:r>
          </a:p>
          <a:p>
            <a:pPr marL="1257300" lvl="2" indent="-342900">
              <a:buFont typeface="Wingdings" pitchFamily="2" charset="2"/>
              <a:buChar char="v"/>
            </a:pPr>
            <a:r>
              <a:rPr lang="cs-CZ" dirty="0" smtClean="0"/>
              <a:t>Jak vzniká poušť na Z pobřeží?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192880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pohoří na JV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85918" y="2285992"/>
            <a:ext cx="55721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Vodstvo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řeka </a:t>
            </a:r>
            <a:r>
              <a:rPr lang="cs-CZ" dirty="0" err="1" smtClean="0"/>
              <a:t>Orange</a:t>
            </a:r>
            <a:r>
              <a:rPr lang="cs-CZ" dirty="0" smtClean="0"/>
              <a:t> s přítokem….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hlavní vodním tokem je ………………</a:t>
            </a:r>
          </a:p>
          <a:p>
            <a:pPr lvl="2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najdeme zde i slavné Viktoriiny vodopády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5918" y="3429000"/>
            <a:ext cx="55721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4"/>
            </a:pPr>
            <a:r>
              <a:rPr lang="cs-CZ" dirty="0" smtClean="0"/>
              <a:t>Rostliny a živočichové</a:t>
            </a:r>
          </a:p>
          <a:p>
            <a:pPr marL="342900" indent="-342900">
              <a:buAutoNum type="arabicPeriod" startAt="4"/>
            </a:pPr>
            <a:r>
              <a:rPr lang="cs-CZ" dirty="0" smtClean="0"/>
              <a:t>Nerostné suroviny</a:t>
            </a:r>
          </a:p>
          <a:p>
            <a:pPr marL="342900" indent="-342900">
              <a:buAutoNum type="arabicPeriod" startAt="4"/>
            </a:pPr>
            <a:r>
              <a:rPr lang="cs-CZ" dirty="0" smtClean="0"/>
              <a:t>Zemědělství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Afr.jpg"/>
          <p:cNvPicPr>
            <a:picLocks noChangeAspect="1"/>
          </p:cNvPicPr>
          <p:nvPr/>
        </p:nvPicPr>
        <p:blipFill>
          <a:blip r:embed="rId2"/>
          <a:srcRect l="8593" r="32031"/>
          <a:stretch>
            <a:fillRect/>
          </a:stretch>
        </p:blipFill>
        <p:spPr>
          <a:xfrm>
            <a:off x="357158" y="142852"/>
            <a:ext cx="5429288" cy="6325800"/>
          </a:xfrm>
          <a:prstGeom prst="rect">
            <a:avLst/>
          </a:prstGeom>
        </p:spPr>
      </p:pic>
      <p:sp>
        <p:nvSpPr>
          <p:cNvPr id="3" name="Elipsa 2"/>
          <p:cNvSpPr/>
          <p:nvPr/>
        </p:nvSpPr>
        <p:spPr>
          <a:xfrm>
            <a:off x="5072066" y="4429132"/>
            <a:ext cx="214314" cy="214314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5572132" y="3929066"/>
            <a:ext cx="214314" cy="214314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643570" y="5143512"/>
            <a:ext cx="214314" cy="214314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Jafrika.jpg"/>
          <p:cNvPicPr>
            <a:picLocks noChangeAspect="1"/>
          </p:cNvPicPr>
          <p:nvPr/>
        </p:nvPicPr>
        <p:blipFill>
          <a:blip r:embed="rId3"/>
          <a:srcRect l="13281" r="20312"/>
          <a:stretch>
            <a:fillRect/>
          </a:stretch>
        </p:blipFill>
        <p:spPr>
          <a:xfrm>
            <a:off x="214282" y="142852"/>
            <a:ext cx="6072230" cy="6325800"/>
          </a:xfrm>
          <a:prstGeom prst="rect">
            <a:avLst/>
          </a:prstGeom>
        </p:spPr>
      </p:pic>
      <p:sp>
        <p:nvSpPr>
          <p:cNvPr id="7" name="Elipsa 6"/>
          <p:cNvSpPr/>
          <p:nvPr/>
        </p:nvSpPr>
        <p:spPr>
          <a:xfrm>
            <a:off x="4929190" y="1643050"/>
            <a:ext cx="214314" cy="214314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072198" y="714356"/>
            <a:ext cx="214314" cy="214314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143636" y="3071810"/>
            <a:ext cx="214314" cy="214314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1000108"/>
            <a:ext cx="942887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Angola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Luanda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85984" y="1285860"/>
            <a:ext cx="954428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Zambie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Lusaka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43306" y="2500306"/>
            <a:ext cx="1279517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Mosambik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Maputo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24268" y="795318"/>
            <a:ext cx="1108958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Malawi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Lilongwe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71736" y="1928802"/>
            <a:ext cx="1269578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Zimbabwe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Harare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71604" y="2714620"/>
            <a:ext cx="1222514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Botswana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Gaborone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5720" y="2571744"/>
            <a:ext cx="1255472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Namibie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Windhoek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5786" y="4429132"/>
            <a:ext cx="1022203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JAR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Pretoria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14612" y="4286256"/>
            <a:ext cx="1022203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Lesotho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Maseru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14678" y="3714752"/>
            <a:ext cx="1183337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Svazijsko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Mbabane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29190" y="3429000"/>
            <a:ext cx="1585819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Madagaskar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Antananarivo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86512" y="2571744"/>
            <a:ext cx="1215397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Mauricius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Port Louis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15074" y="857232"/>
            <a:ext cx="1088696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Seychely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Victoria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72066" y="1142984"/>
            <a:ext cx="1051763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Komory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Moroni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1140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Povrch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" name="Picture 2" descr="http://bioweb.uwlax.edu/bio203/s2008/wussow_arik/Africa_satelli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0"/>
            <a:ext cx="6506306" cy="6858000"/>
          </a:xfrm>
          <a:prstGeom prst="rect">
            <a:avLst/>
          </a:prstGeom>
          <a:noFill/>
        </p:spPr>
      </p:pic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6588224" y="5085184"/>
            <a:ext cx="85151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srgbClr val="FFCC00"/>
                </a:solidFill>
              </a:rPr>
              <a:t>Namib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6" name="Line 7"/>
          <p:cNvSpPr>
            <a:spLocks noChangeShapeType="1"/>
          </p:cNvSpPr>
          <p:nvPr/>
        </p:nvSpPr>
        <p:spPr bwMode="auto">
          <a:xfrm flipH="1">
            <a:off x="5724128" y="5733256"/>
            <a:ext cx="360362" cy="0"/>
          </a:xfrm>
          <a:prstGeom prst="line">
            <a:avLst/>
          </a:prstGeom>
          <a:noFill/>
          <a:ln w="28575">
            <a:solidFill>
              <a:srgbClr val="FFCC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" name="Line 8"/>
          <p:cNvSpPr>
            <a:spLocks noChangeShapeType="1"/>
          </p:cNvSpPr>
          <p:nvPr/>
        </p:nvSpPr>
        <p:spPr bwMode="auto">
          <a:xfrm flipH="1">
            <a:off x="5724128" y="5445919"/>
            <a:ext cx="360362" cy="0"/>
          </a:xfrm>
          <a:prstGeom prst="line">
            <a:avLst/>
          </a:prstGeom>
          <a:noFill/>
          <a:ln w="28575">
            <a:solidFill>
              <a:srgbClr val="FFCC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" name="Line 9"/>
          <p:cNvSpPr>
            <a:spLocks noChangeShapeType="1"/>
          </p:cNvSpPr>
          <p:nvPr/>
        </p:nvSpPr>
        <p:spPr bwMode="auto">
          <a:xfrm flipH="1">
            <a:off x="5724128" y="5156994"/>
            <a:ext cx="360362" cy="0"/>
          </a:xfrm>
          <a:prstGeom prst="line">
            <a:avLst/>
          </a:prstGeom>
          <a:noFill/>
          <a:ln w="28575">
            <a:solidFill>
              <a:srgbClr val="FFCC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6012160" y="4941168"/>
            <a:ext cx="576263" cy="649287"/>
          </a:xfrm>
          <a:prstGeom prst="sun">
            <a:avLst>
              <a:gd name="adj" fmla="val 25000"/>
            </a:avLst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Line 13"/>
          <p:cNvSpPr>
            <a:spLocks noChangeShapeType="1"/>
          </p:cNvSpPr>
          <p:nvPr/>
        </p:nvSpPr>
        <p:spPr bwMode="auto">
          <a:xfrm flipV="1">
            <a:off x="4571752" y="5568969"/>
            <a:ext cx="0" cy="574675"/>
          </a:xfrm>
          <a:prstGeom prst="line">
            <a:avLst/>
          </a:prstGeom>
          <a:noFill/>
          <a:ln w="28575">
            <a:solidFill>
              <a:srgbClr val="3366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" name="Line 14"/>
          <p:cNvSpPr>
            <a:spLocks noChangeShapeType="1"/>
          </p:cNvSpPr>
          <p:nvPr/>
        </p:nvSpPr>
        <p:spPr bwMode="auto">
          <a:xfrm flipV="1">
            <a:off x="4787652" y="5568969"/>
            <a:ext cx="0" cy="574675"/>
          </a:xfrm>
          <a:prstGeom prst="line">
            <a:avLst/>
          </a:prstGeom>
          <a:noFill/>
          <a:ln w="28575">
            <a:solidFill>
              <a:srgbClr val="3366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3" name="Line 15"/>
          <p:cNvSpPr>
            <a:spLocks noChangeShapeType="1"/>
          </p:cNvSpPr>
          <p:nvPr/>
        </p:nvSpPr>
        <p:spPr bwMode="auto">
          <a:xfrm flipV="1">
            <a:off x="5003552" y="5568969"/>
            <a:ext cx="0" cy="574675"/>
          </a:xfrm>
          <a:prstGeom prst="line">
            <a:avLst/>
          </a:prstGeom>
          <a:noFill/>
          <a:ln w="28575">
            <a:solidFill>
              <a:srgbClr val="3366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4" name="Text Box 6"/>
          <p:cNvSpPr txBox="1">
            <a:spLocks noChangeArrowheads="1"/>
          </p:cNvSpPr>
          <p:nvPr/>
        </p:nvSpPr>
        <p:spPr bwMode="auto">
          <a:xfrm>
            <a:off x="2987824" y="5589240"/>
            <a:ext cx="13773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Studený 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Benguelský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proud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7158" y="928670"/>
            <a:ext cx="3000396" cy="23083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poušť Kalahari bezodtoká pánev (</a:t>
            </a:r>
            <a:r>
              <a:rPr lang="cs-CZ" sz="2400" dirty="0" err="1" smtClean="0">
                <a:latin typeface="Comic Sans MS" pitchFamily="66" charset="0"/>
              </a:rPr>
              <a:t>šotty</a:t>
            </a:r>
            <a:r>
              <a:rPr lang="cs-CZ" sz="2400" dirty="0" smtClean="0">
                <a:latin typeface="Comic Sans MS" pitchFamily="66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poušť </a:t>
            </a:r>
            <a:r>
              <a:rPr lang="cs-CZ" sz="2400" dirty="0" err="1" smtClean="0">
                <a:latin typeface="Comic Sans MS" pitchFamily="66" charset="0"/>
              </a:rPr>
              <a:t>Namib</a:t>
            </a:r>
            <a:endParaRPr lang="cs-CZ" sz="24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bezodtoké pánve (</a:t>
            </a:r>
            <a:r>
              <a:rPr lang="cs-CZ" sz="2400" dirty="0" err="1" smtClean="0">
                <a:latin typeface="Comic Sans MS" pitchFamily="66" charset="0"/>
              </a:rPr>
              <a:t>šotty</a:t>
            </a:r>
            <a:r>
              <a:rPr lang="cs-CZ" sz="2400" dirty="0" smtClean="0">
                <a:latin typeface="Comic Sans MS" pitchFamily="66" charset="0"/>
              </a:rPr>
              <a:t>)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3714744" y="4143380"/>
            <a:ext cx="1428760" cy="785818"/>
          </a:xfrm>
          <a:prstGeom prst="cloud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/>
          <p:cNvSpPr/>
          <p:nvPr/>
        </p:nvSpPr>
        <p:spPr>
          <a:xfrm>
            <a:off x="4000496" y="5000636"/>
            <a:ext cx="142876" cy="142876"/>
          </a:xfrm>
          <a:prstGeom prst="teardrop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za 18"/>
          <p:cNvSpPr/>
          <p:nvPr/>
        </p:nvSpPr>
        <p:spPr>
          <a:xfrm>
            <a:off x="4152896" y="5153036"/>
            <a:ext cx="142876" cy="142876"/>
          </a:xfrm>
          <a:prstGeom prst="teardrop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za 19"/>
          <p:cNvSpPr/>
          <p:nvPr/>
        </p:nvSpPr>
        <p:spPr>
          <a:xfrm>
            <a:off x="4305296" y="5305436"/>
            <a:ext cx="142876" cy="142876"/>
          </a:xfrm>
          <a:prstGeom prst="teardrop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/>
          <p:cNvSpPr/>
          <p:nvPr/>
        </p:nvSpPr>
        <p:spPr>
          <a:xfrm>
            <a:off x="4429124" y="5072074"/>
            <a:ext cx="142876" cy="142876"/>
          </a:xfrm>
          <a:prstGeom prst="teardrop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/>
          <p:cNvSpPr/>
          <p:nvPr/>
        </p:nvSpPr>
        <p:spPr>
          <a:xfrm>
            <a:off x="4581524" y="5224474"/>
            <a:ext cx="142876" cy="142876"/>
          </a:xfrm>
          <a:prstGeom prst="teardrop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za 22"/>
          <p:cNvSpPr/>
          <p:nvPr/>
        </p:nvSpPr>
        <p:spPr>
          <a:xfrm>
            <a:off x="4786314" y="5000636"/>
            <a:ext cx="142876" cy="142876"/>
          </a:xfrm>
          <a:prstGeom prst="teardrop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za 23"/>
          <p:cNvSpPr/>
          <p:nvPr/>
        </p:nvSpPr>
        <p:spPr>
          <a:xfrm>
            <a:off x="4938714" y="5153036"/>
            <a:ext cx="142876" cy="142876"/>
          </a:xfrm>
          <a:prstGeom prst="teardrop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3357562"/>
            <a:ext cx="2500330" cy="1875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" name="TextovéPole 25"/>
          <p:cNvSpPr txBox="1"/>
          <p:nvPr/>
        </p:nvSpPr>
        <p:spPr>
          <a:xfrm>
            <a:off x="8643966" y="63579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00100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IMG_45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4071942"/>
            <a:ext cx="3571868" cy="2381245"/>
          </a:xfrm>
          <a:prstGeom prst="rect">
            <a:avLst/>
          </a:prstGeom>
        </p:spPr>
      </p:pic>
      <p:pic>
        <p:nvPicPr>
          <p:cNvPr id="8" name="Obrázek 7" descr="IMG_45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3338" y="285728"/>
            <a:ext cx="5357818" cy="3571879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85720" y="357166"/>
            <a:ext cx="300039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na JV Dračí hory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528" y="4286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41433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" name="Obrázek 9" descr="IMG_454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282" y="1643050"/>
            <a:ext cx="3214710" cy="214314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85720" y="17144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2" name="Obrázek 11" descr="IMG_4433.JPG"/>
          <p:cNvPicPr>
            <a:picLocks noChangeAspect="1"/>
          </p:cNvPicPr>
          <p:nvPr/>
        </p:nvPicPr>
        <p:blipFill>
          <a:blip r:embed="rId5" cstate="print"/>
          <a:srcRect t="14844" b="16015"/>
          <a:stretch>
            <a:fillRect/>
          </a:stretch>
        </p:blipFill>
        <p:spPr>
          <a:xfrm>
            <a:off x="4286248" y="4143380"/>
            <a:ext cx="4357686" cy="200863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357686" y="42148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133241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Vodstvo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000108"/>
            <a:ext cx="5572164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řeka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s přítokem </a:t>
            </a:r>
            <a:r>
              <a:rPr lang="cs-CZ" sz="2400" dirty="0" err="1" smtClean="0"/>
              <a:t>Vaal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hlavní vodním tokem je Zambezi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dirty="0"/>
              <a:t> </a:t>
            </a:r>
            <a:r>
              <a:rPr lang="cs-CZ" sz="2400" dirty="0" smtClean="0"/>
              <a:t>najdeme zde i slavné Viktoriiny vodopády (128m)</a:t>
            </a:r>
            <a:endParaRPr lang="cs-CZ" sz="2400" dirty="0"/>
          </a:p>
        </p:txBody>
      </p:sp>
      <p:sp>
        <p:nvSpPr>
          <p:cNvPr id="5" name="Tlačítko akce: Video 4">
            <a:hlinkClick r:id="rId2" highlightClick="1"/>
          </p:cNvPr>
          <p:cNvSpPr/>
          <p:nvPr/>
        </p:nvSpPr>
        <p:spPr>
          <a:xfrm>
            <a:off x="5072066" y="5643578"/>
            <a:ext cx="687725" cy="668946"/>
          </a:xfrm>
          <a:prstGeom prst="actionButtonMovi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714620"/>
            <a:ext cx="4429156" cy="3321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331853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Rostliny a živočichové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000108"/>
            <a:ext cx="5572164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dirty="0" smtClean="0">
                <a:latin typeface="Comic Sans MS" pitchFamily="66" charset="0"/>
              </a:rPr>
              <a:t> savany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divoká zvěř člověkem téměř vyhubena =) jen v rezervacích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Krugerův</a:t>
            </a:r>
            <a:r>
              <a:rPr lang="cs-CZ" sz="2400" dirty="0" smtClean="0">
                <a:latin typeface="Comic Sans MS" pitchFamily="66" charset="0"/>
              </a:rPr>
              <a:t> NP (nejstarší, 1898)</a:t>
            </a:r>
            <a:endParaRPr lang="cs-CZ" sz="2400" dirty="0"/>
          </a:p>
        </p:txBody>
      </p:sp>
      <p:pic>
        <p:nvPicPr>
          <p:cNvPr id="7" name="Obrázek 6" descr="IMG_287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786058"/>
            <a:ext cx="3714776" cy="2476517"/>
          </a:xfrm>
          <a:prstGeom prst="rect">
            <a:avLst/>
          </a:prstGeom>
        </p:spPr>
      </p:pic>
      <p:pic>
        <p:nvPicPr>
          <p:cNvPr id="8" name="Obrázek 7" descr="IMG_2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142852"/>
            <a:ext cx="3571868" cy="238124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57158" y="28574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57818" y="21429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1" name="Obrázek 10" descr="IMG_2780.JPG"/>
          <p:cNvPicPr>
            <a:picLocks noChangeAspect="1"/>
          </p:cNvPicPr>
          <p:nvPr/>
        </p:nvPicPr>
        <p:blipFill>
          <a:blip r:embed="rId4" cstate="print"/>
          <a:srcRect l="20312" t="11328" r="35156" b="18359"/>
          <a:stretch>
            <a:fillRect/>
          </a:stretch>
        </p:blipFill>
        <p:spPr>
          <a:xfrm>
            <a:off x="2928926" y="3929066"/>
            <a:ext cx="2571768" cy="270712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071802" y="40719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19686" y="3214686"/>
            <a:ext cx="4024314" cy="2676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5214942" y="32861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86446" y="3000372"/>
            <a:ext cx="3188693" cy="461665"/>
          </a:xfrm>
          <a:prstGeom prst="rect">
            <a:avLst/>
          </a:prstGeom>
          <a:solidFill>
            <a:srgbClr val="FFC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ysClr val="windowText" lastClr="000000"/>
                </a:solidFill>
                <a:latin typeface="Comic Sans MS" pitchFamily="66" charset="0"/>
              </a:rPr>
              <a:t>Surikata</a:t>
            </a:r>
            <a:r>
              <a:rPr lang="cs-CZ" sz="2400" dirty="0" smtClean="0">
                <a:solidFill>
                  <a:sysClr val="windowText" lastClr="000000"/>
                </a:solidFill>
                <a:latin typeface="Comic Sans MS" pitchFamily="66" charset="0"/>
              </a:rPr>
              <a:t> – JZ Afriky</a:t>
            </a:r>
            <a:endParaRPr lang="cs-CZ" sz="2400" dirty="0">
              <a:solidFill>
                <a:sysClr val="windowText" lastClr="0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1893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Madagaskar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642918"/>
            <a:ext cx="3428997" cy="2571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214290"/>
            <a:ext cx="3309934" cy="2482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1857364"/>
            <a:ext cx="3589760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57158" y="27860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14612" y="2857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0760" y="142852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Lemuři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9256" y="19288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3429000"/>
            <a:ext cx="4357718" cy="32682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4714876" y="35004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6248" y="3000372"/>
            <a:ext cx="999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Baobaby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0"/>
            <a:ext cx="4727576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Nerostné suroviny -  vyhledejte</a:t>
            </a:r>
          </a:p>
          <a:p>
            <a:r>
              <a:rPr lang="cs-CZ" sz="2400" dirty="0" smtClean="0">
                <a:latin typeface="Comic Sans MS" pitchFamily="66" charset="0"/>
              </a:rPr>
              <a:t> v mapě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928670"/>
            <a:ext cx="5572164" cy="26776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dirty="0" smtClean="0">
                <a:latin typeface="Comic Sans MS" pitchFamily="66" charset="0"/>
              </a:rPr>
              <a:t> nejbohatší z celé Afriky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„Měděný pás“ – měď, kobalt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M</a:t>
            </a:r>
            <a:r>
              <a:rPr lang="cs-CZ" sz="2400" dirty="0" smtClean="0">
                <a:latin typeface="Comic Sans MS" pitchFamily="66" charset="0"/>
              </a:rPr>
              <a:t>adagaskar - tuha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JAR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zlato, platina, diamanty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fosfáty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č. uhlí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14290"/>
            <a:ext cx="3874603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214942" y="5000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3143248"/>
            <a:ext cx="4003290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5072066" y="32146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14910" y="2214554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Největší diamant, co byl kdy v J Africe nalezen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Cullinan</a:t>
            </a:r>
            <a:r>
              <a:rPr lang="cs-CZ" sz="1400" dirty="0" smtClean="0">
                <a:solidFill>
                  <a:schemeClr val="bg1"/>
                </a:solidFill>
              </a:rPr>
              <a:t> - vážící 3 106,75  karátů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5286388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Vybroušeno z něj bylo 9 diamantů, největší Star </a:t>
            </a:r>
            <a:r>
              <a:rPr lang="cs-CZ" sz="1400" dirty="0" err="1" smtClean="0">
                <a:solidFill>
                  <a:schemeClr val="bg1"/>
                </a:solidFill>
              </a:rPr>
              <a:t>of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Africa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3786191"/>
            <a:ext cx="4219158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785786" y="38576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42844" y="785794"/>
            <a:ext cx="5286412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dirty="0" smtClean="0">
                <a:latin typeface="Comic Sans MS" pitchFamily="66" charset="0"/>
              </a:rPr>
              <a:t>1. Evropané Portugalci, později Britové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0" dirty="0" smtClean="0">
                <a:latin typeface="Comic Sans MS" pitchFamily="66" charset="0"/>
              </a:rPr>
              <a:t> Struktura:</a:t>
            </a:r>
          </a:p>
          <a:p>
            <a:r>
              <a:rPr lang="cs-CZ" sz="2400" b="0" dirty="0" smtClean="0">
                <a:latin typeface="Comic Sans MS" pitchFamily="66" charset="0"/>
              </a:rPr>
              <a:t> </a:t>
            </a:r>
            <a:r>
              <a:rPr lang="cs-CZ" sz="2400" b="0" dirty="0" err="1" smtClean="0">
                <a:latin typeface="Comic Sans MS" pitchFamily="66" charset="0"/>
              </a:rPr>
              <a:t>Bantuové</a:t>
            </a:r>
            <a:endParaRPr lang="cs-CZ" sz="2400" b="0" dirty="0">
              <a:latin typeface="Comic Sans MS" pitchFamily="66" charset="0"/>
            </a:endParaRPr>
          </a:p>
          <a:p>
            <a:r>
              <a:rPr lang="cs-CZ" sz="2400" b="0" dirty="0" smtClean="0">
                <a:latin typeface="Comic Sans MS" pitchFamily="66" charset="0"/>
              </a:rPr>
              <a:t> </a:t>
            </a:r>
            <a:r>
              <a:rPr lang="cs-CZ" sz="2400" b="0" dirty="0" err="1">
                <a:latin typeface="Comic Sans MS" pitchFamily="66" charset="0"/>
              </a:rPr>
              <a:t>Sanové</a:t>
            </a:r>
            <a:r>
              <a:rPr lang="cs-CZ" sz="2400" b="0" dirty="0">
                <a:latin typeface="Comic Sans MS" pitchFamily="66" charset="0"/>
              </a:rPr>
              <a:t> (Křováci) a Hotentoti</a:t>
            </a:r>
          </a:p>
          <a:p>
            <a:r>
              <a:rPr lang="cs-CZ" sz="2400" b="0" dirty="0" smtClean="0">
                <a:latin typeface="Comic Sans MS" pitchFamily="66" charset="0"/>
              </a:rPr>
              <a:t> Búrové</a:t>
            </a:r>
            <a:endParaRPr lang="cs-CZ" sz="2400" b="0" dirty="0">
              <a:latin typeface="Comic Sans MS" pitchFamily="66" charset="0"/>
            </a:endParaRPr>
          </a:p>
          <a:p>
            <a:r>
              <a:rPr lang="cs-CZ" sz="2400" b="0" dirty="0" smtClean="0">
                <a:latin typeface="Comic Sans MS" pitchFamily="66" charset="0"/>
              </a:rPr>
              <a:t> Na </a:t>
            </a:r>
            <a:r>
              <a:rPr lang="cs-CZ" sz="2400" b="0" dirty="0">
                <a:latin typeface="Comic Sans MS" pitchFamily="66" charset="0"/>
              </a:rPr>
              <a:t>Madagaskaru – </a:t>
            </a:r>
            <a:r>
              <a:rPr lang="cs-CZ" sz="2400" b="0" dirty="0" err="1">
                <a:latin typeface="Comic Sans MS" pitchFamily="66" charset="0"/>
              </a:rPr>
              <a:t>Malgaši</a:t>
            </a:r>
            <a:endParaRPr lang="cs-CZ" sz="2400" b="0" dirty="0">
              <a:latin typeface="Comic Sans MS" pitchFamily="66" charset="0"/>
            </a:endParaRPr>
          </a:p>
          <a:p>
            <a:endParaRPr lang="cs-CZ" sz="2400" b="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357166"/>
            <a:ext cx="217239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Obyvatelstvo: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14818"/>
            <a:ext cx="3714776" cy="2433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 descr="IMG_0001.jpg"/>
          <p:cNvPicPr>
            <a:picLocks noChangeAspect="1"/>
          </p:cNvPicPr>
          <p:nvPr/>
        </p:nvPicPr>
        <p:blipFill>
          <a:blip r:embed="rId3" cstate="print"/>
          <a:srcRect l="658" t="56250" r="50000"/>
          <a:stretch>
            <a:fillRect/>
          </a:stretch>
        </p:blipFill>
        <p:spPr>
          <a:xfrm rot="10800000">
            <a:off x="5000628" y="214290"/>
            <a:ext cx="4071966" cy="507209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72066" y="285728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0430" y="4357694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1934" y="6286520"/>
            <a:ext cx="2820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Sanové</a:t>
            </a:r>
            <a:r>
              <a:rPr lang="cs-CZ" dirty="0" smtClean="0"/>
              <a:t> při rozdělávání ohně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1995" y="1714488"/>
            <a:ext cx="4572005" cy="3429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8715404" y="1785926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214950"/>
            <a:ext cx="371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Malgašské</a:t>
            </a:r>
            <a:r>
              <a:rPr lang="cs-CZ" dirty="0" smtClean="0"/>
              <a:t> děti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285728"/>
            <a:ext cx="825418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Převládá Křesťanství, ale najde zde i islám a animismus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rasová segregace „Apartheid“ v JAR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V současné době problémem -  AIDS </a:t>
            </a:r>
          </a:p>
          <a:p>
            <a:r>
              <a:rPr lang="cs-CZ" sz="2400" dirty="0" smtClean="0">
                <a:latin typeface="Comic Sans MS" pitchFamily="66" charset="0"/>
              </a:rPr>
              <a:t>(cca 1/3 všech nakažených světa)</a:t>
            </a:r>
          </a:p>
          <a:p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786058"/>
            <a:ext cx="2962275" cy="386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71472" y="28574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928670"/>
            <a:ext cx="3017529" cy="5143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072198" y="10001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3071810"/>
            <a:ext cx="7620000" cy="351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143900" y="61436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207300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Hospodářství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142984"/>
            <a:ext cx="793198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400" dirty="0" smtClean="0">
                <a:latin typeface="Comic Sans MS" pitchFamily="66" charset="0"/>
              </a:rPr>
              <a:t>Dominantní postavení JAR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Zastoupen především těžební průmysl a zemědělství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V zemědělství významná velká hospodářství bělochů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Cestovní ruch </a:t>
            </a:r>
            <a:r>
              <a:rPr lang="cs-CZ" sz="2400" dirty="0" err="1" smtClean="0">
                <a:latin typeface="Comic Sans MS" pitchFamily="66" charset="0"/>
              </a:rPr>
              <a:t>Krügerův</a:t>
            </a:r>
            <a:r>
              <a:rPr lang="cs-CZ" sz="2400" dirty="0" smtClean="0">
                <a:latin typeface="Comic Sans MS" pitchFamily="66" charset="0"/>
              </a:rPr>
              <a:t> NP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4" y="163860"/>
            <a:ext cx="8786874" cy="6355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 dirty="0" smtClean="0"/>
              <a:t> </a:t>
            </a:r>
            <a:r>
              <a:rPr lang="cs-CZ" sz="1100" smtClean="0"/>
              <a:t>Slide 5 - </a:t>
            </a:r>
            <a:r>
              <a:rPr lang="cs-CZ" sz="1100" dirty="0" smtClean="0"/>
              <a:t>vytvořeno J. Pravdou v programu </a:t>
            </a:r>
            <a:r>
              <a:rPr lang="cs-CZ" sz="1100" dirty="0" err="1" smtClean="0"/>
              <a:t>ArcGIS</a:t>
            </a:r>
            <a:endParaRPr lang="cs-CZ" sz="1100" dirty="0" smtClean="0"/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6 - 1.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</a:t>
            </a:r>
            <a:r>
              <a:rPr lang="en-US" sz="1100" dirty="0" smtClean="0"/>
              <a:t>ttp://cs.wikipedia.org/wiki/Soubor:Africa_satellite_orthographic.jpg&gt;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6 - 2.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http://cs.wikipedia.org/wiki/Soubor:Dune_7_in_the_Namib_Desert.jpeg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7 – 1,2,3,4 foto M. Horák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8 -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http://cs.wikipedia.org/wiki/Soubor:Victoria_Falls_from_Zambia%28August_2009%29.jpg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9 – 1,2,3. foto M. Horák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9 - 4. </a:t>
            </a:r>
            <a:r>
              <a:rPr lang="cs-CZ" sz="1100" dirty="0" err="1" smtClean="0"/>
              <a:t>Sara</a:t>
            </a:r>
            <a:r>
              <a:rPr lang="cs-CZ" sz="1100" dirty="0" smtClean="0"/>
              <a:t> a </a:t>
            </a:r>
            <a:r>
              <a:rPr lang="cs-CZ" sz="1100" dirty="0" err="1" smtClean="0"/>
              <a:t>Joachym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http://commons.wikimedia.org/wiki/File:Suricates,_Namibia-2.jpg?uselang=cs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10-1. </a:t>
            </a:r>
            <a:r>
              <a:rPr lang="cs-CZ" sz="1100" dirty="0" err="1" smtClean="0"/>
              <a:t>Vaseen</a:t>
            </a:r>
            <a:r>
              <a:rPr lang="cs-CZ" sz="1100" dirty="0" smtClean="0"/>
              <a:t>, </a:t>
            </a:r>
            <a:r>
              <a:rPr lang="cs-CZ" sz="1100" dirty="0" err="1" smtClean="0"/>
              <a:t>F.Wikipedia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http://commons.wikimedia.org/wiki/File:Madagascar,_White-headed_Lemur.jpg?uselang=cs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10-2. </a:t>
            </a:r>
            <a:r>
              <a:rPr lang="cs-CZ" sz="1100" dirty="0" err="1" smtClean="0"/>
              <a:t>Vaseen</a:t>
            </a:r>
            <a:r>
              <a:rPr lang="cs-CZ" sz="1100" dirty="0" smtClean="0"/>
              <a:t>, </a:t>
            </a:r>
            <a:r>
              <a:rPr lang="cs-CZ" sz="1100" dirty="0" err="1" smtClean="0"/>
              <a:t>F.Wikipedia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http://commons.wikimedia.org/wiki/File:Black-and-White_Ruffed_Lemur,_Mantadia,_Madagascar.jpg?uselang=cs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10 – 3. </a:t>
            </a:r>
            <a:r>
              <a:rPr lang="cs-CZ" sz="1100" dirty="0" err="1" smtClean="0"/>
              <a:t>Cilibul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http://commons.wikimedia.org/wiki/File:Baobab_05.jpg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10 – 4. </a:t>
            </a:r>
            <a:r>
              <a:rPr lang="cs-CZ" sz="1100" dirty="0" err="1" smtClean="0"/>
              <a:t>Cilibul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http://commons.wikimedia.org/wiki/File:Baobab_11.jpg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Slide 11 – 1.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http://cs.wikipedia.org/wiki/Soubor:Cullinan_copie_1%28R%C3%A9publique_d%27Afrique_du_Sud%29.jpg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11 – 2.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http://cs.wikipedia.org/wiki/Soubor:Cullinan_Diamond_and_some_of_its_cuts_-_copy.jpg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slide 11 – 3. </a:t>
            </a:r>
            <a:r>
              <a:rPr lang="cs-CZ" sz="1100" dirty="0" err="1" smtClean="0"/>
              <a:t>Parsons</a:t>
            </a:r>
            <a:r>
              <a:rPr lang="cs-CZ" sz="1100" dirty="0" smtClean="0"/>
              <a:t>, </a:t>
            </a:r>
            <a:r>
              <a:rPr lang="cs-CZ" sz="1100" dirty="0" err="1" smtClean="0"/>
              <a:t>P.Wikipedia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http://en.wikipedia.org/wiki/File:South_Africa-Cullinan_Premier_Mine02.jpg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12 – 1. Klímová, E. a kol. Školní atlas světa. 2. </a:t>
            </a:r>
            <a:r>
              <a:rPr lang="cs-CZ" sz="1100" dirty="0" err="1" smtClean="0"/>
              <a:t>vyd</a:t>
            </a:r>
            <a:r>
              <a:rPr lang="cs-CZ" sz="1100" dirty="0" smtClean="0"/>
              <a:t>. Praha: Kartografie, 2008.s. 105. ISBN 978-80-7011-925-9. 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12-2. </a:t>
            </a:r>
            <a:r>
              <a:rPr lang="cs-CZ" sz="1100" dirty="0" err="1" smtClean="0"/>
              <a:t>Sewell</a:t>
            </a:r>
            <a:r>
              <a:rPr lang="cs-CZ" sz="1100" dirty="0" smtClean="0"/>
              <a:t>, I.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http://cs.wikipedia.org/wiki/Soubor:BushmenSan.jpg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12-3.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http://en.wikipedia.org/wiki/File:Childs1.jpg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13 – 1. </a:t>
            </a:r>
            <a:r>
              <a:rPr lang="cs-CZ" sz="1100" dirty="0" err="1" smtClean="0"/>
              <a:t>South</a:t>
            </a:r>
            <a:r>
              <a:rPr lang="cs-CZ" sz="1100" dirty="0" smtClean="0"/>
              <a:t> </a:t>
            </a:r>
            <a:r>
              <a:rPr lang="cs-CZ" sz="1100" dirty="0" err="1" smtClean="0"/>
              <a:t>Africa</a:t>
            </a:r>
            <a:r>
              <a:rPr lang="cs-CZ" sz="1100" dirty="0" smtClean="0"/>
              <a:t> </a:t>
            </a:r>
            <a:r>
              <a:rPr lang="cs-CZ" sz="1100" dirty="0" err="1" smtClean="0"/>
              <a:t>the</a:t>
            </a:r>
            <a:r>
              <a:rPr lang="cs-CZ" sz="1100" dirty="0" smtClean="0"/>
              <a:t> </a:t>
            </a:r>
            <a:r>
              <a:rPr lang="cs-CZ" sz="1100" dirty="0" err="1" smtClean="0"/>
              <a:t>good</a:t>
            </a:r>
            <a:r>
              <a:rPr lang="cs-CZ" sz="1100" dirty="0" smtClean="0"/>
              <a:t> </a:t>
            </a:r>
            <a:r>
              <a:rPr lang="cs-CZ" sz="1100" dirty="0" err="1" smtClean="0"/>
              <a:t>news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http://commons.wikimedia.org/wiki/File:Nelson_Mandela-2008_%28edit%29.jpg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13 -2.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http://cs.wikipedia.org/wiki/Soubor:DurbanSign1989.jpg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13 – 3.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http://cs.wikipedia.org/wiki/Soubor:HIV_Epidem.png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1116</Words>
  <Application>Microsoft Office PowerPoint</Application>
  <PresentationFormat>Předvádění na obrazovce (4:3)</PresentationFormat>
  <Paragraphs>180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Marketka</dc:creator>
  <cp:lastModifiedBy>Honza</cp:lastModifiedBy>
  <cp:revision>43</cp:revision>
  <dcterms:created xsi:type="dcterms:W3CDTF">2011-11-22T14:26:02Z</dcterms:created>
  <dcterms:modified xsi:type="dcterms:W3CDTF">2013-08-08T11:59:11Z</dcterms:modified>
</cp:coreProperties>
</file>