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80" r:id="rId2"/>
    <p:sldId id="281" r:id="rId3"/>
    <p:sldId id="256" r:id="rId4"/>
    <p:sldId id="257" r:id="rId5"/>
    <p:sldId id="265" r:id="rId6"/>
    <p:sldId id="258" r:id="rId7"/>
    <p:sldId id="267" r:id="rId8"/>
    <p:sldId id="259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61" r:id="rId21"/>
    <p:sldId id="263" r:id="rId22"/>
    <p:sldId id="262" r:id="rId23"/>
    <p:sldId id="264" r:id="rId24"/>
    <p:sldId id="266" r:id="rId25"/>
    <p:sldId id="279" r:id="rId2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DB4A28B-16B8-422A-93E9-BEB4F301688B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E37A964-F702-46E8-898D-28062BA08B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94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9697E8F-8146-4CF4-AB57-09FE6001AED9}" type="slidenum">
              <a:rPr lang="cs-CZ">
                <a:latin typeface="Calibri" pitchFamily="34" charset="0"/>
              </a:rPr>
              <a:pPr/>
              <a:t>1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97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819EE1E-8468-4D75-836C-09CEED691C27}" type="slidenum">
              <a:rPr lang="cs-CZ" smtClean="0"/>
              <a:pPr/>
              <a:t>4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1D83F-F72B-4EE7-AF8A-28E5CF11622C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AA88D-562B-4436-B898-92255C55DE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25E8C-8656-4B31-B641-5CDDCC0150BA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7CFCE6-B2C0-45CE-8E07-ED7668DD65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7B400-3467-4302-AD51-12CD4BD252D4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7FA19-75C0-41FB-B83D-6B2A02AF56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5D33C-4FEA-448E-B52E-F8E7F222B620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FFB7E-4253-4663-A636-381CD00664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61FA8-583E-409F-83BA-D5EAC59468B8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CC46C-2EA3-4C13-ADFC-9D1AD30FEE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18C68-485F-4E22-AA1D-9DB5B4F188FD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41302-79B0-49FC-85DB-A2A64C48C8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AC895-6FBA-4766-8C70-649F1F404B59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A8B6D-438E-4528-95E9-37C1345BEE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F9034-388E-4956-82B6-DE44A1DE4144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B5D49-EB1D-448F-969A-39432F9D59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F297F-076C-4C18-AD5A-AE77B32EBBD9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D94CF-6411-4B1E-85F5-72ED9B1EDD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8C6DE-5D2E-49F5-8F90-2ADD2D898627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50D8E-65E9-45E2-8BC4-3B12A541B1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BD561-BF79-42B4-B55A-6767A9EEF8EC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0F129-EA1B-476E-8FAE-4FAC090E19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0365D3-EACF-4E75-B1DC-7AB6C8E386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E9981A9-3746-480B-B794-F47C3B2FA9F4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482642D-60F8-4C87-9ECA-2DC37C9E9B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1.jpeg"/><Relationship Id="rId7" Type="http://schemas.openxmlformats.org/officeDocument/2006/relationships/image" Target="../media/image1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8.jpeg"/><Relationship Id="rId5" Type="http://schemas.openxmlformats.org/officeDocument/2006/relationships/image" Target="../media/image13.jpeg"/><Relationship Id="rId10" Type="http://schemas.openxmlformats.org/officeDocument/2006/relationships/image" Target="../media/image17.jpeg"/><Relationship Id="rId4" Type="http://schemas.openxmlformats.org/officeDocument/2006/relationships/image" Target="../media/image12.jpeg"/><Relationship Id="rId9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4363" y="2816225"/>
          <a:ext cx="8137525" cy="29669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Jan Pravda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VY_32_INOVACE_02B_18_Severní 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polární oblast</a:t>
                      </a:r>
                    </a:p>
                    <a:p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Mimoevropské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regiony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4.3.2013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2073" name="Obrázek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Obdélník 1"/>
          <p:cNvSpPr>
            <a:spLocks noChangeArrowheads="1"/>
          </p:cNvSpPr>
          <p:nvPr/>
        </p:nvSpPr>
        <p:spPr bwMode="auto">
          <a:xfrm>
            <a:off x="371475" y="0"/>
            <a:ext cx="8208963" cy="6832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dirty="0"/>
              <a:t>Anotace:</a:t>
            </a:r>
          </a:p>
          <a:p>
            <a:r>
              <a:rPr lang="cs-CZ" dirty="0"/>
              <a:t>Škola: Gymnázium Chomutov, </a:t>
            </a:r>
          </a:p>
          <a:p>
            <a:r>
              <a:rPr lang="cs-CZ" dirty="0"/>
              <a:t>            Mostecká 3000, 430 01</a:t>
            </a:r>
          </a:p>
          <a:p>
            <a:endParaRPr lang="cs-CZ" dirty="0"/>
          </a:p>
          <a:p>
            <a:r>
              <a:rPr lang="cs-CZ" dirty="0"/>
              <a:t>Třída:  2. ročník 4. </a:t>
            </a:r>
            <a:r>
              <a:rPr lang="cs-CZ" dirty="0" err="1"/>
              <a:t>letého</a:t>
            </a:r>
            <a:r>
              <a:rPr lang="cs-CZ" dirty="0"/>
              <a:t> gymnázia </a:t>
            </a:r>
          </a:p>
          <a:p>
            <a:endParaRPr lang="cs-CZ" dirty="0"/>
          </a:p>
          <a:p>
            <a:r>
              <a:rPr lang="cs-CZ" dirty="0"/>
              <a:t>Výstup:  </a:t>
            </a:r>
            <a:r>
              <a:rPr lang="cs-CZ" dirty="0" err="1"/>
              <a:t>Powerpointová</a:t>
            </a:r>
            <a:r>
              <a:rPr lang="cs-CZ" dirty="0"/>
              <a:t> prezentace</a:t>
            </a:r>
          </a:p>
          <a:p>
            <a:endParaRPr lang="cs-CZ" dirty="0"/>
          </a:p>
          <a:p>
            <a:r>
              <a:rPr lang="cs-CZ" dirty="0"/>
              <a:t>Vzdělávací oblast:  </a:t>
            </a:r>
            <a:r>
              <a:rPr lang="cs-CZ" dirty="0" smtClean="0"/>
              <a:t>Mimoevropské regiony</a:t>
            </a:r>
            <a:endParaRPr lang="cs-CZ" dirty="0"/>
          </a:p>
          <a:p>
            <a:endParaRPr lang="cs-CZ" dirty="0"/>
          </a:p>
          <a:p>
            <a:r>
              <a:rPr lang="cs-CZ" dirty="0"/>
              <a:t>Obor:  Zeměpis/Geografie</a:t>
            </a:r>
          </a:p>
          <a:p>
            <a:endParaRPr lang="cs-CZ" dirty="0"/>
          </a:p>
          <a:p>
            <a:r>
              <a:rPr lang="cs-CZ" dirty="0"/>
              <a:t>Tematický </a:t>
            </a:r>
            <a:r>
              <a:rPr lang="cs-CZ" dirty="0" smtClean="0"/>
              <a:t>okruh:Polární oblasti</a:t>
            </a:r>
            <a:endParaRPr lang="cs-CZ" dirty="0"/>
          </a:p>
          <a:p>
            <a:endParaRPr lang="cs-CZ" dirty="0"/>
          </a:p>
          <a:p>
            <a:r>
              <a:rPr lang="cs-CZ" dirty="0"/>
              <a:t>Využití:  Výuka zeměpisu / geografie</a:t>
            </a:r>
          </a:p>
          <a:p>
            <a:r>
              <a:rPr lang="cs-CZ" dirty="0" smtClean="0"/>
              <a:t>Pomůcky</a:t>
            </a:r>
            <a:r>
              <a:rPr lang="cs-CZ" dirty="0"/>
              <a:t>:   PC učitele, tabule, atlas</a:t>
            </a:r>
          </a:p>
          <a:p>
            <a:r>
              <a:rPr lang="cs-CZ" dirty="0" smtClean="0"/>
              <a:t>Inovace:Materiál je určen jako doplnění k přípravě pedagoga, přičemž má za cíl zvýšit atraktivitu a názornost v rámci vyučovací hodiny. </a:t>
            </a:r>
            <a:r>
              <a:rPr lang="cs-CZ" dirty="0"/>
              <a:t>V některých částech je formou animací zajištěno, aby studenti pouze  pasivně neposlouchali výklad, ale také museli hledat v atlase a společně s pedagogem tím vytvářeli svůj zápis do sešitu. Animace se odkrývají po kliknutí-studenti mohou své odpovědi psát elektronickým perem a vložená textová pole slouží </a:t>
            </a:r>
            <a:r>
              <a:rPr lang="cs-CZ" dirty="0" smtClean="0"/>
              <a:t>ke </a:t>
            </a:r>
            <a:r>
              <a:rPr lang="cs-CZ" dirty="0"/>
              <a:t>kontrole.</a:t>
            </a:r>
          </a:p>
          <a:p>
            <a:r>
              <a:rPr lang="cs-CZ" dirty="0"/>
              <a:t>Materiál je určen k interaktivní výuce.</a:t>
            </a:r>
          </a:p>
          <a:p>
            <a:r>
              <a:rPr lang="cs-CZ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14480" y="214290"/>
            <a:ext cx="6434838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Severní polární oblast</a:t>
            </a:r>
          </a:p>
        </p:txBody>
      </p:sp>
      <p:pic>
        <p:nvPicPr>
          <p:cNvPr id="5123" name="Picture 4" descr="File:Kapitan Khlebnikov (icebreaker) between icebergs at Cape Yor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14438"/>
            <a:ext cx="9167813" cy="550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4"/>
          <p:cNvSpPr txBox="1">
            <a:spLocks noChangeArrowheads="1"/>
          </p:cNvSpPr>
          <p:nvPr/>
        </p:nvSpPr>
        <p:spPr bwMode="auto">
          <a:xfrm>
            <a:off x="3143250" y="214313"/>
            <a:ext cx="29622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chemeClr val="hlink"/>
                </a:solidFill>
                <a:latin typeface="Calibri" pitchFamily="34" charset="0"/>
              </a:rPr>
              <a:t>Severní polární oblast</a:t>
            </a:r>
          </a:p>
        </p:txBody>
      </p:sp>
      <p:sp>
        <p:nvSpPr>
          <p:cNvPr id="6147" name="Text Box 8"/>
          <p:cNvSpPr txBox="1">
            <a:spLocks noChangeArrowheads="1"/>
          </p:cNvSpPr>
          <p:nvPr/>
        </p:nvSpPr>
        <p:spPr bwMode="auto">
          <a:xfrm>
            <a:off x="5214938" y="3643313"/>
            <a:ext cx="371475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b="1">
              <a:latin typeface="Calibri" pitchFamily="34" charset="0"/>
            </a:endParaRPr>
          </a:p>
          <a:p>
            <a:endParaRPr lang="cs-CZ" b="1">
              <a:latin typeface="Calibri" pitchFamily="34" charset="0"/>
            </a:endParaRPr>
          </a:p>
          <a:p>
            <a:r>
              <a:rPr lang="cs-CZ" sz="2400" b="1">
                <a:latin typeface="Calibri" pitchFamily="34" charset="0"/>
              </a:rPr>
              <a:t>Omezena izotermou 10</a:t>
            </a:r>
            <a:r>
              <a:rPr lang="cs-CZ" sz="2400" b="1" baseline="30000">
                <a:latin typeface="Calibri" pitchFamily="34" charset="0"/>
              </a:rPr>
              <a:t>O</a:t>
            </a:r>
            <a:r>
              <a:rPr lang="cs-CZ" sz="2400" b="1">
                <a:latin typeface="Calibri" pitchFamily="34" charset="0"/>
              </a:rPr>
              <a:t> C</a:t>
            </a:r>
          </a:p>
          <a:p>
            <a:r>
              <a:rPr lang="cs-CZ" sz="2400" b="1">
                <a:latin typeface="Calibri" pitchFamily="34" charset="0"/>
              </a:rPr>
              <a:t>nejteplejšího měsíce v roce</a:t>
            </a:r>
          </a:p>
          <a:p>
            <a:endParaRPr lang="cs-CZ" b="1">
              <a:latin typeface="Calibri" pitchFamily="34" charset="0"/>
            </a:endParaRPr>
          </a:p>
          <a:p>
            <a:endParaRPr lang="cs-CZ" b="1">
              <a:latin typeface="Calibri" pitchFamily="34" charset="0"/>
            </a:endParaRPr>
          </a:p>
          <a:p>
            <a:endParaRPr lang="cs-CZ" b="1">
              <a:latin typeface="Calibri" pitchFamily="34" charset="0"/>
            </a:endParaRPr>
          </a:p>
        </p:txBody>
      </p:sp>
      <p:sp>
        <p:nvSpPr>
          <p:cNvPr id="6148" name="TextovéPole 4"/>
          <p:cNvSpPr txBox="1">
            <a:spLocks noChangeArrowheads="1"/>
          </p:cNvSpPr>
          <p:nvPr/>
        </p:nvSpPr>
        <p:spPr bwMode="auto">
          <a:xfrm>
            <a:off x="5286375" y="857250"/>
            <a:ext cx="36131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Calibri" pitchFamily="34" charset="0"/>
              </a:rPr>
              <a:t>Jaké jiné označení se užívá </a:t>
            </a:r>
          </a:p>
          <a:p>
            <a:r>
              <a:rPr lang="cs-CZ" sz="2400" b="1">
                <a:latin typeface="Calibri" pitchFamily="34" charset="0"/>
              </a:rPr>
              <a:t>pro Severní polární oblast?</a:t>
            </a:r>
            <a:endParaRPr lang="cs-CZ">
              <a:latin typeface="Calibri" pitchFamily="34" charset="0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6286500" y="1928813"/>
            <a:ext cx="14398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rgbClr val="002060"/>
                </a:solidFill>
                <a:latin typeface="Calibri" pitchFamily="34" charset="0"/>
              </a:rPr>
              <a:t>Arktida</a:t>
            </a:r>
          </a:p>
        </p:txBody>
      </p:sp>
      <p:pic>
        <p:nvPicPr>
          <p:cNvPr id="6150" name="Picture 8" descr="Soubor:Arctic circle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714375"/>
            <a:ext cx="4552950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75" y="714375"/>
            <a:ext cx="60674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ovéPole 2"/>
          <p:cNvSpPr txBox="1">
            <a:spLocks noChangeArrowheads="1"/>
          </p:cNvSpPr>
          <p:nvPr/>
        </p:nvSpPr>
        <p:spPr bwMode="auto">
          <a:xfrm>
            <a:off x="571500" y="214313"/>
            <a:ext cx="26050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omic Sans MS" pitchFamily="66" charset="0"/>
              </a:rPr>
              <a:t>Arktos = medvěd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4000500" y="214313"/>
            <a:ext cx="41195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dirty="0">
                <a:latin typeface="Comic Sans MS" pitchFamily="66" charset="0"/>
              </a:rPr>
              <a:t>Souhvězdí Velké medvědice</a:t>
            </a:r>
          </a:p>
        </p:txBody>
      </p:sp>
      <p:sp>
        <p:nvSpPr>
          <p:cNvPr id="5" name="Elipsa 4"/>
          <p:cNvSpPr/>
          <p:nvPr/>
        </p:nvSpPr>
        <p:spPr>
          <a:xfrm>
            <a:off x="1571625" y="2428875"/>
            <a:ext cx="4500563" cy="17145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Obdélník 1"/>
          <p:cNvSpPr>
            <a:spLocks noChangeArrowheads="1"/>
          </p:cNvSpPr>
          <p:nvPr/>
        </p:nvSpPr>
        <p:spPr bwMode="auto">
          <a:xfrm>
            <a:off x="357188" y="571500"/>
            <a:ext cx="81438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Klima:</a:t>
            </a:r>
          </a:p>
          <a:p>
            <a:pPr>
              <a:buFont typeface="Wingdings" pitchFamily="2" charset="2"/>
              <a:buChar char="Ø"/>
            </a:pPr>
            <a:r>
              <a:rPr lang="cs-CZ" sz="2400" b="1">
                <a:latin typeface="Calibri" pitchFamily="34" charset="0"/>
              </a:rPr>
              <a:t>Slunce  nevystupuje dostatečně vysoko nad obzor</a:t>
            </a:r>
          </a:p>
          <a:p>
            <a:endParaRPr lang="cs-CZ" sz="2400" b="1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b="1">
                <a:latin typeface="Calibri" pitchFamily="34" charset="0"/>
              </a:rPr>
              <a:t>Trvalá sněhová pokrývka</a:t>
            </a:r>
          </a:p>
          <a:p>
            <a:pPr>
              <a:buFont typeface="Wingdings" pitchFamily="2" charset="2"/>
              <a:buChar char="Ø"/>
            </a:pPr>
            <a:endParaRPr lang="cs-CZ" sz="2400" b="1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b="1">
                <a:latin typeface="Calibri" pitchFamily="34" charset="0"/>
              </a:rPr>
              <a:t>Malé množství srážek</a:t>
            </a:r>
            <a:endParaRPr lang="cs-CZ" sz="2400">
              <a:latin typeface="Calibri" pitchFamily="34" charset="0"/>
            </a:endParaRPr>
          </a:p>
        </p:txBody>
      </p:sp>
      <p:sp>
        <p:nvSpPr>
          <p:cNvPr id="8195" name="TextovéPole 2"/>
          <p:cNvSpPr txBox="1">
            <a:spLocks noChangeArrowheads="1"/>
          </p:cNvSpPr>
          <p:nvPr/>
        </p:nvSpPr>
        <p:spPr bwMode="auto">
          <a:xfrm>
            <a:off x="500063" y="3071813"/>
            <a:ext cx="568483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Vegetace:</a:t>
            </a:r>
          </a:p>
          <a:p>
            <a:r>
              <a:rPr lang="cs-CZ" sz="2400" b="1">
                <a:latin typeface="Calibri" pitchFamily="34" charset="0"/>
              </a:rPr>
              <a:t>S jakými biomy se v rámci Arktidy setkáte?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571500" y="4429125"/>
            <a:ext cx="42926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Sever – arktické mrazové pouště</a:t>
            </a:r>
          </a:p>
          <a:p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 Jih – zóny tunder </a:t>
            </a:r>
          </a:p>
          <a:p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getAttachment?session=Y%08%05%DC%FDx%DATV%B1%94%08%A5O%CF%CC%94%A8%91c%B9%2Ay%D4%26%CA%BD%0A%E5%A6%AD%D9%24f%D4%F04%C1%DD%F0%1AI%E8tb%E9p%06G%A6%9D%BDH%3A%FA%DAI%1D%3F%0E%F0%ED%F9%C3%1BK%DD%DC%FE%1A%E8%9F%A4%0B%E0%DC%1D%8Fp%96%1D%40%96%B2%82%C64%29j%F8%F5%D2%148%2C8%B9HO6%7D%C2%E6%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50"/>
            <a:ext cx="9144000" cy="634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Obdélník 1"/>
          <p:cNvSpPr>
            <a:spLocks noChangeArrowheads="1"/>
          </p:cNvSpPr>
          <p:nvPr/>
        </p:nvSpPr>
        <p:spPr bwMode="auto">
          <a:xfrm>
            <a:off x="357188" y="142875"/>
            <a:ext cx="592931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Rostlinstvo:</a:t>
            </a:r>
          </a:p>
          <a:p>
            <a:endParaRPr lang="cs-CZ" sz="2400" b="1">
              <a:solidFill>
                <a:srgbClr val="002060"/>
              </a:solidFill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cs-CZ" sz="2400" b="1">
                <a:latin typeface="Calibri" pitchFamily="34" charset="0"/>
              </a:rPr>
              <a:t>arktické mrazové pouště  - téměř bez rostlinstva</a:t>
            </a:r>
          </a:p>
          <a:p>
            <a:pPr>
              <a:buFont typeface="Arial" charset="0"/>
              <a:buChar char="•"/>
            </a:pPr>
            <a:r>
              <a:rPr lang="cs-CZ" sz="2400" b="1">
                <a:latin typeface="Calibri" pitchFamily="34" charset="0"/>
              </a:rPr>
              <a:t>Oblast tundry – mechy, lišejníky, bříza zakrslá, vrba laponská</a:t>
            </a:r>
          </a:p>
        </p:txBody>
      </p:sp>
      <p:pic>
        <p:nvPicPr>
          <p:cNvPr id="7174" name="Picture 6" descr="File:Muskus.jpg"/>
          <p:cNvPicPr>
            <a:picLocks noChangeAspect="1" noChangeArrowheads="1"/>
          </p:cNvPicPr>
          <p:nvPr/>
        </p:nvPicPr>
        <p:blipFill>
          <a:blip r:embed="rId2" cstate="print"/>
          <a:srcRect r="60625"/>
          <a:stretch>
            <a:fillRect/>
          </a:stretch>
        </p:blipFill>
        <p:spPr bwMode="auto">
          <a:xfrm>
            <a:off x="6286500" y="500063"/>
            <a:ext cx="2557463" cy="4643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2" name="Picture 4" descr="File:Sea ice terrain.jpg"/>
          <p:cNvPicPr>
            <a:picLocks noChangeAspect="1" noChangeArrowheads="1"/>
          </p:cNvPicPr>
          <p:nvPr/>
        </p:nvPicPr>
        <p:blipFill>
          <a:blip r:embed="rId3" cstate="print"/>
          <a:srcRect r="63733"/>
          <a:stretch>
            <a:fillRect/>
          </a:stretch>
        </p:blipFill>
        <p:spPr bwMode="auto">
          <a:xfrm>
            <a:off x="4143375" y="2071688"/>
            <a:ext cx="2500313" cy="4662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245" name="TextovéPole 3"/>
          <p:cNvSpPr txBox="1">
            <a:spLocks noChangeArrowheads="1"/>
          </p:cNvSpPr>
          <p:nvPr/>
        </p:nvSpPr>
        <p:spPr bwMode="auto">
          <a:xfrm>
            <a:off x="4214813" y="6286500"/>
            <a:ext cx="312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1</a:t>
            </a:r>
          </a:p>
        </p:txBody>
      </p:sp>
      <p:sp>
        <p:nvSpPr>
          <p:cNvPr id="10246" name="TextovéPole 5"/>
          <p:cNvSpPr txBox="1">
            <a:spLocks noChangeArrowheads="1"/>
          </p:cNvSpPr>
          <p:nvPr/>
        </p:nvSpPr>
        <p:spPr bwMode="auto">
          <a:xfrm>
            <a:off x="6357938" y="571500"/>
            <a:ext cx="312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2</a:t>
            </a:r>
          </a:p>
        </p:txBody>
      </p:sp>
      <p:pic>
        <p:nvPicPr>
          <p:cNvPr id="7176" name="Picture 8" descr="Soubor:Salix lapponum4.JPG"/>
          <p:cNvPicPr>
            <a:picLocks noChangeAspect="1" noChangeArrowheads="1"/>
          </p:cNvPicPr>
          <p:nvPr/>
        </p:nvPicPr>
        <p:blipFill>
          <a:blip r:embed="rId4" cstate="print"/>
          <a:srcRect t="8831"/>
          <a:stretch>
            <a:fillRect/>
          </a:stretch>
        </p:blipFill>
        <p:spPr bwMode="auto">
          <a:xfrm>
            <a:off x="285750" y="3298825"/>
            <a:ext cx="3643313" cy="2487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248" name="TextovéPole 7"/>
          <p:cNvSpPr txBox="1">
            <a:spLocks noChangeArrowheads="1"/>
          </p:cNvSpPr>
          <p:nvPr/>
        </p:nvSpPr>
        <p:spPr bwMode="auto">
          <a:xfrm>
            <a:off x="357188" y="5370513"/>
            <a:ext cx="19065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3  Vrba laponská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14764" y="142852"/>
            <a:ext cx="5087418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Poznej, </a:t>
            </a: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kdo žije v Arktidě</a:t>
            </a:r>
          </a:p>
        </p:txBody>
      </p:sp>
      <p:pic>
        <p:nvPicPr>
          <p:cNvPr id="11267" name="Picture 2" descr="Soubor:Noaa-walrus22.jpg"/>
          <p:cNvPicPr>
            <a:picLocks noChangeAspect="1" noChangeArrowheads="1"/>
          </p:cNvPicPr>
          <p:nvPr/>
        </p:nvPicPr>
        <p:blipFill>
          <a:blip r:embed="rId2" cstate="print"/>
          <a:srcRect l="16875" t="55000" r="55937" b="23750"/>
          <a:stretch>
            <a:fillRect/>
          </a:stretch>
        </p:blipFill>
        <p:spPr bwMode="auto">
          <a:xfrm>
            <a:off x="428625" y="1000125"/>
            <a:ext cx="2071688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délník 3"/>
          <p:cNvSpPr/>
          <p:nvPr/>
        </p:nvSpPr>
        <p:spPr>
          <a:xfrm>
            <a:off x="285720" y="1857364"/>
            <a:ext cx="412292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</a:t>
            </a:r>
          </a:p>
        </p:txBody>
      </p:sp>
      <p:pic>
        <p:nvPicPr>
          <p:cNvPr id="11269" name="Picture 2" descr="Soubor:Marmot-edit1.jpg"/>
          <p:cNvPicPr>
            <a:picLocks noChangeAspect="1" noChangeArrowheads="1"/>
          </p:cNvPicPr>
          <p:nvPr/>
        </p:nvPicPr>
        <p:blipFill>
          <a:blip r:embed="rId3" cstate="print"/>
          <a:srcRect l="25397" t="44444" r="19048" b="15344"/>
          <a:stretch>
            <a:fillRect/>
          </a:stretch>
        </p:blipFill>
        <p:spPr bwMode="auto">
          <a:xfrm>
            <a:off x="2786063" y="1214438"/>
            <a:ext cx="2500312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2714612" y="1000108"/>
            <a:ext cx="412292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</a:p>
        </p:txBody>
      </p:sp>
      <p:pic>
        <p:nvPicPr>
          <p:cNvPr id="11271" name="Picture 4" descr="Soubor:Gulo gulo 2.jpg"/>
          <p:cNvPicPr>
            <a:picLocks noChangeAspect="1" noChangeArrowheads="1"/>
          </p:cNvPicPr>
          <p:nvPr/>
        </p:nvPicPr>
        <p:blipFill>
          <a:blip r:embed="rId4" cstate="print"/>
          <a:srcRect l="14063" t="10509" r="60625" b="54028"/>
          <a:stretch>
            <a:fillRect/>
          </a:stretch>
        </p:blipFill>
        <p:spPr bwMode="auto">
          <a:xfrm>
            <a:off x="5572125" y="857250"/>
            <a:ext cx="1928813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5429256" y="2357430"/>
            <a:ext cx="412292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</a:p>
        </p:txBody>
      </p:sp>
      <p:pic>
        <p:nvPicPr>
          <p:cNvPr id="11273" name="Picture 2" descr="Soubor:20070818-0001-strolling reindeer.jpg"/>
          <p:cNvPicPr>
            <a:picLocks noChangeAspect="1" noChangeArrowheads="1"/>
          </p:cNvPicPr>
          <p:nvPr/>
        </p:nvPicPr>
        <p:blipFill>
          <a:blip r:embed="rId5" cstate="print"/>
          <a:srcRect l="33749" t="14098" r="39063" b="63345"/>
          <a:stretch>
            <a:fillRect/>
          </a:stretch>
        </p:blipFill>
        <p:spPr bwMode="auto">
          <a:xfrm>
            <a:off x="571500" y="2428875"/>
            <a:ext cx="20716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bdélník 9"/>
          <p:cNvSpPr/>
          <p:nvPr/>
        </p:nvSpPr>
        <p:spPr>
          <a:xfrm>
            <a:off x="2357422" y="3143248"/>
            <a:ext cx="412292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</a:t>
            </a:r>
          </a:p>
        </p:txBody>
      </p:sp>
      <p:pic>
        <p:nvPicPr>
          <p:cNvPr id="11275" name="Picture 2" descr="Soubor:Muskus.jpg"/>
          <p:cNvPicPr>
            <a:picLocks noChangeAspect="1" noChangeArrowheads="1"/>
          </p:cNvPicPr>
          <p:nvPr/>
        </p:nvPicPr>
        <p:blipFill>
          <a:blip r:embed="rId6" cstate="print"/>
          <a:srcRect l="35625" t="28847" r="45625" b="35751"/>
          <a:stretch>
            <a:fillRect/>
          </a:stretch>
        </p:blipFill>
        <p:spPr bwMode="auto">
          <a:xfrm>
            <a:off x="2928938" y="2714625"/>
            <a:ext cx="1428750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Obdélník 11"/>
          <p:cNvSpPr/>
          <p:nvPr/>
        </p:nvSpPr>
        <p:spPr>
          <a:xfrm>
            <a:off x="2857488" y="2500306"/>
            <a:ext cx="412292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</a:t>
            </a:r>
          </a:p>
        </p:txBody>
      </p:sp>
      <p:pic>
        <p:nvPicPr>
          <p:cNvPr id="11277" name="Picture 4" descr="File:Seal 0906.jpg"/>
          <p:cNvPicPr>
            <a:picLocks noChangeAspect="1" noChangeArrowheads="1"/>
          </p:cNvPicPr>
          <p:nvPr/>
        </p:nvPicPr>
        <p:blipFill>
          <a:blip r:embed="rId7" cstate="print"/>
          <a:srcRect l="73126" t="67543"/>
          <a:stretch>
            <a:fillRect/>
          </a:stretch>
        </p:blipFill>
        <p:spPr bwMode="auto">
          <a:xfrm>
            <a:off x="4714875" y="3071813"/>
            <a:ext cx="204787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bdélník 13"/>
          <p:cNvSpPr/>
          <p:nvPr/>
        </p:nvSpPr>
        <p:spPr>
          <a:xfrm>
            <a:off x="6445724" y="4344423"/>
            <a:ext cx="412292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</a:t>
            </a:r>
          </a:p>
        </p:txBody>
      </p:sp>
      <p:pic>
        <p:nvPicPr>
          <p:cNvPr id="11279" name="Picture 6" descr="Soubor:Antarctic krill (Euphausia superba).jpg"/>
          <p:cNvPicPr>
            <a:picLocks noChangeAspect="1" noChangeArrowheads="1"/>
          </p:cNvPicPr>
          <p:nvPr/>
        </p:nvPicPr>
        <p:blipFill>
          <a:blip r:embed="rId8" cstate="print"/>
          <a:srcRect l="51563" t="9669" r="8124" b="30939"/>
          <a:stretch>
            <a:fillRect/>
          </a:stretch>
        </p:blipFill>
        <p:spPr bwMode="auto">
          <a:xfrm>
            <a:off x="6929438" y="3214688"/>
            <a:ext cx="18573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Obdélník 15"/>
          <p:cNvSpPr/>
          <p:nvPr/>
        </p:nvSpPr>
        <p:spPr>
          <a:xfrm>
            <a:off x="8429652" y="4701613"/>
            <a:ext cx="412292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7</a:t>
            </a:r>
          </a:p>
        </p:txBody>
      </p:sp>
      <p:pic>
        <p:nvPicPr>
          <p:cNvPr id="11281" name="Picture 8" descr="Soubor:Ursus maritimus in Alaska.jpg"/>
          <p:cNvPicPr>
            <a:picLocks noChangeAspect="1" noChangeArrowheads="1"/>
          </p:cNvPicPr>
          <p:nvPr/>
        </p:nvPicPr>
        <p:blipFill>
          <a:blip r:embed="rId9" cstate="print"/>
          <a:srcRect l="28050" t="67999" r="10750"/>
          <a:stretch>
            <a:fillRect/>
          </a:stretch>
        </p:blipFill>
        <p:spPr bwMode="auto">
          <a:xfrm>
            <a:off x="2643188" y="5000625"/>
            <a:ext cx="2357437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Obdélník 17"/>
          <p:cNvSpPr/>
          <p:nvPr/>
        </p:nvSpPr>
        <p:spPr>
          <a:xfrm>
            <a:off x="4643438" y="5500702"/>
            <a:ext cx="412292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8</a:t>
            </a:r>
          </a:p>
        </p:txBody>
      </p:sp>
      <p:pic>
        <p:nvPicPr>
          <p:cNvPr id="11283" name="Picture 10" descr="Soubor:Humpback stellwagen edit.jpg"/>
          <p:cNvPicPr>
            <a:picLocks noChangeAspect="1" noChangeArrowheads="1"/>
          </p:cNvPicPr>
          <p:nvPr/>
        </p:nvPicPr>
        <p:blipFill>
          <a:blip r:embed="rId10" cstate="print"/>
          <a:srcRect l="22501" t="24835" r="48438"/>
          <a:stretch>
            <a:fillRect/>
          </a:stretch>
        </p:blipFill>
        <p:spPr bwMode="auto">
          <a:xfrm>
            <a:off x="714375" y="4071938"/>
            <a:ext cx="1571625" cy="230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Obdélník 19"/>
          <p:cNvSpPr/>
          <p:nvPr/>
        </p:nvSpPr>
        <p:spPr>
          <a:xfrm>
            <a:off x="1857356" y="3857628"/>
            <a:ext cx="412292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9</a:t>
            </a:r>
          </a:p>
        </p:txBody>
      </p:sp>
      <p:pic>
        <p:nvPicPr>
          <p:cNvPr id="11285" name="Picture 12" descr="Soubor:Eisfuchscele4.jpg"/>
          <p:cNvPicPr>
            <a:picLocks noChangeAspect="1" noChangeArrowheads="1"/>
          </p:cNvPicPr>
          <p:nvPr/>
        </p:nvPicPr>
        <p:blipFill>
          <a:blip r:embed="rId11" cstate="print"/>
          <a:srcRect l="24374" t="11948" r="31561" b="57523"/>
          <a:stretch>
            <a:fillRect/>
          </a:stretch>
        </p:blipFill>
        <p:spPr bwMode="auto">
          <a:xfrm>
            <a:off x="5214938" y="5143500"/>
            <a:ext cx="2919412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Obdélník 21"/>
          <p:cNvSpPr/>
          <p:nvPr/>
        </p:nvSpPr>
        <p:spPr>
          <a:xfrm>
            <a:off x="7718295" y="5000636"/>
            <a:ext cx="639919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oubor:Noaa-walrus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357188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délník 3"/>
          <p:cNvSpPr/>
          <p:nvPr/>
        </p:nvSpPr>
        <p:spPr>
          <a:xfrm>
            <a:off x="714348" y="214290"/>
            <a:ext cx="1507144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 mrož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oubor:Marmot-edit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642938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571472" y="428604"/>
            <a:ext cx="1519968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 svišť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Soubor:Gulo gulo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571500"/>
            <a:ext cx="7620000" cy="543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571472" y="285728"/>
            <a:ext cx="2234907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 rosomák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Soubor:20070818-0001-strolling reinde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857250"/>
            <a:ext cx="7620000" cy="50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642910" y="500042"/>
            <a:ext cx="1253869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 sob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Soubor:Musk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642938"/>
            <a:ext cx="7620000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571472" y="357166"/>
            <a:ext cx="1960794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 pižmoň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File:Seal 09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785813"/>
            <a:ext cx="7620000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délník 3"/>
          <p:cNvSpPr/>
          <p:nvPr/>
        </p:nvSpPr>
        <p:spPr>
          <a:xfrm>
            <a:off x="571472" y="415333"/>
            <a:ext cx="1959191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 lachtan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oubor:Antarctic krill (Euphausia superba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785813"/>
            <a:ext cx="7620000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571472" y="415333"/>
            <a:ext cx="1141659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7 </a:t>
            </a:r>
            <a:r>
              <a:rPr lang="cs-CZ" sz="32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kril</a:t>
            </a:r>
            <a:endParaRPr lang="cs-CZ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oubor:Ursus maritimus in Alas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857250"/>
            <a:ext cx="7620000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714348" y="500042"/>
            <a:ext cx="3143810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8 lední medvěd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Soubor:Humpback stellwagen ed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143000"/>
            <a:ext cx="8326438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285720" y="857232"/>
            <a:ext cx="2324675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9 keporkak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Soubor:Eisfuchscel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642938"/>
            <a:ext cx="7620000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428596" y="357166"/>
            <a:ext cx="3143809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10 liška polární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Obdélník 1"/>
          <p:cNvSpPr>
            <a:spLocks noChangeArrowheads="1"/>
          </p:cNvSpPr>
          <p:nvPr/>
        </p:nvSpPr>
        <p:spPr bwMode="auto">
          <a:xfrm>
            <a:off x="285750" y="142875"/>
            <a:ext cx="428625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Obyvatelstvo:</a:t>
            </a:r>
          </a:p>
          <a:p>
            <a:endParaRPr lang="cs-CZ" b="1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sz="2400" b="1">
                <a:latin typeface="Calibri" pitchFamily="34" charset="0"/>
              </a:rPr>
              <a:t>Velmi řídké zalidnění</a:t>
            </a:r>
          </a:p>
          <a:p>
            <a:pPr>
              <a:buFont typeface="Arial" charset="0"/>
              <a:buChar char="•"/>
            </a:pPr>
            <a:endParaRPr lang="cs-CZ" sz="2400" b="1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sz="2400" b="1">
                <a:latin typeface="Calibri" pitchFamily="34" charset="0"/>
              </a:rPr>
              <a:t>Na území, kterých států zasahuje severní polární oblast?</a:t>
            </a:r>
          </a:p>
        </p:txBody>
      </p:sp>
      <p:sp>
        <p:nvSpPr>
          <p:cNvPr id="22531" name="TextovéPole 2"/>
          <p:cNvSpPr txBox="1">
            <a:spLocks noChangeArrowheads="1"/>
          </p:cNvSpPr>
          <p:nvPr/>
        </p:nvSpPr>
        <p:spPr bwMode="auto">
          <a:xfrm>
            <a:off x="214313" y="2428875"/>
            <a:ext cx="85725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2400" b="1">
                <a:latin typeface="Calibri" pitchFamily="34" charset="0"/>
              </a:rPr>
              <a:t>sever Ameriky Eskymáci (Inuité), sever Eurasie – Laponci, Něnci,</a:t>
            </a:r>
          </a:p>
          <a:p>
            <a:r>
              <a:rPr lang="cs-CZ" sz="2400" b="1">
                <a:latin typeface="Calibri" pitchFamily="34" charset="0"/>
              </a:rPr>
              <a:t> Jakuti, Čukčové</a:t>
            </a:r>
            <a:endParaRPr lang="cs-CZ" sz="2400">
              <a:latin typeface="Calibri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572000" y="1500188"/>
            <a:ext cx="4429125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  <a:latin typeface="+mn-lt"/>
              </a:rPr>
              <a:t>USA, Kanada, Island,Norsko, Finsko, Švédsko, Rusko</a:t>
            </a:r>
          </a:p>
        </p:txBody>
      </p:sp>
      <p:pic>
        <p:nvPicPr>
          <p:cNvPr id="9222" name="Picture 6" descr="File:Qamutik 1 1999-04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38" y="3143250"/>
            <a:ext cx="5214937" cy="3500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2124075" y="476250"/>
            <a:ext cx="3556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chemeClr val="hlink"/>
                </a:solidFill>
                <a:latin typeface="Calibri" pitchFamily="34" charset="0"/>
              </a:rPr>
              <a:t>Historie objevování Arktidy</a:t>
            </a:r>
          </a:p>
        </p:txBody>
      </p:sp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323850" y="1125538"/>
            <a:ext cx="8605838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b="1">
                <a:latin typeface="Calibri" pitchFamily="34" charset="0"/>
              </a:rPr>
              <a:t>17. století – Henry Hudson hledá severozápadní </a:t>
            </a:r>
          </a:p>
          <a:p>
            <a:r>
              <a:rPr lang="cs-CZ" sz="2400" b="1">
                <a:latin typeface="Calibri" pitchFamily="34" charset="0"/>
              </a:rPr>
              <a:t>cestu – objeven Hudsonův záliv</a:t>
            </a:r>
          </a:p>
          <a:p>
            <a:endParaRPr lang="cs-CZ" sz="2400" b="1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b="1">
                <a:latin typeface="Calibri" pitchFamily="34" charset="0"/>
              </a:rPr>
              <a:t>19. století – Nansen překonal Grónský ledovec z </a:t>
            </a:r>
          </a:p>
          <a:p>
            <a:r>
              <a:rPr lang="cs-CZ" sz="2400" b="1">
                <a:latin typeface="Calibri" pitchFamily="34" charset="0"/>
              </a:rPr>
              <a:t>východu na západ</a:t>
            </a:r>
          </a:p>
          <a:p>
            <a:endParaRPr lang="cs-CZ" sz="2400" b="1">
              <a:latin typeface="Calibri" pitchFamily="34" charset="0"/>
            </a:endParaRPr>
          </a:p>
          <a:p>
            <a:endParaRPr lang="cs-CZ" b="1">
              <a:latin typeface="Calibri" pitchFamily="34" charset="0"/>
            </a:endParaRPr>
          </a:p>
          <a:p>
            <a:endParaRPr lang="cs-CZ" b="1">
              <a:latin typeface="Calibri" pitchFamily="34" charset="0"/>
            </a:endParaRPr>
          </a:p>
        </p:txBody>
      </p:sp>
      <p:pic>
        <p:nvPicPr>
          <p:cNvPr id="23556" name="Picture 2" descr="File:Henry Hudson Map 2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3000375"/>
            <a:ext cx="4286250" cy="368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TextovéPole 4"/>
          <p:cNvSpPr txBox="1">
            <a:spLocks noChangeArrowheads="1"/>
          </p:cNvSpPr>
          <p:nvPr/>
        </p:nvSpPr>
        <p:spPr bwMode="auto">
          <a:xfrm>
            <a:off x="5214938" y="3714750"/>
            <a:ext cx="24939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Cesty Henryho Hudsona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Obdélník 1"/>
          <p:cNvSpPr>
            <a:spLocks noChangeArrowheads="1"/>
          </p:cNvSpPr>
          <p:nvPr/>
        </p:nvSpPr>
        <p:spPr bwMode="auto">
          <a:xfrm>
            <a:off x="285750" y="571500"/>
            <a:ext cx="8429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b="1">
                <a:latin typeface="Calibri" pitchFamily="34" charset="0"/>
              </a:rPr>
              <a:t>20. století – Amundsen jako první proplul severozápadní cestou </a:t>
            </a:r>
          </a:p>
          <a:p>
            <a:r>
              <a:rPr lang="cs-CZ" sz="2400" b="1">
                <a:latin typeface="Calibri" pitchFamily="34" charset="0"/>
              </a:rPr>
              <a:t>  </a:t>
            </a:r>
          </a:p>
          <a:p>
            <a:pPr>
              <a:buFont typeface="Wingdings" pitchFamily="2" charset="2"/>
              <a:buChar char="Ø"/>
            </a:pPr>
            <a:r>
              <a:rPr lang="cs-CZ" sz="2400" b="1">
                <a:latin typeface="Calibri" pitchFamily="34" charset="0"/>
              </a:rPr>
              <a:t>Duben 1909 – Peary oznámil dobytí Severního pólu</a:t>
            </a:r>
          </a:p>
        </p:txBody>
      </p:sp>
      <p:pic>
        <p:nvPicPr>
          <p:cNvPr id="24579" name="Picture 4" descr="File:Amundsen-in-i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88" y="1857375"/>
            <a:ext cx="2851150" cy="435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6" descr="File:Roald Amundsen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75" y="1428750"/>
            <a:ext cx="1428750" cy="230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TextovéPole 4"/>
          <p:cNvSpPr txBox="1">
            <a:spLocks noChangeArrowheads="1"/>
          </p:cNvSpPr>
          <p:nvPr/>
        </p:nvSpPr>
        <p:spPr bwMode="auto">
          <a:xfrm>
            <a:off x="5500688" y="2000250"/>
            <a:ext cx="312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1</a:t>
            </a:r>
          </a:p>
        </p:txBody>
      </p:sp>
      <p:sp>
        <p:nvSpPr>
          <p:cNvPr id="24582" name="TextovéPole 5"/>
          <p:cNvSpPr txBox="1">
            <a:spLocks noChangeArrowheads="1"/>
          </p:cNvSpPr>
          <p:nvPr/>
        </p:nvSpPr>
        <p:spPr bwMode="auto">
          <a:xfrm>
            <a:off x="7643813" y="1500188"/>
            <a:ext cx="312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2</a:t>
            </a:r>
          </a:p>
        </p:txBody>
      </p:sp>
      <p:pic>
        <p:nvPicPr>
          <p:cNvPr id="24583" name="Picture 8" descr="File:Robert Peary by Hampton, 19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25" y="1928813"/>
            <a:ext cx="3500438" cy="451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4" name="TextovéPole 7"/>
          <p:cNvSpPr txBox="1">
            <a:spLocks noChangeArrowheads="1"/>
          </p:cNvSpPr>
          <p:nvPr/>
        </p:nvSpPr>
        <p:spPr bwMode="auto">
          <a:xfrm>
            <a:off x="3786188" y="5786438"/>
            <a:ext cx="312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3</a:t>
            </a:r>
          </a:p>
        </p:txBody>
      </p:sp>
      <p:sp>
        <p:nvSpPr>
          <p:cNvPr id="24585" name="TextovéPole 8"/>
          <p:cNvSpPr txBox="1">
            <a:spLocks noChangeArrowheads="1"/>
          </p:cNvSpPr>
          <p:nvPr/>
        </p:nvSpPr>
        <p:spPr bwMode="auto">
          <a:xfrm>
            <a:off x="1143000" y="2000250"/>
            <a:ext cx="15446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FF0000"/>
                </a:solidFill>
              </a:rPr>
              <a:t>Robert Peary</a:t>
            </a:r>
          </a:p>
        </p:txBody>
      </p:sp>
      <p:sp>
        <p:nvSpPr>
          <p:cNvPr id="24586" name="TextovéPole 9"/>
          <p:cNvSpPr txBox="1">
            <a:spLocks noChangeArrowheads="1"/>
          </p:cNvSpPr>
          <p:nvPr/>
        </p:nvSpPr>
        <p:spPr bwMode="auto">
          <a:xfrm>
            <a:off x="6929438" y="5857875"/>
            <a:ext cx="12874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FF0000"/>
                </a:solidFill>
              </a:rPr>
              <a:t>Amundsen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Obdélník 1"/>
          <p:cNvSpPr>
            <a:spLocks noChangeArrowheads="1"/>
          </p:cNvSpPr>
          <p:nvPr/>
        </p:nvSpPr>
        <p:spPr bwMode="auto">
          <a:xfrm>
            <a:off x="214313" y="285750"/>
            <a:ext cx="7926387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Hospodářství:</a:t>
            </a:r>
          </a:p>
          <a:p>
            <a:endParaRPr lang="cs-CZ" sz="2400" b="1">
              <a:solidFill>
                <a:srgbClr val="002060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cs-CZ" sz="2400" b="1">
                <a:latin typeface="Calibri" pitchFamily="34" charset="0"/>
              </a:rPr>
              <a:t>rybolov</a:t>
            </a:r>
          </a:p>
          <a:p>
            <a:pPr>
              <a:buFont typeface="Wingdings" pitchFamily="2" charset="2"/>
              <a:buChar char="Ø"/>
            </a:pPr>
            <a:endParaRPr lang="cs-CZ" sz="2400" b="1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b="1">
                <a:latin typeface="Calibri" pitchFamily="34" charset="0"/>
              </a:rPr>
              <a:t>Těžba nerostných surovin – ropa, uhlí (například Špicberky)</a:t>
            </a:r>
          </a:p>
          <a:p>
            <a:pPr>
              <a:buFont typeface="Wingdings" pitchFamily="2" charset="2"/>
              <a:buChar char="Ø"/>
            </a:pPr>
            <a:endParaRPr lang="cs-CZ" sz="2400" b="1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b="1">
                <a:latin typeface="Calibri" pitchFamily="34" charset="0"/>
              </a:rPr>
              <a:t>Kterému evropskému státu patří Špicberky?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642938" y="3071813"/>
            <a:ext cx="1089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Norsku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Obdélník 1"/>
          <p:cNvSpPr>
            <a:spLocks noChangeArrowheads="1"/>
          </p:cNvSpPr>
          <p:nvPr/>
        </p:nvSpPr>
        <p:spPr bwMode="auto">
          <a:xfrm>
            <a:off x="0" y="0"/>
            <a:ext cx="9001125" cy="703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100"/>
              <a:t>slide 3 – Brocken Inaglory. 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&lt;http://commons.wikimedia.org/wiki/File:Kapitan_Khlebnikov_(icebreaker)_between_icebergs_at_Cape_York.jpg?uselang=cs &gt;</a:t>
            </a:r>
            <a:r>
              <a:rPr lang="cs-CZ" sz="1100"/>
              <a:t> Licence: Creative Commons attribution shar Alike 3.0 unported. 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4 - 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 http://cs.wikipedia.org/wiki/Soubor:Arctic_circle.svg &gt;</a:t>
            </a:r>
            <a:r>
              <a:rPr lang="cs-CZ" sz="1100"/>
              <a:t> Licence: Public domain. 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5 - 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&lt;http://cs.wikipedia.org/wiki/Soubor:Ursa_major_constellation_map.png &gt;</a:t>
            </a:r>
            <a:r>
              <a:rPr lang="cs-CZ" sz="1100"/>
              <a:t> Licence: Gnu Free Documentation.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7 - Midnigth sun. Vlastní zdroj – pohlednice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8 – 1. 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&lt;http://commons.wikimedia.org/wiki/File:Sea_ice_terrain.jpg?uselang=cs &gt;</a:t>
            </a:r>
            <a:r>
              <a:rPr lang="cs-CZ" sz="1100"/>
              <a:t> Licence: Public domain.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8-2. Pethr. 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&lt;http://commons.wikimedia.org/wiki/File:Muskus.jpg?uselang=cs &gt;</a:t>
            </a:r>
            <a:r>
              <a:rPr lang="cs-CZ" sz="1100"/>
              <a:t> Licence: Creative Commons attribution shar Alike 2.5 Generic.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8-3. Petr. Filippov. 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&lt;http://cs.wikipedia.org/wiki/Soubor:Salix_lapponum4.JPG &gt;</a:t>
            </a:r>
            <a:r>
              <a:rPr lang="cs-CZ" sz="1100"/>
              <a:t> Licence: Creative Commons attribution shar Alike 3.0 unported.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10 - 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&lt;http://cs.wikipedia.org/wiki/Soubor:Noaa-walrus22.jpg&gt;</a:t>
            </a:r>
            <a:r>
              <a:rPr lang="cs-CZ" sz="1100"/>
              <a:t> Licence: Public domain. 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11 - 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&lt;http://cs.wikipedia.org/wiki/Soubor:Marmot-edit1.jpg &gt;</a:t>
            </a:r>
            <a:r>
              <a:rPr lang="cs-CZ" sz="1100"/>
              <a:t> Licence: Gnu Free Documentation.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12 - 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&lt;http://cs.wikipedia.org/wiki/Soubor:Gulo_gulo_2.jpg &gt;</a:t>
            </a:r>
            <a:r>
              <a:rPr lang="cs-CZ" sz="1100"/>
              <a:t> Licence: Gnu Free Documentation.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13 - 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&lt;http://cs.wikipedia.org/wiki/Soubor:20070818-0001-strolling_reindeer.jpg &gt;</a:t>
            </a:r>
            <a:r>
              <a:rPr lang="cs-CZ" sz="1100"/>
              <a:t> Licence: Gnu Free Documentation.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14 - Pethr.Wikimedia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&lt;http://commons.wikimedia.org/wiki/File:Muskus.jpg?uselang=cs &gt;</a:t>
            </a:r>
            <a:r>
              <a:rPr lang="cs-CZ" sz="1100"/>
              <a:t> Licence: Creative Commons attribution shar Alike 2.5 Generic.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15 - 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&lt;http://commons.wikimedia.org/wiki/File:Seal_0906.jpg &gt;</a:t>
            </a:r>
            <a:r>
              <a:rPr lang="cs-CZ" sz="1100"/>
              <a:t> Licence: Gnu Free Documentation.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16 - 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&lt;http://cs.wikipedia.org/wiki/Soubor:Antarctic_krill_(Euphausia_superba).jpg &gt;</a:t>
            </a:r>
            <a:r>
              <a:rPr lang="cs-CZ" sz="1100"/>
              <a:t> Licence: Gnu Free Documentation.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17 - 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&lt;http://cs.wikipedia.org/wiki/Soubor:Ursus_maritinus.jpg &gt;</a:t>
            </a:r>
            <a:r>
              <a:rPr lang="cs-CZ" sz="1100"/>
              <a:t> Public domain.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18 - 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&lt;http://cs.wikipedia.org/wiki/Soubor:Humpback_stellwagen_edit.jpg &gt;</a:t>
            </a:r>
            <a:r>
              <a:rPr lang="cs-CZ" sz="1100"/>
              <a:t> Licence: Gnu Free Documentation.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19 – Burkhard, M.Wikimedia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&lt;http://cs.wikipedia.org/wiki/Soubor:Eisfuchscele4.jpg &gt;</a:t>
            </a:r>
            <a:r>
              <a:rPr lang="cs-CZ" sz="1100"/>
              <a:t> Licence: Creative Commons attribution shar Alike 2.0 Německo. 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20 – Walk. Angsar. 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&lt;http://en.wikipedia.org/wiki/File:Qamutik_1_1999-04-01.jpg &gt;</a:t>
            </a:r>
            <a:r>
              <a:rPr lang="cs-CZ" sz="1100"/>
              <a:t> Licence: Creative Commons attribution shar Alike 2.5 Generic.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21 – Platek, J. 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&lt;http://commons.wikimedia.org/wiki/File:Kapitan_Khlebnikov_(icebreaker)_between_icebergs_at_Cape_York.jpg?uselang=cs &gt;</a:t>
            </a:r>
            <a:r>
              <a:rPr lang="cs-CZ" sz="1100"/>
              <a:t> Licence: Creative Commons attribution shar Alike 3.0 unported. </a:t>
            </a:r>
          </a:p>
          <a:p>
            <a:endParaRPr lang="cs-CZ" sz="11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Obdélník 1"/>
          <p:cNvSpPr>
            <a:spLocks noChangeArrowheads="1"/>
          </p:cNvSpPr>
          <p:nvPr/>
        </p:nvSpPr>
        <p:spPr bwMode="auto">
          <a:xfrm>
            <a:off x="214313" y="142875"/>
            <a:ext cx="871537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100"/>
              <a:t> slide 22-1.Wikimedia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 http://en.wikipedia.org/wiki/File:Amundsen-in-ice.jpg &gt;</a:t>
            </a:r>
            <a:r>
              <a:rPr lang="cs-CZ" sz="1100"/>
              <a:t> Licence: Public domain.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22 -2.Wikimedia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&lt;http://en.wikipedia.org/wiki/File:Roald_Amundsen2.jpg &gt;</a:t>
            </a:r>
            <a:r>
              <a:rPr lang="cs-CZ" sz="1100"/>
              <a:t> Licence: Public domain.</a:t>
            </a:r>
          </a:p>
          <a:p>
            <a:pPr>
              <a:buFont typeface="Wingdings" pitchFamily="2" charset="2"/>
              <a:buChar char="Ø"/>
            </a:pPr>
            <a:r>
              <a:rPr lang="cs-CZ" sz="1100"/>
              <a:t> slide 22-3. 20-1.Wikimedia commons. </a:t>
            </a:r>
            <a:r>
              <a:rPr lang="en-US" sz="1100"/>
              <a:t>[</a:t>
            </a:r>
            <a:r>
              <a:rPr lang="cs-CZ" sz="1100"/>
              <a:t>on line</a:t>
            </a:r>
            <a:r>
              <a:rPr lang="en-US" sz="1100"/>
              <a:t>][</a:t>
            </a:r>
            <a:r>
              <a:rPr lang="cs-CZ" sz="1100"/>
              <a:t>cit. 4.3.2013</a:t>
            </a:r>
            <a:r>
              <a:rPr lang="en-US" sz="1100"/>
              <a:t>]</a:t>
            </a:r>
            <a:r>
              <a:rPr lang="cs-CZ" sz="1100"/>
              <a:t> Dostupné z WWW: </a:t>
            </a:r>
            <a:r>
              <a:rPr lang="en-US" sz="1100"/>
              <a:t>&lt;http://en.wikipedia.org/wiki/File:Robert_Peary_by_Hampton,_1909.jpg &gt;</a:t>
            </a:r>
            <a:r>
              <a:rPr lang="cs-CZ" sz="1100"/>
              <a:t> Licence: Public domain.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1106</Words>
  <Application>Microsoft Office PowerPoint</Application>
  <PresentationFormat>Předvádění na obrazovce (4:3)</PresentationFormat>
  <Paragraphs>137</Paragraphs>
  <Slides>25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Honza</dc:creator>
  <cp:lastModifiedBy>Dum</cp:lastModifiedBy>
  <cp:revision>24</cp:revision>
  <dcterms:created xsi:type="dcterms:W3CDTF">2013-03-03T16:09:19Z</dcterms:created>
  <dcterms:modified xsi:type="dcterms:W3CDTF">2013-09-03T12:19:16Z</dcterms:modified>
</cp:coreProperties>
</file>