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72" r:id="rId3"/>
    <p:sldId id="256" r:id="rId4"/>
    <p:sldId id="257" r:id="rId5"/>
    <p:sldId id="258" r:id="rId6"/>
    <p:sldId id="259" r:id="rId7"/>
    <p:sldId id="269" r:id="rId8"/>
    <p:sldId id="261" r:id="rId9"/>
    <p:sldId id="263" r:id="rId10"/>
    <p:sldId id="266" r:id="rId11"/>
    <p:sldId id="267" r:id="rId12"/>
    <p:sldId id="264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305" autoAdjust="0"/>
    <p:restoredTop sz="94660"/>
  </p:normalViewPr>
  <p:slideViewPr>
    <p:cSldViewPr>
      <p:cViewPr varScale="1">
        <p:scale>
          <a:sx n="107" d="100"/>
          <a:sy n="10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F894C3-657A-4BD4-B62B-96F6A99DAC3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5FBF4-D34A-41E0-A270-5330674FD9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697E8F-8146-4CF4-AB57-09FE6001AED9}" type="slidenum">
              <a:rPr lang="cs-CZ">
                <a:latin typeface="Calibri" pitchFamily="34" charset="0"/>
              </a:rPr>
              <a:pPr/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4E27F-EB79-4FDA-A49B-1497E504A85A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1F23C-ACD4-44FA-A12A-E910D42C58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3D29D-DF7E-4AEB-AF70-D4F00FA97900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5C888-4416-4CBA-8541-72671AF89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67E02-4EC3-4B26-875C-43FDEC2812C4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986B9-11E6-462D-8A6A-644ADD5CA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31DE8-AAC1-4A30-AEE5-2C0E242AA43C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98D87-AD09-481B-B0DE-C33F4FE75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4D22AA-DA4A-4167-81CB-6F724F6E4025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D6D43-EB92-48B0-8C9E-6588201DB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A6D21-7B75-42E3-A863-EC44FDF53F0E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CA886-A36C-4EC0-9046-D0C8897B1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A266C-C53F-4C9A-B291-317A491D028A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5610D-5C9A-49DF-91BC-3D256DFC87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F64DC-E55B-4067-BF84-EE6472B09C1E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B5AE3-D77A-4217-9629-492319FF0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6D342-5D52-44E4-AE2F-786CD3F5E5F2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9CBDD-EB0B-492C-92C4-3F903879B5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9F2E0-7AC1-44BE-BE17-08F5F0F6A105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516DC-938D-415E-95FC-2A7BECB85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9A52D-B8F4-4AC6-878D-3F94C3CFCE2A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FC68A-69AE-4297-945F-F6C9589CD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2AEFF9-CF40-40FF-BD7F-3D6B8D908372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0D2789-6209-4A76-8FD7-B131D0E27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VY_32_INOVACE_02B_19_Jižní polární oblast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371475" y="0"/>
            <a:ext cx="8208963" cy="6832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/>
              <a:t>Třída:  2. ročník 4. </a:t>
            </a:r>
            <a:r>
              <a:rPr lang="cs-CZ" dirty="0" err="1"/>
              <a:t>letého</a:t>
            </a:r>
            <a:r>
              <a:rPr lang="cs-CZ" dirty="0"/>
              <a:t> gymnázia </a:t>
            </a:r>
          </a:p>
          <a:p>
            <a:endParaRPr lang="cs-CZ" dirty="0"/>
          </a:p>
          <a:p>
            <a:r>
              <a:rPr lang="cs-CZ" dirty="0"/>
              <a:t>Výstup: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Vzdělávací oblast:  </a:t>
            </a:r>
            <a:r>
              <a:rPr lang="cs-CZ" dirty="0" smtClean="0"/>
              <a:t>Mimoevropské regiony</a:t>
            </a:r>
            <a:endParaRPr lang="cs-CZ" dirty="0"/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/>
              <a:t>Tematický </a:t>
            </a:r>
            <a:r>
              <a:rPr lang="cs-CZ" dirty="0" smtClean="0"/>
              <a:t>okruh:Polární oblasti</a:t>
            </a:r>
            <a:endParaRPr lang="cs-CZ" dirty="0"/>
          </a:p>
          <a:p>
            <a:endParaRPr lang="cs-CZ" dirty="0"/>
          </a:p>
          <a:p>
            <a:r>
              <a:rPr lang="cs-CZ" dirty="0"/>
              <a:t>Využití:  Výuka zeměpisu / geografie</a:t>
            </a:r>
          </a:p>
          <a:p>
            <a:r>
              <a:rPr lang="cs-CZ" dirty="0" smtClean="0"/>
              <a:t>Pomůcky</a:t>
            </a:r>
            <a:r>
              <a:rPr lang="cs-CZ" dirty="0"/>
              <a:t>:   PC učitele, tabule, atlas</a:t>
            </a:r>
          </a:p>
          <a:p>
            <a:r>
              <a:rPr lang="cs-CZ" dirty="0" smtClean="0"/>
              <a:t>Inovace:Materiál je určen jako doplnění k přípravě pedagoga, přičemž má za cíl zvýšit atraktivitu a názornost v rámci vyučovací hodiny. </a:t>
            </a:r>
            <a:r>
              <a:rPr lang="cs-CZ" dirty="0"/>
              <a:t>V některých částech je formou animací zajištěno, aby studenti pouze  pasivně neposlouchali výklad, ale také museli hledat v atlase a společně s pedagogem tím vytvářeli svůj zápis do sešitu. Animace se odkrývají po kliknutí-studenti mohou své odpovědi psát elektronickým perem a vložená textová pole slouží </a:t>
            </a:r>
            <a:r>
              <a:rPr lang="cs-CZ" dirty="0" smtClean="0"/>
              <a:t>ke </a:t>
            </a:r>
            <a:r>
              <a:rPr lang="cs-CZ" dirty="0"/>
              <a:t>kontrole.</a:t>
            </a:r>
          </a:p>
          <a:p>
            <a:r>
              <a:rPr lang="cs-CZ" dirty="0"/>
              <a:t>Materiál je určen k interaktivní výuce.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71414"/>
            <a:ext cx="569284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Jížní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 polární oblast</a:t>
            </a:r>
          </a:p>
        </p:txBody>
      </p:sp>
      <p:pic>
        <p:nvPicPr>
          <p:cNvPr id="4099" name="Picture 4" descr="File:Waterboat Point, Antarctica (6122901912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928688"/>
            <a:ext cx="8858250" cy="590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1571625" y="214313"/>
            <a:ext cx="5699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Jaké je jiné označení pro jižní polární oblast?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1928813" y="5857875"/>
            <a:ext cx="5357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Světadíl Antarktida + přilehlé ostrovy + okrajová moře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14688" y="714375"/>
            <a:ext cx="23066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002060"/>
                </a:solidFill>
                <a:latin typeface="Calibri" pitchFamily="34" charset="0"/>
              </a:rPr>
              <a:t>Antarktická</a:t>
            </a:r>
          </a:p>
        </p:txBody>
      </p:sp>
      <p:pic>
        <p:nvPicPr>
          <p:cNvPr id="5125" name="Picture 7" descr="File:Location Antarctica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50" y="1643063"/>
            <a:ext cx="3929063" cy="392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autoUpdateAnimBg="0"/>
      <p:bldP spid="5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0" y="404813"/>
            <a:ext cx="1841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71438" y="0"/>
            <a:ext cx="92471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Antarktida je omývána 3 oceány – která moře náleží k těmto oceánům?</a:t>
            </a:r>
          </a:p>
          <a:p>
            <a:pPr algn="ctr"/>
            <a:r>
              <a:rPr lang="cs-CZ" sz="2400" b="1">
                <a:latin typeface="Calibri" pitchFamily="34" charset="0"/>
              </a:rPr>
              <a:t>Atlantský oceán  / Tichý oceán / Indický oceán</a:t>
            </a:r>
          </a:p>
          <a:p>
            <a:endParaRPr lang="cs-CZ" sz="2400" b="1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6148" name="Obrázek 4" descr="IMG.jpg"/>
          <p:cNvPicPr>
            <a:picLocks noChangeAspect="1"/>
          </p:cNvPicPr>
          <p:nvPr/>
        </p:nvPicPr>
        <p:blipFill>
          <a:blip r:embed="rId2"/>
          <a:srcRect l="2083" r="7291" b="14992"/>
          <a:stretch>
            <a:fillRect/>
          </a:stretch>
        </p:blipFill>
        <p:spPr bwMode="auto">
          <a:xfrm>
            <a:off x="928688" y="857250"/>
            <a:ext cx="7500937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42910" y="4929198"/>
            <a:ext cx="2714644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Antarktida</a:t>
            </a:r>
          </a:p>
          <a:p>
            <a:pPr algn="ctr">
              <a:defRPr/>
            </a:pP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285750" y="214313"/>
            <a:ext cx="4572000" cy="514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2060"/>
                </a:solidFill>
                <a:latin typeface="Calibri" pitchFamily="34" charset="0"/>
              </a:rPr>
              <a:t>Geologie a povrch</a:t>
            </a:r>
          </a:p>
          <a:p>
            <a:endParaRPr lang="cs-CZ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Základ antarktický pevninský štít</a:t>
            </a:r>
          </a:p>
          <a:p>
            <a:endParaRPr lang="cs-CZ" sz="2400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Vysoká průměrná nadmořská výška 2300 m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Jak se jmenuje nejvyšší hora Antarktidy? </a:t>
            </a:r>
          </a:p>
          <a:p>
            <a:endParaRPr lang="cs-CZ" sz="2400" b="1">
              <a:solidFill>
                <a:srgbClr val="002060"/>
              </a:solidFill>
              <a:latin typeface="Calibri" pitchFamily="34" charset="0"/>
            </a:endParaRPr>
          </a:p>
          <a:p>
            <a:endParaRPr lang="cs-CZ" sz="2400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 činná sopka Erebus</a:t>
            </a:r>
          </a:p>
          <a:p>
            <a:endParaRPr lang="cs-CZ" sz="2400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571625" y="3643313"/>
            <a:ext cx="22653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2060"/>
                </a:solidFill>
                <a:latin typeface="Calibri" pitchFamily="34" charset="0"/>
              </a:rPr>
              <a:t>Vinson Massif</a:t>
            </a:r>
          </a:p>
        </p:txBody>
      </p:sp>
      <p:pic>
        <p:nvPicPr>
          <p:cNvPr id="6149" name="Picture 5" descr="File:Ellsworth Range.jpg"/>
          <p:cNvPicPr>
            <a:picLocks noChangeAspect="1" noChangeArrowheads="1"/>
          </p:cNvPicPr>
          <p:nvPr/>
        </p:nvPicPr>
        <p:blipFill>
          <a:blip r:embed="rId2"/>
          <a:srcRect l="11250" r="32500"/>
          <a:stretch>
            <a:fillRect/>
          </a:stretch>
        </p:blipFill>
        <p:spPr bwMode="auto">
          <a:xfrm>
            <a:off x="4857750" y="142875"/>
            <a:ext cx="3865563" cy="3857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1" name="Picture 7" descr="Soubor:Mt ereb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4143375"/>
            <a:ext cx="3857625" cy="2562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3429000" y="42148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29188" y="285750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 descr="IMG.jpg"/>
          <p:cNvPicPr>
            <a:picLocks noChangeAspect="1"/>
          </p:cNvPicPr>
          <p:nvPr/>
        </p:nvPicPr>
        <p:blipFill>
          <a:blip r:embed="rId2"/>
          <a:srcRect l="2083" r="7291" b="14992"/>
          <a:stretch>
            <a:fillRect/>
          </a:stretch>
        </p:blipFill>
        <p:spPr bwMode="auto">
          <a:xfrm>
            <a:off x="-142875" y="214313"/>
            <a:ext cx="92964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ovnoramenný trojúhelník 3"/>
          <p:cNvSpPr/>
          <p:nvPr/>
        </p:nvSpPr>
        <p:spPr>
          <a:xfrm>
            <a:off x="5000628" y="5072074"/>
            <a:ext cx="214314" cy="214314"/>
          </a:xfrm>
          <a:prstGeom prst="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2714612" y="3357562"/>
            <a:ext cx="214314" cy="214314"/>
          </a:xfrm>
          <a:prstGeom prst="triangle">
            <a:avLst/>
          </a:prstGeom>
          <a:solidFill>
            <a:schemeClr val="accent6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142875" y="5286375"/>
            <a:ext cx="2786063" cy="1285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  <a:p>
            <a:pPr algn="ctr">
              <a:defRPr/>
            </a:pPr>
            <a:r>
              <a:rPr lang="cs-CZ" dirty="0" err="1"/>
              <a:t>Vinson</a:t>
            </a:r>
            <a:r>
              <a:rPr lang="cs-CZ" dirty="0"/>
              <a:t> </a:t>
            </a:r>
            <a:r>
              <a:rPr lang="cs-CZ" dirty="0" err="1"/>
              <a:t>Massiv</a:t>
            </a:r>
            <a:r>
              <a:rPr lang="cs-CZ" dirty="0"/>
              <a:t>(4897 m)</a:t>
            </a:r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r>
              <a:rPr lang="cs-CZ" dirty="0" err="1"/>
              <a:t>Mt</a:t>
            </a:r>
            <a:r>
              <a:rPr lang="cs-CZ" dirty="0"/>
              <a:t> </a:t>
            </a:r>
            <a:r>
              <a:rPr lang="cs-CZ" dirty="0" err="1"/>
              <a:t>Erebus</a:t>
            </a:r>
            <a:r>
              <a:rPr lang="cs-CZ" dirty="0"/>
              <a:t> (3794 m)</a:t>
            </a:r>
          </a:p>
          <a:p>
            <a:pPr algn="ctr">
              <a:defRPr/>
            </a:pP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1071563" y="3857625"/>
            <a:ext cx="2000250" cy="11430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286000" y="5286375"/>
            <a:ext cx="2643188" cy="9286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214313" y="142875"/>
            <a:ext cx="5024437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tx2"/>
                </a:solidFill>
                <a:latin typeface="Calibri" pitchFamily="34" charset="0"/>
              </a:rPr>
              <a:t>Klima</a:t>
            </a:r>
          </a:p>
          <a:p>
            <a:pPr>
              <a:buFont typeface="Wingdings" pitchFamily="2" charset="2"/>
              <a:buChar char="§"/>
            </a:pPr>
            <a:r>
              <a:rPr lang="cs-CZ" sz="2400" b="1">
                <a:latin typeface="Calibri" pitchFamily="34" charset="0"/>
              </a:rPr>
              <a:t> extrémně nízké teploty </a:t>
            </a:r>
          </a:p>
          <a:p>
            <a:r>
              <a:rPr lang="cs-CZ" sz="2400" b="1">
                <a:latin typeface="Calibri" pitchFamily="34" charset="0"/>
              </a:rPr>
              <a:t>Absolutní teplotní minimum – Vostok </a:t>
            </a:r>
          </a:p>
          <a:p>
            <a:endParaRPr lang="cs-CZ" sz="2400" b="1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>
                <a:latin typeface="Calibri" pitchFamily="34" charset="0"/>
              </a:rPr>
              <a:t>Málo srážek a velmi silný vítr</a:t>
            </a:r>
          </a:p>
          <a:p>
            <a:pPr>
              <a:buFont typeface="Wingdings" pitchFamily="2" charset="2"/>
              <a:buChar char="§"/>
            </a:pPr>
            <a:endParaRPr lang="cs-CZ" sz="2400" b="1">
              <a:solidFill>
                <a:schemeClr val="tx2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>
                <a:latin typeface="Calibri" pitchFamily="34" charset="0"/>
              </a:rPr>
              <a:t>Polární záře</a:t>
            </a:r>
          </a:p>
        </p:txBody>
      </p:sp>
      <p:sp>
        <p:nvSpPr>
          <p:cNvPr id="10245" name="Text Box 6"/>
          <p:cNvSpPr txBox="1">
            <a:spLocks noChangeArrowheads="1"/>
          </p:cNvSpPr>
          <p:nvPr/>
        </p:nvSpPr>
        <p:spPr bwMode="auto">
          <a:xfrm>
            <a:off x="3276600" y="6143625"/>
            <a:ext cx="2509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Aurora Australis</a:t>
            </a:r>
          </a:p>
        </p:txBody>
      </p:sp>
      <p:pic>
        <p:nvPicPr>
          <p:cNvPr id="9220" name="Picture 7" descr="Файл:LakeVostok-Locati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142875"/>
            <a:ext cx="3643312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8429625" y="2143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0249" name="Picture 9" descr="Файл:Wostok-Station core32.jpg"/>
          <p:cNvPicPr>
            <a:picLocks noChangeAspect="1" noChangeArrowheads="1"/>
          </p:cNvPicPr>
          <p:nvPr/>
        </p:nvPicPr>
        <p:blipFill>
          <a:blip r:embed="rId3"/>
          <a:srcRect t="24899" b="19079"/>
          <a:stretch>
            <a:fillRect/>
          </a:stretch>
        </p:blipFill>
        <p:spPr bwMode="auto">
          <a:xfrm>
            <a:off x="714375" y="3357563"/>
            <a:ext cx="7131050" cy="2571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223" name="TextovéPole 8"/>
          <p:cNvSpPr txBox="1">
            <a:spLocks noChangeArrowheads="1"/>
          </p:cNvSpPr>
          <p:nvPr/>
        </p:nvSpPr>
        <p:spPr bwMode="auto">
          <a:xfrm>
            <a:off x="7429500" y="342900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0251" name="Picture 11" descr="Soubor:Polarlicht 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213850" cy="600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831263" y="5500688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539750" y="333375"/>
            <a:ext cx="4562475" cy="295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latin typeface="Calibri" pitchFamily="34" charset="0"/>
              </a:rPr>
              <a:t>Rostlinstvo a živočišstvo</a:t>
            </a:r>
          </a:p>
          <a:p>
            <a:endParaRPr lang="cs-CZ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>
                <a:latin typeface="Calibri" pitchFamily="34" charset="0"/>
              </a:rPr>
              <a:t> Chudá živá příroda</a:t>
            </a:r>
          </a:p>
          <a:p>
            <a:endParaRPr lang="cs-CZ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>
                <a:latin typeface="Calibri" pitchFamily="34" charset="0"/>
              </a:rPr>
              <a:t> Mechy a lišejníky</a:t>
            </a:r>
          </a:p>
          <a:p>
            <a:endParaRPr lang="cs-CZ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>
                <a:latin typeface="Calibri" pitchFamily="34" charset="0"/>
              </a:rPr>
              <a:t> Velryby, delfíny, tučňáci, albatrosi a buřňáci</a:t>
            </a:r>
          </a:p>
          <a:p>
            <a:endParaRPr lang="cs-CZ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>
                <a:latin typeface="Calibri" pitchFamily="34" charset="0"/>
              </a:rPr>
              <a:t> Krill – drobní mořští korýši</a:t>
            </a:r>
          </a:p>
          <a:p>
            <a:endParaRPr lang="cs-CZ" b="1">
              <a:latin typeface="Calibri" pitchFamily="34" charset="0"/>
            </a:endParaRPr>
          </a:p>
        </p:txBody>
      </p:sp>
      <p:pic>
        <p:nvPicPr>
          <p:cNvPr id="11268" name="Picture 4" descr="File:Antarctica 2013 Journey to the Crystal Desert (836955462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4071938"/>
            <a:ext cx="3302000" cy="2500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5214938" y="414337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pic>
        <p:nvPicPr>
          <p:cNvPr id="11270" name="Picture 6" descr="File:Antarctica 2013 Journey to the Crystal Desert (8369556445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3143250"/>
            <a:ext cx="4556125" cy="3382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285750" y="3214688"/>
            <a:ext cx="357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</a:t>
            </a:r>
          </a:p>
        </p:txBody>
      </p:sp>
      <p:pic>
        <p:nvPicPr>
          <p:cNvPr id="11272" name="Picture 8" descr="File:Antarctica 2013 Journey to the Crystal Desert (8369566357)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13" y="106363"/>
            <a:ext cx="3000375" cy="3765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8286750" y="2143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4"/>
          <p:cNvSpPr txBox="1">
            <a:spLocks noChangeArrowheads="1"/>
          </p:cNvSpPr>
          <p:nvPr/>
        </p:nvSpPr>
        <p:spPr bwMode="auto">
          <a:xfrm>
            <a:off x="285750" y="285750"/>
            <a:ext cx="4308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Calibri" pitchFamily="34" charset="0"/>
              </a:rPr>
              <a:t>Historie objevováni Antarktidy</a:t>
            </a:r>
          </a:p>
        </p:txBody>
      </p:sp>
      <p:sp>
        <p:nvSpPr>
          <p:cNvPr id="11267" name="Text Box 5"/>
          <p:cNvSpPr txBox="1">
            <a:spLocks noChangeArrowheads="1"/>
          </p:cNvSpPr>
          <p:nvPr/>
        </p:nvSpPr>
        <p:spPr bwMode="auto">
          <a:xfrm>
            <a:off x="214313" y="857250"/>
            <a:ext cx="5214937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17. století – Tasman objevil Tasmánii a Nový Zéland, </a:t>
            </a:r>
          </a:p>
          <a:p>
            <a:r>
              <a:rPr lang="cs-CZ" sz="2400" b="1">
                <a:latin typeface="Calibri" pitchFamily="34" charset="0"/>
              </a:rPr>
              <a:t>který považoval za severní výběžek Antarktidy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19. století - James Clark Ross objevil Viktoriinu zemi</a:t>
            </a:r>
          </a:p>
          <a:p>
            <a:r>
              <a:rPr lang="cs-CZ" sz="2400" b="1">
                <a:latin typeface="Calibri" pitchFamily="34" charset="0"/>
              </a:rPr>
              <a:t> a vulkán Erebus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20. století – Roald Amundsen dorazil na jižní pól</a:t>
            </a:r>
          </a:p>
        </p:txBody>
      </p:sp>
      <p:pic>
        <p:nvPicPr>
          <p:cNvPr id="11268" name="Picture 4" descr="File:Amundsen-in-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0" y="1285875"/>
            <a:ext cx="2851150" cy="435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6" descr="File:Roald Amundsen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38" y="1071563"/>
            <a:ext cx="1428750" cy="230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4"/>
          <p:cNvSpPr txBox="1">
            <a:spLocks noChangeArrowheads="1"/>
          </p:cNvSpPr>
          <p:nvPr/>
        </p:nvSpPr>
        <p:spPr bwMode="auto">
          <a:xfrm>
            <a:off x="5500688" y="1428750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11271" name="TextovéPole 5"/>
          <p:cNvSpPr txBox="1">
            <a:spLocks noChangeArrowheads="1"/>
          </p:cNvSpPr>
          <p:nvPr/>
        </p:nvSpPr>
        <p:spPr bwMode="auto">
          <a:xfrm>
            <a:off x="7572375" y="114300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6929438" y="5286375"/>
            <a:ext cx="1377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Amundsen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5"/>
          <p:cNvSpPr txBox="1">
            <a:spLocks noChangeArrowheads="1"/>
          </p:cNvSpPr>
          <p:nvPr/>
        </p:nvSpPr>
        <p:spPr bwMode="auto">
          <a:xfrm>
            <a:off x="3143250" y="142875"/>
            <a:ext cx="2643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Calibri" pitchFamily="34" charset="0"/>
              </a:rPr>
              <a:t>Dobytí jižního pólu</a:t>
            </a:r>
          </a:p>
        </p:txBody>
      </p:sp>
      <p:pic>
        <p:nvPicPr>
          <p:cNvPr id="12291" name="Picture 5" descr="File:TerraNova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714375"/>
            <a:ext cx="48101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Obdélník 1"/>
          <p:cNvSpPr>
            <a:spLocks noChangeArrowheads="1"/>
          </p:cNvSpPr>
          <p:nvPr/>
        </p:nvSpPr>
        <p:spPr bwMode="auto">
          <a:xfrm>
            <a:off x="214313" y="142875"/>
            <a:ext cx="3286125" cy="347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 b="1">
              <a:latin typeface="Calibri" pitchFamily="34" charset="0"/>
            </a:endParaRPr>
          </a:p>
          <a:p>
            <a:r>
              <a:rPr lang="cs-CZ" sz="2800" b="1">
                <a:solidFill>
                  <a:srgbClr val="002060"/>
                </a:solidFill>
                <a:latin typeface="Calibri" pitchFamily="34" charset="0"/>
              </a:rPr>
              <a:t>Hospodářství</a:t>
            </a:r>
          </a:p>
          <a:p>
            <a:endParaRPr lang="cs-CZ" sz="2400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 Nerostné bohatství zakázáno těžit</a:t>
            </a:r>
          </a:p>
          <a:p>
            <a:endParaRPr lang="cs-CZ" sz="2400" b="1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>
                <a:latin typeface="Calibri" pitchFamily="34" charset="0"/>
              </a:rPr>
              <a:t> 1959 – smlouva o Antarktidě – pouze mírové účely</a:t>
            </a:r>
          </a:p>
        </p:txBody>
      </p:sp>
      <p:pic>
        <p:nvPicPr>
          <p:cNvPr id="13315" name="Picture 6" descr="File:Antarctica, territorial claim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357188"/>
            <a:ext cx="5572125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7"/>
          <p:cNvPicPr>
            <a:picLocks noChangeAspect="1" noChangeArrowheads="1"/>
          </p:cNvPicPr>
          <p:nvPr/>
        </p:nvPicPr>
        <p:blipFill>
          <a:blip r:embed="rId3"/>
          <a:srcRect l="25000" t="73244" r="66071" b="12109"/>
          <a:stretch>
            <a:fillRect/>
          </a:stretch>
        </p:blipFill>
        <p:spPr bwMode="auto">
          <a:xfrm>
            <a:off x="2643188" y="4857750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4643438" y="6072188"/>
            <a:ext cx="3390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Toto rozdělení platilo do r. 1959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 descr="IMG.jpg"/>
          <p:cNvPicPr>
            <a:picLocks noChangeAspect="1"/>
          </p:cNvPicPr>
          <p:nvPr/>
        </p:nvPicPr>
        <p:blipFill>
          <a:blip r:embed="rId2"/>
          <a:srcRect l="2083" r="7291" b="14992"/>
          <a:stretch>
            <a:fillRect/>
          </a:stretch>
        </p:blipFill>
        <p:spPr bwMode="auto">
          <a:xfrm>
            <a:off x="0" y="285750"/>
            <a:ext cx="9296400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2" descr="Soubor:Flag of the Czech Republic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1428750"/>
            <a:ext cx="642937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1438" y="4071938"/>
            <a:ext cx="3143250" cy="2428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 err="1">
                <a:solidFill>
                  <a:schemeClr val="tx2"/>
                </a:solidFill>
              </a:rPr>
              <a:t>Mendelova</a:t>
            </a:r>
            <a:r>
              <a:rPr lang="cs-CZ" sz="2000" b="1" dirty="0">
                <a:solidFill>
                  <a:schemeClr val="tx2"/>
                </a:solidFill>
              </a:rPr>
              <a:t> polární stanice</a:t>
            </a:r>
          </a:p>
          <a:p>
            <a:pPr algn="ctr">
              <a:defRPr/>
            </a:pPr>
            <a:endParaRPr lang="cs-CZ" dirty="0"/>
          </a:p>
          <a:p>
            <a:pPr algn="ctr">
              <a:buFont typeface="Wingdings" pitchFamily="2" charset="2"/>
              <a:buChar char="Ø"/>
              <a:defRPr/>
            </a:pPr>
            <a:r>
              <a:rPr lang="cs-CZ" dirty="0"/>
              <a:t>pobřeží ostrova </a:t>
            </a:r>
            <a:r>
              <a:rPr lang="cs-CZ" dirty="0" err="1"/>
              <a:t>Jamese</a:t>
            </a:r>
            <a:r>
              <a:rPr lang="cs-CZ" dirty="0"/>
              <a:t> </a:t>
            </a:r>
            <a:r>
              <a:rPr lang="cs-CZ" dirty="0" err="1"/>
              <a:t>Rosse</a:t>
            </a:r>
            <a:endParaRPr lang="cs-CZ" dirty="0"/>
          </a:p>
          <a:p>
            <a:pPr algn="ctr">
              <a:buFont typeface="Wingdings" pitchFamily="2" charset="2"/>
              <a:buChar char="Ø"/>
              <a:defRPr/>
            </a:pPr>
            <a:r>
              <a:rPr lang="cs-CZ" dirty="0"/>
              <a:t>majetek Masarykovy univerzity v Brně</a:t>
            </a:r>
          </a:p>
          <a:p>
            <a:pPr algn="ctr">
              <a:buFont typeface="Wingdings" pitchFamily="2" charset="2"/>
              <a:buChar char="Ø"/>
              <a:defRPr/>
            </a:pPr>
            <a:r>
              <a:rPr lang="cs-CZ" dirty="0"/>
              <a:t> otevřena r. 2006</a:t>
            </a:r>
          </a:p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1"/>
          <p:cNvSpPr>
            <a:spLocks noChangeArrowheads="1"/>
          </p:cNvSpPr>
          <p:nvPr/>
        </p:nvSpPr>
        <p:spPr bwMode="auto">
          <a:xfrm>
            <a:off x="142875" y="214313"/>
            <a:ext cx="8858250" cy="601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/>
              <a:t>slide 3 – Liam Quinn.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&lt;http://commons.wikimedia.org/wiki/File:Waterboat_Point,_Antarctica_(6122901912).jpg?uselang=cs&gt;</a:t>
            </a:r>
            <a:r>
              <a:rPr lang="cs-CZ" sz="1100"/>
              <a:t> Licence: Creative Commons attribution shar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5 -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 http://en.wikipedia.org/wiki/File:Location_Antarctica.svg &gt;</a:t>
            </a:r>
            <a:r>
              <a:rPr lang="cs-CZ" sz="1100"/>
              <a:t> Licence: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5,7,13 - Klímová, E. a kol. Školní atlas světa. 2. vyd. Praha: Kartografie, 2008.s. 157. ISBN 978-80-7011-925-9. 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6 – 1.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 http://cs.wikipedia.org/wiki/Soubor:Mt_erebus.jpg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6 – 2. James, Yungel.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&lt;http://commons.wikimedia.org/wiki/File:Ellsworth_Range.jpg?uselang=fr &gt;</a:t>
            </a:r>
            <a:r>
              <a:rPr lang="cs-CZ" sz="1100"/>
              <a:t> Licence: Creative Commons attribution shar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8 – 1.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&lt;http://bg.wikipedia.org/wiki/%D0%A4%D0%B0%D0%B9%D0%BB:LakeVostok-Location.jpg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8 – 2.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&lt;http://bg.wikipedia.org/wiki/%D0%A4%D0%B0%D0%B9%D0%BB:Wostok-Station_core32.jpg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8 – 3.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 http://cs.wikipedia.org/wiki/Soubor:Polarlicht_2.jpg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9 – 1. *Christopher*.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&lt;http://commons.wikimedia.org/wiki/File:Antarctica_2013_Journey_to_the_Crystal_Desert_(8369554621).jpg?uselang=cs &gt;</a:t>
            </a:r>
            <a:r>
              <a:rPr lang="cs-CZ" sz="1100"/>
              <a:t> Licence: Creative Commons attribution shar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9 – 2. *Christopher*.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&lt;http://commons.wikimedia.org/wiki/File:Antarctica_2013_Journey_to_the_Crystal_Desert_(8369556445).jpg?uselang=cs &gt;</a:t>
            </a:r>
            <a:r>
              <a:rPr lang="cs-CZ" sz="1100"/>
              <a:t> Licence: Creative Commons attribution shar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9-3. *Christopher*.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&lt;http://commons.wikimedia.org/wiki/File:Antarctica_2013_Journey_to_the_Crystal_Desert_(8369566357).jpg?uselang=cs &gt;</a:t>
            </a:r>
            <a:r>
              <a:rPr lang="cs-CZ" sz="1100"/>
              <a:t> Licence: Creative Commons attribution shar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10-1.Wikimedia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 http://en.wikipedia.org/wiki/File:Amundsen-in-ice.jpg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10 -2.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&lt;http://en.wikipedia.org/wiki/File:Roald_Amundsen2.jpg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11 -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&lt;http://commons.wikimedia.org/wiki/File:TerraNova2.png?uselang=cs &gt;</a:t>
            </a:r>
            <a:r>
              <a:rPr lang="cs-CZ" sz="1100"/>
              <a:t> Licence: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12 – Lokal profil.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&lt;http://commons.wikimedia.org/wiki/File:Antarctica,_territorial_claims.svg &gt;</a:t>
            </a:r>
            <a:r>
              <a:rPr lang="cs-CZ" sz="1100"/>
              <a:t> Licence: Creative Commons attribution shar Alike 2.5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13 - Wikimedia commons.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4.3.2013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&lt;http://cs.wikipedia.org/wiki/Soubor:Flag_of_the_Czech_Republic.svg &gt;</a:t>
            </a:r>
            <a:r>
              <a:rPr lang="cs-CZ" sz="1100"/>
              <a:t> Licence: Public domain.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935</Words>
  <Application>Microsoft Office PowerPoint</Application>
  <PresentationFormat>Předvádění na obrazovce (4:3)</PresentationFormat>
  <Paragraphs>123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Honza</cp:lastModifiedBy>
  <cp:revision>55</cp:revision>
  <dcterms:created xsi:type="dcterms:W3CDTF">2013-03-03T16:59:09Z</dcterms:created>
  <dcterms:modified xsi:type="dcterms:W3CDTF">2013-07-26T14:48:05Z</dcterms:modified>
</cp:coreProperties>
</file>