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8" r:id="rId2"/>
    <p:sldId id="289" r:id="rId3"/>
    <p:sldId id="256" r:id="rId4"/>
    <p:sldId id="257" r:id="rId5"/>
    <p:sldId id="258" r:id="rId6"/>
    <p:sldId id="283" r:id="rId7"/>
    <p:sldId id="279" r:id="rId8"/>
    <p:sldId id="284" r:id="rId9"/>
    <p:sldId id="276" r:id="rId10"/>
    <p:sldId id="277" r:id="rId11"/>
    <p:sldId id="278" r:id="rId12"/>
    <p:sldId id="274" r:id="rId13"/>
    <p:sldId id="272" r:id="rId14"/>
    <p:sldId id="259" r:id="rId15"/>
    <p:sldId id="280" r:id="rId16"/>
    <p:sldId id="260" r:id="rId17"/>
    <p:sldId id="267" r:id="rId18"/>
    <p:sldId id="264" r:id="rId19"/>
    <p:sldId id="269" r:id="rId20"/>
    <p:sldId id="275" r:id="rId21"/>
    <p:sldId id="281" r:id="rId22"/>
    <p:sldId id="287" r:id="rId23"/>
    <p:sldId id="282" r:id="rId24"/>
    <p:sldId id="285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FF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58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5752A41-9DEA-4075-991E-F90DB2DD4ACB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48653AD-A9E7-4515-8C26-84F2D6AA2E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697E8F-8146-4CF4-AB57-09FE6001AED9}" type="slidenum">
              <a:rPr lang="cs-CZ">
                <a:latin typeface="Calibri" pitchFamily="34" charset="0"/>
              </a:rPr>
              <a:pPr/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33983-EBCD-40D8-B929-5B9B5FAFC5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A813F-9715-4C7B-972A-68603D31BF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2E884-16F2-410F-89EE-33DBF99135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B0EF7-9B21-4B69-A949-267188B43D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1A60E-E87A-4CE4-BAC3-DE67C03A3F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AFB4C-01DC-4C95-8D30-8472F09A2C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D8048-9464-4E4F-BF7F-615F9B8DE3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ED3A3-0FB0-4414-B378-8141D86C61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ECE04-82C7-48CF-8731-B10DFCBE9C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5A38BB-484F-4602-B11B-441EA5A825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E1645-8BB6-4848-8867-AC3C831C6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E764C-AEA3-4EF2-B912-EC2765BFFB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5CBF"/>
            </a:gs>
            <a:gs pos="12500">
              <a:srgbClr val="0087E6"/>
            </a:gs>
            <a:gs pos="37500">
              <a:srgbClr val="21D6E0"/>
            </a:gs>
            <a:gs pos="50000">
              <a:srgbClr val="03D4A8"/>
            </a:gs>
            <a:gs pos="62500">
              <a:srgbClr val="21D6E0"/>
            </a:gs>
            <a:gs pos="875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A5C85935-1050-4F9C-9091-D25E07D70E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List_aplikace_Microsoft_Office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List_aplikace_Microsoft_Office_Excel_97-20033.xls"/><Relationship Id="rId4" Type="http://schemas.openxmlformats.org/officeDocument/2006/relationships/oleObject" Target="../embeddings/List_aplikace_Microsoft_Office_Excel_97-20032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List_aplikace_Microsoft_Office_Excel_97-2003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VY_32_INOVACE_02B_20_Světový oceán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Mimoevropské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regiony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1"/>
          <p:cNvSpPr>
            <a:spLocks noChangeArrowheads="1"/>
          </p:cNvSpPr>
          <p:nvPr/>
        </p:nvSpPr>
        <p:spPr bwMode="auto">
          <a:xfrm>
            <a:off x="371475" y="0"/>
            <a:ext cx="8208963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800" dirty="0"/>
              <a:t>Anotace:</a:t>
            </a:r>
          </a:p>
          <a:p>
            <a:r>
              <a:rPr lang="cs-CZ" sz="1800" dirty="0"/>
              <a:t>Škola: Gymnázium Chomutov, </a:t>
            </a:r>
          </a:p>
          <a:p>
            <a:r>
              <a:rPr lang="cs-CZ" sz="1800" dirty="0"/>
              <a:t>            Mostecká 3000, 430 01</a:t>
            </a:r>
          </a:p>
          <a:p>
            <a:endParaRPr lang="cs-CZ" sz="1800" dirty="0"/>
          </a:p>
          <a:p>
            <a:r>
              <a:rPr lang="cs-CZ" sz="1800" dirty="0"/>
              <a:t>Třída:  2. ročník 4. </a:t>
            </a:r>
            <a:r>
              <a:rPr lang="cs-CZ" sz="1800" dirty="0" err="1"/>
              <a:t>letého</a:t>
            </a:r>
            <a:r>
              <a:rPr lang="cs-CZ" sz="1800" dirty="0"/>
              <a:t> gymnázia </a:t>
            </a:r>
          </a:p>
          <a:p>
            <a:endParaRPr lang="cs-CZ" sz="1800" dirty="0"/>
          </a:p>
          <a:p>
            <a:r>
              <a:rPr lang="cs-CZ" sz="1800" dirty="0"/>
              <a:t>Výstup:  </a:t>
            </a:r>
            <a:r>
              <a:rPr lang="cs-CZ" sz="1800" dirty="0" err="1"/>
              <a:t>Powerpointová</a:t>
            </a:r>
            <a:r>
              <a:rPr lang="cs-CZ" sz="1800" dirty="0"/>
              <a:t> prezentace</a:t>
            </a:r>
          </a:p>
          <a:p>
            <a:endParaRPr lang="cs-CZ" sz="1800" dirty="0"/>
          </a:p>
          <a:p>
            <a:r>
              <a:rPr lang="cs-CZ" sz="1800" dirty="0"/>
              <a:t>Vzdělávací oblast:  </a:t>
            </a:r>
            <a:r>
              <a:rPr lang="cs-CZ" sz="1800" dirty="0" smtClean="0"/>
              <a:t>Mimoevropské regiony</a:t>
            </a:r>
            <a:endParaRPr lang="cs-CZ" sz="1800" dirty="0"/>
          </a:p>
          <a:p>
            <a:endParaRPr lang="cs-CZ" sz="1800" dirty="0"/>
          </a:p>
          <a:p>
            <a:r>
              <a:rPr lang="cs-CZ" sz="1800" dirty="0"/>
              <a:t>Obor:  Zeměpis/Geografie</a:t>
            </a:r>
          </a:p>
          <a:p>
            <a:endParaRPr lang="cs-CZ" sz="1800" dirty="0"/>
          </a:p>
          <a:p>
            <a:r>
              <a:rPr lang="cs-CZ" sz="1800" dirty="0"/>
              <a:t>Tematický </a:t>
            </a:r>
            <a:r>
              <a:rPr lang="cs-CZ" sz="1800" dirty="0" smtClean="0"/>
              <a:t>okruh:Světový oceán</a:t>
            </a:r>
            <a:endParaRPr lang="cs-CZ" sz="1800" dirty="0"/>
          </a:p>
          <a:p>
            <a:endParaRPr lang="cs-CZ" sz="1800" dirty="0"/>
          </a:p>
          <a:p>
            <a:r>
              <a:rPr lang="cs-CZ" sz="1800" dirty="0"/>
              <a:t>Využití:  Výuka zeměpisu / geografie</a:t>
            </a:r>
          </a:p>
          <a:p>
            <a:r>
              <a:rPr lang="cs-CZ" sz="1800" dirty="0" smtClean="0"/>
              <a:t>Pomůcky</a:t>
            </a:r>
            <a:r>
              <a:rPr lang="cs-CZ" sz="1800" dirty="0"/>
              <a:t>:   PC učitele, tabule, atlas</a:t>
            </a:r>
          </a:p>
          <a:p>
            <a:r>
              <a:rPr lang="cs-CZ" sz="1800" dirty="0" smtClean="0"/>
              <a:t>Inovace:Materiál je určen jako doplnění k přípravě pedagoga, přičemž má za cíl zvýšit atraktivitu a názornost v rámci vyučovací hodiny. </a:t>
            </a:r>
            <a:r>
              <a:rPr lang="cs-CZ" sz="1800" dirty="0"/>
              <a:t>V některých částech je formou animací zajištěno, aby studenti pouze  pasivně neposlouchali výklad, ale také museli hledat v atlase a společně s pedagogem tím vytvářeli svůj zápis do sešitu. Animace se odkrývají po kliknutí-studenti mohou své odpovědi psát elektronickým perem a vložená textová pole slouží </a:t>
            </a:r>
            <a:r>
              <a:rPr lang="cs-CZ" sz="1800" dirty="0" smtClean="0"/>
              <a:t>ke </a:t>
            </a:r>
            <a:r>
              <a:rPr lang="cs-CZ" sz="1800" dirty="0"/>
              <a:t>kontrole.</a:t>
            </a:r>
          </a:p>
          <a:p>
            <a:r>
              <a:rPr lang="cs-CZ" sz="1800" dirty="0"/>
              <a:t>Materiál je určen k interaktivní výuce.</a:t>
            </a:r>
          </a:p>
          <a:p>
            <a:r>
              <a:rPr lang="cs-CZ" sz="18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File:Clouds over the Atlantic Oce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3000375" y="1071563"/>
            <a:ext cx="31067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Plocha 361,3 mil. km</a:t>
            </a:r>
            <a:r>
              <a:rPr lang="cs-CZ" sz="2400" b="0" baseline="30000">
                <a:solidFill>
                  <a:schemeClr val="bg1"/>
                </a:solidFill>
              </a:rPr>
              <a:t>2</a:t>
            </a:r>
            <a:r>
              <a:rPr lang="cs-CZ" sz="2400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Obdélník 6"/>
          <p:cNvSpPr/>
          <p:nvPr/>
        </p:nvSpPr>
        <p:spPr>
          <a:xfrm>
            <a:off x="2285984" y="142852"/>
            <a:ext cx="44422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54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Světový oceán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914400" y="2286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cs typeface="Times New Roman" pitchFamily="18" charset="0"/>
              </a:rPr>
              <a:t>Rozdělení pevnin a oceánu je nerovnoměrné</a:t>
            </a:r>
            <a:r>
              <a:rPr lang="cs-CZ" b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1785938" y="1714500"/>
          <a:ext cx="5133975" cy="2301875"/>
        </p:xfrm>
        <a:graphic>
          <a:graphicData uri="http://schemas.openxmlformats.org/presentationml/2006/ole">
            <p:oleObj spid="_x0000_s1026" name="Graf" r:id="rId3" imgW="5524560" imgH="2483640" progId="Excel.Sheet.8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609600" y="3886200"/>
          <a:ext cx="3886200" cy="2371725"/>
        </p:xfrm>
        <a:graphic>
          <a:graphicData uri="http://schemas.openxmlformats.org/presentationml/2006/ole">
            <p:oleObj spid="_x0000_s1027" name="Graf" r:id="rId4" imgW="4413960" imgH="2369520" progId="Excel.Sheet.8">
              <p:embed/>
            </p:oleObj>
          </a:graphicData>
        </a:graphic>
      </p:graphicFrame>
      <p:graphicFrame>
        <p:nvGraphicFramePr>
          <p:cNvPr id="3082" name="Object 10"/>
          <p:cNvGraphicFramePr>
            <a:graphicFrameLocks noChangeAspect="1"/>
          </p:cNvGraphicFramePr>
          <p:nvPr/>
        </p:nvGraphicFramePr>
        <p:xfrm>
          <a:off x="4724400" y="3886200"/>
          <a:ext cx="4295775" cy="2493963"/>
        </p:xfrm>
        <a:graphic>
          <a:graphicData uri="http://schemas.openxmlformats.org/presentationml/2006/ole">
            <p:oleObj spid="_x0000_s1028" name="Graf" r:id="rId5" imgW="4676851" imgH="2638349" progId="Excel.Sheet.8">
              <p:embed/>
            </p:oleObj>
          </a:graphicData>
        </a:graphic>
      </p:graphicFrame>
      <p:sp>
        <p:nvSpPr>
          <p:cNvPr id="1030" name="TextovéPole 7"/>
          <p:cNvSpPr txBox="1">
            <a:spLocks noChangeArrowheads="1"/>
          </p:cNvSpPr>
          <p:nvPr/>
        </p:nvSpPr>
        <p:spPr bwMode="auto">
          <a:xfrm>
            <a:off x="1428750" y="1000125"/>
            <a:ext cx="6283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Jaký je podíl oceánu na povrchu Země?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3079" grpId="0"/>
      <p:bldOleChart spid="3080" grpId="0"/>
      <p:bldOleChart spid="30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85750" y="1143000"/>
            <a:ext cx="339407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228600" eaLnBrk="0" hangingPunct="0">
              <a:buFont typeface="Wingdings" pitchFamily="2" charset="2"/>
              <a:buChar char="Ø"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        </a:t>
            </a:r>
            <a:r>
              <a:rPr lang="cs-CZ" b="0">
                <a:cs typeface="Times New Roman" pitchFamily="18" charset="0"/>
              </a:rPr>
              <a:t>Tichý</a:t>
            </a:r>
          </a:p>
          <a:p>
            <a:pPr indent="-228600" eaLnBrk="0" hangingPunct="0">
              <a:tabLst>
                <a:tab pos="457200" algn="l"/>
              </a:tabLst>
            </a:pPr>
            <a:r>
              <a:rPr lang="cs-CZ" b="0">
                <a:latin typeface="Wingdings" pitchFamily="2" charset="2"/>
                <a:cs typeface="Times New Roman" pitchFamily="18" charset="0"/>
              </a:rPr>
              <a:t>Ø</a:t>
            </a:r>
            <a:r>
              <a:rPr lang="cs-CZ" b="0">
                <a:cs typeface="Times New Roman" pitchFamily="18" charset="0"/>
              </a:rPr>
              <a:t>      Atlantský</a:t>
            </a:r>
          </a:p>
          <a:p>
            <a:pPr indent="-228600" eaLnBrk="0" hangingPunct="0">
              <a:tabLst>
                <a:tab pos="457200" algn="l"/>
              </a:tabLst>
            </a:pPr>
            <a:r>
              <a:rPr lang="cs-CZ" b="0">
                <a:latin typeface="Wingdings" pitchFamily="2" charset="2"/>
                <a:cs typeface="Times New Roman" pitchFamily="18" charset="0"/>
              </a:rPr>
              <a:t>Ø</a:t>
            </a:r>
            <a:r>
              <a:rPr lang="cs-CZ" b="0">
                <a:cs typeface="Times New Roman" pitchFamily="18" charset="0"/>
              </a:rPr>
              <a:t>      Indický</a:t>
            </a:r>
          </a:p>
          <a:p>
            <a:pPr indent="-228600" eaLnBrk="0" hangingPunct="0">
              <a:tabLst>
                <a:tab pos="457200" algn="l"/>
              </a:tabLst>
            </a:pPr>
            <a:r>
              <a:rPr lang="cs-CZ" b="0">
                <a:latin typeface="Wingdings" pitchFamily="2" charset="2"/>
                <a:cs typeface="Times New Roman" pitchFamily="18" charset="0"/>
              </a:rPr>
              <a:t>Ø</a:t>
            </a:r>
            <a:r>
              <a:rPr lang="cs-CZ" b="0">
                <a:cs typeface="Times New Roman" pitchFamily="18" charset="0"/>
              </a:rPr>
              <a:t>      Severní ledový</a:t>
            </a:r>
          </a:p>
          <a:p>
            <a:pPr indent="-228600" eaLnBrk="0" hangingPunct="0">
              <a:tabLst>
                <a:tab pos="457200" algn="l"/>
              </a:tabLst>
            </a:pPr>
            <a:r>
              <a:rPr lang="cs-CZ" sz="2400" b="0">
                <a:solidFill>
                  <a:schemeClr val="bg1"/>
                </a:solidFill>
                <a:cs typeface="Times New Roman" pitchFamily="18" charset="0"/>
              </a:rPr>
              <a:t>    </a:t>
            </a:r>
          </a:p>
          <a:p>
            <a:pPr indent="-228600" eaLnBrk="0" hangingPunct="0">
              <a:tabLst>
                <a:tab pos="457200" algn="l"/>
              </a:tabLst>
            </a:pPr>
            <a:endParaRPr lang="cs-CZ" sz="2400" b="0">
              <a:solidFill>
                <a:schemeClr val="bg1"/>
              </a:solidFill>
            </a:endParaRP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539750" y="1697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3016250" y="3159125"/>
          <a:ext cx="5935663" cy="3513138"/>
        </p:xfrm>
        <a:graphic>
          <a:graphicData uri="http://schemas.openxmlformats.org/presentationml/2006/ole">
            <p:oleObj spid="_x0000_s2050" name="Worksheet" r:id="rId3" imgW="6810515" imgH="4343560" progId="Excel.Sheet.8">
              <p:embed/>
            </p:oleObj>
          </a:graphicData>
        </a:graphic>
      </p:graphicFrame>
      <p:sp>
        <p:nvSpPr>
          <p:cNvPr id="2053" name="TextovéPole 6"/>
          <p:cNvSpPr txBox="1">
            <a:spLocks noChangeArrowheads="1"/>
          </p:cNvSpPr>
          <p:nvPr/>
        </p:nvSpPr>
        <p:spPr bwMode="auto">
          <a:xfrm>
            <a:off x="1714500" y="357188"/>
            <a:ext cx="5578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Jaké 4 oceány tvoří Světový oceán?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OleChart spid="41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Informace 1">
            <a:hlinkClick r:id="" action="ppaction://noaction" highlightClick="1"/>
          </p:cNvPr>
          <p:cNvSpPr/>
          <p:nvPr/>
        </p:nvSpPr>
        <p:spPr bwMode="auto">
          <a:xfrm>
            <a:off x="214282" y="214290"/>
            <a:ext cx="571504" cy="642942"/>
          </a:xfrm>
          <a:prstGeom prst="actionButtonInformation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173" name="Picture 4" descr="File:Location Southern Ocean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857250"/>
            <a:ext cx="51530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ovéPole 4"/>
          <p:cNvSpPr txBox="1">
            <a:spLocks noChangeArrowheads="1"/>
          </p:cNvSpPr>
          <p:nvPr/>
        </p:nvSpPr>
        <p:spPr bwMode="auto">
          <a:xfrm>
            <a:off x="5357813" y="500063"/>
            <a:ext cx="36433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</a:rPr>
              <a:t>Jižní oceán ?</a:t>
            </a:r>
          </a:p>
          <a:p>
            <a:pPr>
              <a:buFont typeface="Wingdings" pitchFamily="2" charset="2"/>
              <a:buChar char="Ø"/>
            </a:pPr>
            <a:r>
              <a:rPr lang="cs-CZ" sz="2400"/>
              <a:t> </a:t>
            </a:r>
            <a:r>
              <a:rPr lang="cs-CZ" sz="2400" b="0"/>
              <a:t>definován mezinárodní hydrografickou organizací v r. 2000</a:t>
            </a:r>
          </a:p>
          <a:p>
            <a:pPr>
              <a:buFont typeface="Wingdings" pitchFamily="2" charset="2"/>
              <a:buChar char="Ø"/>
            </a:pPr>
            <a:r>
              <a:rPr lang="cs-CZ" sz="2400" b="0"/>
              <a:t> „Antarktický“</a:t>
            </a:r>
          </a:p>
          <a:p>
            <a:pPr>
              <a:buFont typeface="Wingdings" pitchFamily="2" charset="2"/>
              <a:buChar char="Ø"/>
            </a:pPr>
            <a:r>
              <a:rPr lang="cs-CZ" sz="2400" b="0"/>
              <a:t> od 60°j.š.</a:t>
            </a:r>
          </a:p>
          <a:p>
            <a:pPr>
              <a:buFont typeface="Wingdings" pitchFamily="2" charset="2"/>
              <a:buChar char="Ø"/>
            </a:pPr>
            <a:r>
              <a:rPr lang="cs-CZ" sz="2400" b="0"/>
              <a:t> 20 327 000 km² (4.místo)</a:t>
            </a:r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14400" y="228600"/>
            <a:ext cx="7543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chemeClr val="bg1"/>
                </a:solidFill>
                <a:cs typeface="Times New Roman" pitchFamily="18" charset="0"/>
              </a:rPr>
              <a:t>Menší části Světového oceánu</a:t>
            </a:r>
            <a:r>
              <a:rPr lang="cs-CZ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357188" y="1071563"/>
            <a:ext cx="52149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0"/>
              <a:t>moře (vnitřní/okrajová)</a:t>
            </a:r>
          </a:p>
          <a:p>
            <a:endParaRPr lang="cs-CZ" sz="2400" b="0"/>
          </a:p>
          <a:p>
            <a:r>
              <a:rPr lang="cs-CZ" sz="2400" b="0" i="1"/>
              <a:t>Najdi v atlase příklady vnitřních a okrajových moří</a:t>
            </a:r>
          </a:p>
        </p:txBody>
      </p:sp>
      <p:sp>
        <p:nvSpPr>
          <p:cNvPr id="8196" name="TextovéPole 3"/>
          <p:cNvSpPr txBox="1">
            <a:spLocks noChangeArrowheads="1"/>
          </p:cNvSpPr>
          <p:nvPr/>
        </p:nvSpPr>
        <p:spPr bwMode="auto">
          <a:xfrm>
            <a:off x="428625" y="5072063"/>
            <a:ext cx="2622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0"/>
              <a:t> zálivy, zátoky</a:t>
            </a:r>
          </a:p>
          <a:p>
            <a:pPr>
              <a:buFont typeface="Wingdings" pitchFamily="2" charset="2"/>
              <a:buChar char="Ø"/>
            </a:pPr>
            <a:r>
              <a:rPr lang="cs-CZ" sz="2400" b="0"/>
              <a:t> průlivy, průplavy</a:t>
            </a:r>
          </a:p>
          <a:p>
            <a:endParaRPr lang="cs-CZ" sz="2400" b="0"/>
          </a:p>
        </p:txBody>
      </p:sp>
      <p:pic>
        <p:nvPicPr>
          <p:cNvPr id="5126" name="Picture 6" descr="Soubor:BlackSea-1.A2003105.1035.250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857250"/>
            <a:ext cx="3857625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8358188" y="3286125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1</a:t>
            </a:r>
          </a:p>
        </p:txBody>
      </p:sp>
      <p:pic>
        <p:nvPicPr>
          <p:cNvPr id="5128" name="Picture 8" descr="File:Amerikanisches Mittelmeer NASA World Wind Globe 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2643188"/>
            <a:ext cx="3786188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214813" y="4643438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StraitOfMagel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857250"/>
            <a:ext cx="43910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ovéPole 2"/>
          <p:cNvSpPr txBox="1">
            <a:spLocks noChangeArrowheads="1"/>
          </p:cNvSpPr>
          <p:nvPr/>
        </p:nvSpPr>
        <p:spPr bwMode="auto">
          <a:xfrm rot="1867538">
            <a:off x="1087438" y="5429250"/>
            <a:ext cx="2025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b="0">
                <a:solidFill>
                  <a:schemeClr val="bg1"/>
                </a:solidFill>
              </a:rPr>
              <a:t>Magalhaesův průliv</a:t>
            </a:r>
          </a:p>
        </p:txBody>
      </p:sp>
      <p:cxnSp>
        <p:nvCxnSpPr>
          <p:cNvPr id="5" name="Přímá spojovací šipka 4"/>
          <p:cNvCxnSpPr/>
          <p:nvPr/>
        </p:nvCxnSpPr>
        <p:spPr bwMode="auto">
          <a:xfrm rot="5400000" flipH="1" flipV="1">
            <a:off x="2214563" y="4214813"/>
            <a:ext cx="1214437" cy="121443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9221" name="TextovéPole 5"/>
          <p:cNvSpPr txBox="1">
            <a:spLocks noChangeArrowheads="1"/>
          </p:cNvSpPr>
          <p:nvPr/>
        </p:nvSpPr>
        <p:spPr bwMode="auto">
          <a:xfrm>
            <a:off x="4714875" y="928688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9222" name="Picture 4" descr="Soubor:SuezCanal-E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857250"/>
            <a:ext cx="2963863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ovéPole 7"/>
          <p:cNvSpPr txBox="1">
            <a:spLocks noChangeArrowheads="1"/>
          </p:cNvSpPr>
          <p:nvPr/>
        </p:nvSpPr>
        <p:spPr bwMode="auto">
          <a:xfrm>
            <a:off x="8001000" y="857250"/>
            <a:ext cx="338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224" name="TextovéPole 8"/>
          <p:cNvSpPr txBox="1">
            <a:spLocks noChangeArrowheads="1"/>
          </p:cNvSpPr>
          <p:nvPr/>
        </p:nvSpPr>
        <p:spPr bwMode="auto">
          <a:xfrm>
            <a:off x="6589713" y="1246188"/>
            <a:ext cx="633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b="0">
                <a:solidFill>
                  <a:schemeClr val="bg1"/>
                </a:solidFill>
              </a:rPr>
              <a:t>Suez</a:t>
            </a:r>
          </a:p>
        </p:txBody>
      </p:sp>
      <p:cxnSp>
        <p:nvCxnSpPr>
          <p:cNvPr id="11" name="Přímá spojovací šipka 10"/>
          <p:cNvCxnSpPr/>
          <p:nvPr/>
        </p:nvCxnSpPr>
        <p:spPr bwMode="auto">
          <a:xfrm rot="5400000">
            <a:off x="6072188" y="2214563"/>
            <a:ext cx="1428750" cy="28575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9226" name="Obdélník 11"/>
          <p:cNvSpPr>
            <a:spLocks noChangeArrowheads="1"/>
          </p:cNvSpPr>
          <p:nvPr/>
        </p:nvSpPr>
        <p:spPr bwMode="auto">
          <a:xfrm>
            <a:off x="857250" y="214313"/>
            <a:ext cx="7500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0" i="1">
                <a:solidFill>
                  <a:schemeClr val="bg1"/>
                </a:solidFill>
              </a:rPr>
              <a:t>Vysvětli jaký je rozdíl mezi průlivem a průplavem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0"/>
          <p:cNvSpPr txBox="1">
            <a:spLocks noChangeArrowheads="1"/>
          </p:cNvSpPr>
          <p:nvPr/>
        </p:nvSpPr>
        <p:spPr bwMode="auto">
          <a:xfrm>
            <a:off x="6143625" y="3429000"/>
            <a:ext cx="2786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chemeClr val="bg1"/>
                </a:solidFill>
              </a:rPr>
              <a:t>   Suezský </a:t>
            </a:r>
          </a:p>
          <a:p>
            <a:r>
              <a:rPr lang="cs-CZ" sz="3600">
                <a:solidFill>
                  <a:schemeClr val="bg1"/>
                </a:solidFill>
              </a:rPr>
              <a:t>průplav</a:t>
            </a:r>
          </a:p>
        </p:txBody>
      </p:sp>
      <p:pic>
        <p:nvPicPr>
          <p:cNvPr id="10243" name="Picture 7" descr="File:Canal de Sue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000125"/>
            <a:ext cx="55689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9" descr="File:Bainbridge in Su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357188"/>
            <a:ext cx="3071813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ovéPole 7"/>
          <p:cNvSpPr txBox="1">
            <a:spLocks noChangeArrowheads="1"/>
          </p:cNvSpPr>
          <p:nvPr/>
        </p:nvSpPr>
        <p:spPr bwMode="auto">
          <a:xfrm>
            <a:off x="357188" y="5715000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1</a:t>
            </a:r>
          </a:p>
        </p:txBody>
      </p:sp>
      <p:sp>
        <p:nvSpPr>
          <p:cNvPr id="10246" name="TextovéPole 8"/>
          <p:cNvSpPr txBox="1">
            <a:spLocks noChangeArrowheads="1"/>
          </p:cNvSpPr>
          <p:nvPr/>
        </p:nvSpPr>
        <p:spPr bwMode="auto">
          <a:xfrm>
            <a:off x="5929313" y="2286000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2"/>
          <p:cNvSpPr txBox="1">
            <a:spLocks noChangeArrowheads="1"/>
          </p:cNvSpPr>
          <p:nvPr/>
        </p:nvSpPr>
        <p:spPr bwMode="auto">
          <a:xfrm>
            <a:off x="6500813" y="214313"/>
            <a:ext cx="17668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</a:rPr>
              <a:t>Panamský</a:t>
            </a:r>
          </a:p>
          <a:p>
            <a:pPr algn="ctr"/>
            <a:r>
              <a:rPr lang="cs-CZ">
                <a:solidFill>
                  <a:schemeClr val="bg1"/>
                </a:solidFill>
              </a:rPr>
              <a:t>průplav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3643313"/>
            <a:ext cx="256698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lipsa 7"/>
          <p:cNvSpPr/>
          <p:nvPr/>
        </p:nvSpPr>
        <p:spPr>
          <a:xfrm>
            <a:off x="6786563" y="4500563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6826250" y="4654550"/>
            <a:ext cx="1762125" cy="2036763"/>
          </a:xfrm>
          <a:custGeom>
            <a:avLst/>
            <a:gdLst>
              <a:gd name="connsiteX0" fmla="*/ 0 w 1762216"/>
              <a:gd name="connsiteY0" fmla="*/ 0 h 2037426"/>
              <a:gd name="connsiteX1" fmla="*/ 124287 w 1762216"/>
              <a:gd name="connsiteY1" fmla="*/ 656948 h 2037426"/>
              <a:gd name="connsiteX2" fmla="*/ 417250 w 1762216"/>
              <a:gd name="connsiteY2" fmla="*/ 612559 h 2037426"/>
              <a:gd name="connsiteX3" fmla="*/ 577048 w 1762216"/>
              <a:gd name="connsiteY3" fmla="*/ 656948 h 2037426"/>
              <a:gd name="connsiteX4" fmla="*/ 630314 w 1762216"/>
              <a:gd name="connsiteY4" fmla="*/ 887767 h 2037426"/>
              <a:gd name="connsiteX5" fmla="*/ 639192 w 1762216"/>
              <a:gd name="connsiteY5" fmla="*/ 1100831 h 2037426"/>
              <a:gd name="connsiteX6" fmla="*/ 736846 w 1762216"/>
              <a:gd name="connsiteY6" fmla="*/ 1180730 h 2037426"/>
              <a:gd name="connsiteX7" fmla="*/ 807867 w 1762216"/>
              <a:gd name="connsiteY7" fmla="*/ 1464816 h 2037426"/>
              <a:gd name="connsiteX8" fmla="*/ 852256 w 1762216"/>
              <a:gd name="connsiteY8" fmla="*/ 1864311 h 2037426"/>
              <a:gd name="connsiteX9" fmla="*/ 1038687 w 1762216"/>
              <a:gd name="connsiteY9" fmla="*/ 1979721 h 2037426"/>
              <a:gd name="connsiteX10" fmla="*/ 1287262 w 1762216"/>
              <a:gd name="connsiteY10" fmla="*/ 2006354 h 2037426"/>
              <a:gd name="connsiteX11" fmla="*/ 1287262 w 1762216"/>
              <a:gd name="connsiteY11" fmla="*/ 1793290 h 2037426"/>
              <a:gd name="connsiteX12" fmla="*/ 1296139 w 1762216"/>
              <a:gd name="connsiteY12" fmla="*/ 1624614 h 2037426"/>
              <a:gd name="connsiteX13" fmla="*/ 1606858 w 1762216"/>
              <a:gd name="connsiteY13" fmla="*/ 1411550 h 2037426"/>
              <a:gd name="connsiteX14" fmla="*/ 1686757 w 1762216"/>
              <a:gd name="connsiteY14" fmla="*/ 1047565 h 2037426"/>
              <a:gd name="connsiteX15" fmla="*/ 1722267 w 1762216"/>
              <a:gd name="connsiteY15" fmla="*/ 719091 h 2037426"/>
              <a:gd name="connsiteX16" fmla="*/ 1447060 w 1762216"/>
              <a:gd name="connsiteY16" fmla="*/ 630315 h 2037426"/>
              <a:gd name="connsiteX17" fmla="*/ 1145219 w 1762216"/>
              <a:gd name="connsiteY17" fmla="*/ 506027 h 2037426"/>
              <a:gd name="connsiteX18" fmla="*/ 1047565 w 1762216"/>
              <a:gd name="connsiteY18" fmla="*/ 426128 h 2037426"/>
              <a:gd name="connsiteX19" fmla="*/ 905522 w 1762216"/>
              <a:gd name="connsiteY19" fmla="*/ 355107 h 2037426"/>
              <a:gd name="connsiteX20" fmla="*/ 905522 w 1762216"/>
              <a:gd name="connsiteY20" fmla="*/ 355107 h 2037426"/>
              <a:gd name="connsiteX21" fmla="*/ 923277 w 1762216"/>
              <a:gd name="connsiteY21" fmla="*/ 363985 h 2037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762216" h="2037426">
                <a:moveTo>
                  <a:pt x="0" y="0"/>
                </a:moveTo>
                <a:cubicBezTo>
                  <a:pt x="27372" y="277427"/>
                  <a:pt x="54745" y="554855"/>
                  <a:pt x="124287" y="656948"/>
                </a:cubicBezTo>
                <a:cubicBezTo>
                  <a:pt x="193829" y="759041"/>
                  <a:pt x="341790" y="612559"/>
                  <a:pt x="417250" y="612559"/>
                </a:cubicBezTo>
                <a:cubicBezTo>
                  <a:pt x="492710" y="612559"/>
                  <a:pt x="541537" y="611080"/>
                  <a:pt x="577048" y="656948"/>
                </a:cubicBezTo>
                <a:cubicBezTo>
                  <a:pt x="612559" y="702816"/>
                  <a:pt x="619957" y="813787"/>
                  <a:pt x="630314" y="887767"/>
                </a:cubicBezTo>
                <a:cubicBezTo>
                  <a:pt x="640671" y="961748"/>
                  <a:pt x="621437" y="1052004"/>
                  <a:pt x="639192" y="1100831"/>
                </a:cubicBezTo>
                <a:cubicBezTo>
                  <a:pt x="656947" y="1149658"/>
                  <a:pt x="708734" y="1120066"/>
                  <a:pt x="736846" y="1180730"/>
                </a:cubicBezTo>
                <a:cubicBezTo>
                  <a:pt x="764958" y="1241394"/>
                  <a:pt x="788632" y="1350886"/>
                  <a:pt x="807867" y="1464816"/>
                </a:cubicBezTo>
                <a:cubicBezTo>
                  <a:pt x="827102" y="1578746"/>
                  <a:pt x="813786" y="1778494"/>
                  <a:pt x="852256" y="1864311"/>
                </a:cubicBezTo>
                <a:cubicBezTo>
                  <a:pt x="890726" y="1950128"/>
                  <a:pt x="966186" y="1956047"/>
                  <a:pt x="1038687" y="1979721"/>
                </a:cubicBezTo>
                <a:cubicBezTo>
                  <a:pt x="1111188" y="2003395"/>
                  <a:pt x="1245833" y="2037426"/>
                  <a:pt x="1287262" y="2006354"/>
                </a:cubicBezTo>
                <a:cubicBezTo>
                  <a:pt x="1328691" y="1975282"/>
                  <a:pt x="1285783" y="1856913"/>
                  <a:pt x="1287262" y="1793290"/>
                </a:cubicBezTo>
                <a:cubicBezTo>
                  <a:pt x="1288741" y="1729667"/>
                  <a:pt x="1242873" y="1688237"/>
                  <a:pt x="1296139" y="1624614"/>
                </a:cubicBezTo>
                <a:cubicBezTo>
                  <a:pt x="1349405" y="1560991"/>
                  <a:pt x="1541755" y="1507725"/>
                  <a:pt x="1606858" y="1411550"/>
                </a:cubicBezTo>
                <a:cubicBezTo>
                  <a:pt x="1671961" y="1315375"/>
                  <a:pt x="1667522" y="1162975"/>
                  <a:pt x="1686757" y="1047565"/>
                </a:cubicBezTo>
                <a:cubicBezTo>
                  <a:pt x="1705992" y="932155"/>
                  <a:pt x="1762216" y="788633"/>
                  <a:pt x="1722267" y="719091"/>
                </a:cubicBezTo>
                <a:cubicBezTo>
                  <a:pt x="1682318" y="649549"/>
                  <a:pt x="1543234" y="665826"/>
                  <a:pt x="1447060" y="630315"/>
                </a:cubicBezTo>
                <a:cubicBezTo>
                  <a:pt x="1350886" y="594804"/>
                  <a:pt x="1211801" y="540058"/>
                  <a:pt x="1145219" y="506027"/>
                </a:cubicBezTo>
                <a:cubicBezTo>
                  <a:pt x="1078637" y="471996"/>
                  <a:pt x="1087514" y="451281"/>
                  <a:pt x="1047565" y="426128"/>
                </a:cubicBezTo>
                <a:cubicBezTo>
                  <a:pt x="1007616" y="400975"/>
                  <a:pt x="905522" y="355107"/>
                  <a:pt x="905522" y="355107"/>
                </a:cubicBezTo>
                <a:lnTo>
                  <a:pt x="905522" y="355107"/>
                </a:lnTo>
                <a:lnTo>
                  <a:pt x="923277" y="363985"/>
                </a:lnTo>
              </a:path>
            </a:pathLst>
          </a:cu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6862763" y="4645025"/>
            <a:ext cx="869950" cy="687388"/>
          </a:xfrm>
          <a:custGeom>
            <a:avLst/>
            <a:gdLst>
              <a:gd name="connsiteX0" fmla="*/ 0 w 870012"/>
              <a:gd name="connsiteY0" fmla="*/ 0 h 686539"/>
              <a:gd name="connsiteX1" fmla="*/ 115410 w 870012"/>
              <a:gd name="connsiteY1" fmla="*/ 363984 h 686539"/>
              <a:gd name="connsiteX2" fmla="*/ 399495 w 870012"/>
              <a:gd name="connsiteY2" fmla="*/ 550415 h 686539"/>
              <a:gd name="connsiteX3" fmla="*/ 665825 w 870012"/>
              <a:gd name="connsiteY3" fmla="*/ 656947 h 686539"/>
              <a:gd name="connsiteX4" fmla="*/ 870012 w 870012"/>
              <a:gd name="connsiteY4" fmla="*/ 372862 h 686539"/>
              <a:gd name="connsiteX5" fmla="*/ 870012 w 870012"/>
              <a:gd name="connsiteY5" fmla="*/ 372862 h 686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70012" h="686539">
                <a:moveTo>
                  <a:pt x="0" y="0"/>
                </a:moveTo>
                <a:cubicBezTo>
                  <a:pt x="24414" y="136124"/>
                  <a:pt x="48828" y="272248"/>
                  <a:pt x="115410" y="363984"/>
                </a:cubicBezTo>
                <a:cubicBezTo>
                  <a:pt x="181992" y="455720"/>
                  <a:pt x="307759" y="501588"/>
                  <a:pt x="399495" y="550415"/>
                </a:cubicBezTo>
                <a:cubicBezTo>
                  <a:pt x="491231" y="599242"/>
                  <a:pt x="587405" y="686539"/>
                  <a:pt x="665825" y="656947"/>
                </a:cubicBezTo>
                <a:cubicBezTo>
                  <a:pt x="744245" y="627355"/>
                  <a:pt x="870012" y="372862"/>
                  <a:pt x="870012" y="372862"/>
                </a:cubicBezTo>
                <a:lnTo>
                  <a:pt x="870012" y="372862"/>
                </a:lnTo>
              </a:path>
            </a:pathLst>
          </a:cu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4857750" y="6357938"/>
            <a:ext cx="503238" cy="1587"/>
          </a:xfrm>
          <a:prstGeom prst="line">
            <a:avLst/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857750" y="6570663"/>
            <a:ext cx="503238" cy="158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273" name="TextovéPole 12"/>
          <p:cNvSpPr txBox="1">
            <a:spLocks noChangeArrowheads="1"/>
          </p:cNvSpPr>
          <p:nvPr/>
        </p:nvSpPr>
        <p:spPr bwMode="auto">
          <a:xfrm>
            <a:off x="5429250" y="607218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>
                <a:solidFill>
                  <a:schemeClr val="bg1"/>
                </a:solidFill>
              </a:rPr>
              <a:t>67 dnů</a:t>
            </a:r>
          </a:p>
        </p:txBody>
      </p:sp>
      <p:sp>
        <p:nvSpPr>
          <p:cNvPr id="11274" name="TextovéPole 13"/>
          <p:cNvSpPr txBox="1">
            <a:spLocks noChangeArrowheads="1"/>
          </p:cNvSpPr>
          <p:nvPr/>
        </p:nvSpPr>
        <p:spPr bwMode="auto">
          <a:xfrm>
            <a:off x="5429250" y="6357938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>
                <a:solidFill>
                  <a:schemeClr val="bg1"/>
                </a:solidFill>
              </a:rPr>
              <a:t>22 dnů</a:t>
            </a:r>
          </a:p>
        </p:txBody>
      </p:sp>
      <p:sp>
        <p:nvSpPr>
          <p:cNvPr id="11275" name="TextovéPole 14"/>
          <p:cNvSpPr txBox="1">
            <a:spLocks noChangeArrowheads="1"/>
          </p:cNvSpPr>
          <p:nvPr/>
        </p:nvSpPr>
        <p:spPr bwMode="auto">
          <a:xfrm>
            <a:off x="6357938" y="621506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1</a:t>
            </a:r>
          </a:p>
        </p:txBody>
      </p:sp>
      <p:pic>
        <p:nvPicPr>
          <p:cNvPr id="11276" name="Picture 8" descr="File:Panama Canal locks 1994 ship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14313"/>
            <a:ext cx="5429250" cy="37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TextovéPole 16"/>
          <p:cNvSpPr txBox="1">
            <a:spLocks noChangeArrowheads="1"/>
          </p:cNvSpPr>
          <p:nvPr/>
        </p:nvSpPr>
        <p:spPr bwMode="auto">
          <a:xfrm>
            <a:off x="357188" y="285750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2</a:t>
            </a:r>
          </a:p>
        </p:txBody>
      </p:sp>
      <p:pic>
        <p:nvPicPr>
          <p:cNvPr id="11278" name="Picture 10" descr="File:Panam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63" y="4143375"/>
            <a:ext cx="2786062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9" name="TextovéPole 18"/>
          <p:cNvSpPr txBox="1">
            <a:spLocks noChangeArrowheads="1"/>
          </p:cNvSpPr>
          <p:nvPr/>
        </p:nvSpPr>
        <p:spPr bwMode="auto">
          <a:xfrm>
            <a:off x="4572000" y="4143375"/>
            <a:ext cx="338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3</a:t>
            </a:r>
          </a:p>
        </p:txBody>
      </p:sp>
      <p:sp>
        <p:nvSpPr>
          <p:cNvPr id="11280" name="TextovéPole 19"/>
          <p:cNvSpPr txBox="1">
            <a:spLocks noChangeArrowheads="1"/>
          </p:cNvSpPr>
          <p:nvPr/>
        </p:nvSpPr>
        <p:spPr bwMode="auto">
          <a:xfrm>
            <a:off x="142875" y="4000500"/>
            <a:ext cx="22860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0" dirty="0"/>
              <a:t>Francouzi, kteří se stavbou </a:t>
            </a:r>
            <a:r>
              <a:rPr lang="cs-CZ" sz="1600" b="0" dirty="0" smtClean="0"/>
              <a:t>začali, </a:t>
            </a:r>
            <a:r>
              <a:rPr lang="cs-CZ" sz="1600" b="0" dirty="0"/>
              <a:t>neměli dost financí, </a:t>
            </a:r>
          </a:p>
          <a:p>
            <a:r>
              <a:rPr lang="cs-CZ" sz="1600" b="0" dirty="0"/>
              <a:t>projekt dokončují </a:t>
            </a:r>
            <a:r>
              <a:rPr lang="cs-CZ" sz="1600" b="0" dirty="0" smtClean="0"/>
              <a:t>Američané(stavbu </a:t>
            </a:r>
            <a:r>
              <a:rPr lang="cs-CZ" sz="1600" b="0" dirty="0"/>
              <a:t>kontroluje sám Theodor </a:t>
            </a:r>
            <a:r>
              <a:rPr lang="cs-CZ" sz="1600" b="0" dirty="0" err="1"/>
              <a:t>Roosvelt</a:t>
            </a:r>
            <a:r>
              <a:rPr lang="cs-CZ" sz="1600" b="0" dirty="0" smtClean="0"/>
              <a:t>!).</a:t>
            </a:r>
            <a:endParaRPr lang="cs-CZ" sz="1600" b="0" dirty="0"/>
          </a:p>
          <a:p>
            <a:endParaRPr lang="cs-CZ" sz="1600" b="0" dirty="0"/>
          </a:p>
          <a:p>
            <a:r>
              <a:rPr lang="cs-CZ" sz="1000" b="0" dirty="0"/>
              <a:t>Pozn. </a:t>
            </a:r>
            <a:r>
              <a:rPr lang="cs-CZ" sz="1000" b="0" dirty="0" err="1"/>
              <a:t>Roosvelt</a:t>
            </a:r>
            <a:r>
              <a:rPr lang="cs-CZ" sz="1000" b="0" dirty="0"/>
              <a:t> hází  „hlínu“ na </a:t>
            </a:r>
            <a:r>
              <a:rPr lang="cs-CZ" sz="1000" b="0" dirty="0" err="1"/>
              <a:t>Kolumbiji</a:t>
            </a:r>
            <a:r>
              <a:rPr lang="cs-CZ" sz="1000" b="0" dirty="0"/>
              <a:t> – území, kde leží Panama </a:t>
            </a:r>
            <a:r>
              <a:rPr lang="cs-CZ" sz="1000" b="0" dirty="0" err="1"/>
              <a:t>canal</a:t>
            </a:r>
            <a:r>
              <a:rPr lang="cs-CZ" sz="1000" b="0" dirty="0"/>
              <a:t> bylo kolumbijskou provincií.Spory vedly až ke kolumbijské vzpouře – potlačeno USA+Panama</a:t>
            </a:r>
          </a:p>
        </p:txBody>
      </p:sp>
      <p:sp>
        <p:nvSpPr>
          <p:cNvPr id="11281" name="TextovéPole 20"/>
          <p:cNvSpPr txBox="1">
            <a:spLocks noChangeArrowheads="1"/>
          </p:cNvSpPr>
          <p:nvPr/>
        </p:nvSpPr>
        <p:spPr bwMode="auto">
          <a:xfrm>
            <a:off x="6072188" y="1357313"/>
            <a:ext cx="25781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Cena : 639 milionů </a:t>
            </a:r>
            <a:r>
              <a:rPr lang="en-US" sz="1100">
                <a:solidFill>
                  <a:srgbClr val="002060"/>
                </a:solidFill>
              </a:rPr>
              <a:t>$</a:t>
            </a:r>
            <a:endParaRPr lang="cs-CZ" sz="110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Stavba trvala 34 let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Od té doby tudy proplulo 819 000 lodí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Ročně propluje 13-14 000 lodí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Denně max 48 lodí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Délka plavby 8-10 hodin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Délka kanálu 82 km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Šířka kanálu 105-305m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Hloubka 13m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Obsluhuje ho 7500 lidí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rgbClr val="002060"/>
                </a:solidFill>
              </a:rPr>
              <a:t>Otevřen 365 dní v roce</a:t>
            </a:r>
          </a:p>
          <a:p>
            <a:pPr>
              <a:buFont typeface="Wingdings" pitchFamily="2" charset="2"/>
              <a:buChar char="Ø"/>
            </a:pPr>
            <a:r>
              <a:rPr lang="cs-CZ" sz="1100">
                <a:solidFill>
                  <a:schemeClr val="bg1"/>
                </a:solidFill>
              </a:rPr>
              <a:t> Průjezd stojí 50 000</a:t>
            </a:r>
            <a:r>
              <a:rPr lang="en-US" sz="1100">
                <a:solidFill>
                  <a:schemeClr val="bg1"/>
                </a:solidFill>
              </a:rPr>
              <a:t> $</a:t>
            </a:r>
            <a:endParaRPr lang="cs-CZ" sz="11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2"/>
          <p:cNvSpPr txBox="1">
            <a:spLocks noChangeArrowheads="1"/>
          </p:cNvSpPr>
          <p:nvPr/>
        </p:nvSpPr>
        <p:spPr bwMode="auto">
          <a:xfrm>
            <a:off x="6000750" y="928688"/>
            <a:ext cx="22685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</a:rPr>
              <a:t>Gibraltarský </a:t>
            </a:r>
          </a:p>
          <a:p>
            <a:pPr algn="ctr"/>
            <a:r>
              <a:rPr lang="cs-CZ">
                <a:solidFill>
                  <a:schemeClr val="bg1"/>
                </a:solidFill>
              </a:rPr>
              <a:t>průliv</a:t>
            </a:r>
          </a:p>
        </p:txBody>
      </p:sp>
      <p:pic>
        <p:nvPicPr>
          <p:cNvPr id="12291" name="Picture 7" descr="Soubor:Location Gibraltar E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57188"/>
            <a:ext cx="5143500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ovéPole 6"/>
          <p:cNvSpPr txBox="1">
            <a:spLocks noChangeArrowheads="1"/>
          </p:cNvSpPr>
          <p:nvPr/>
        </p:nvSpPr>
        <p:spPr bwMode="auto">
          <a:xfrm>
            <a:off x="214313" y="421481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b="0"/>
              <a:t>1</a:t>
            </a:r>
          </a:p>
        </p:txBody>
      </p:sp>
      <p:pic>
        <p:nvPicPr>
          <p:cNvPr id="12293" name="Picture 9" descr="Soubor:Gib-uzina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143250"/>
            <a:ext cx="4357687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ovéPole 8"/>
          <p:cNvSpPr txBox="1">
            <a:spLocks noChangeArrowheads="1"/>
          </p:cNvSpPr>
          <p:nvPr/>
        </p:nvSpPr>
        <p:spPr bwMode="auto">
          <a:xfrm>
            <a:off x="8558213" y="535781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b="0"/>
              <a:t>2</a:t>
            </a:r>
          </a:p>
        </p:txBody>
      </p:sp>
      <p:pic>
        <p:nvPicPr>
          <p:cNvPr id="12295" name="Picture 11" descr="File:Moschee-Gibraltar-Europa-Po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63" y="4357688"/>
            <a:ext cx="34290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ovéPole 10"/>
          <p:cNvSpPr txBox="1">
            <a:spLocks noChangeArrowheads="1"/>
          </p:cNvSpPr>
          <p:nvPr/>
        </p:nvSpPr>
        <p:spPr bwMode="auto">
          <a:xfrm>
            <a:off x="4143375" y="6215063"/>
            <a:ext cx="30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b="0"/>
              <a:t>3</a:t>
            </a:r>
          </a:p>
        </p:txBody>
      </p:sp>
      <p:sp>
        <p:nvSpPr>
          <p:cNvPr id="12297" name="TextovéPole 11"/>
          <p:cNvSpPr txBox="1">
            <a:spLocks noChangeArrowheads="1"/>
          </p:cNvSpPr>
          <p:nvPr/>
        </p:nvSpPr>
        <p:spPr bwMode="auto">
          <a:xfrm>
            <a:off x="4643438" y="5857875"/>
            <a:ext cx="45005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0" i="1">
                <a:solidFill>
                  <a:schemeClr val="bg1"/>
                </a:solidFill>
              </a:rPr>
              <a:t>Co je zvláštního na následujícím snímku z Gibraltaru?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0" y="1066800"/>
            <a:ext cx="9186863" cy="5791200"/>
          </a:xfrm>
          <a:custGeom>
            <a:avLst/>
            <a:gdLst>
              <a:gd name="T0" fmla="*/ 2147483647 w 5787"/>
              <a:gd name="T1" fmla="*/ 2147483647 h 3648"/>
              <a:gd name="T2" fmla="*/ 2147483647 w 5787"/>
              <a:gd name="T3" fmla="*/ 2147483647 h 3648"/>
              <a:gd name="T4" fmla="*/ 2147483647 w 5787"/>
              <a:gd name="T5" fmla="*/ 2147483647 h 3648"/>
              <a:gd name="T6" fmla="*/ 2147483647 w 5787"/>
              <a:gd name="T7" fmla="*/ 2147483647 h 3648"/>
              <a:gd name="T8" fmla="*/ 2147483647 w 5787"/>
              <a:gd name="T9" fmla="*/ 2147483647 h 3648"/>
              <a:gd name="T10" fmla="*/ 2147483647 w 5787"/>
              <a:gd name="T11" fmla="*/ 2147483647 h 3648"/>
              <a:gd name="T12" fmla="*/ 2147483647 w 5787"/>
              <a:gd name="T13" fmla="*/ 2147483647 h 3648"/>
              <a:gd name="T14" fmla="*/ 2147483647 w 5787"/>
              <a:gd name="T15" fmla="*/ 2147483647 h 3648"/>
              <a:gd name="T16" fmla="*/ 2147483647 w 5787"/>
              <a:gd name="T17" fmla="*/ 2147483647 h 3648"/>
              <a:gd name="T18" fmla="*/ 2147483647 w 5787"/>
              <a:gd name="T19" fmla="*/ 2147483647 h 3648"/>
              <a:gd name="T20" fmla="*/ 2147483647 w 5787"/>
              <a:gd name="T21" fmla="*/ 2147483647 h 3648"/>
              <a:gd name="T22" fmla="*/ 2147483647 w 5787"/>
              <a:gd name="T23" fmla="*/ 2147483647 h 3648"/>
              <a:gd name="T24" fmla="*/ 2147483647 w 5787"/>
              <a:gd name="T25" fmla="*/ 2147483647 h 3648"/>
              <a:gd name="T26" fmla="*/ 2147483647 w 5787"/>
              <a:gd name="T27" fmla="*/ 2147483647 h 3648"/>
              <a:gd name="T28" fmla="*/ 2147483647 w 5787"/>
              <a:gd name="T29" fmla="*/ 2147483647 h 3648"/>
              <a:gd name="T30" fmla="*/ 2147483647 w 5787"/>
              <a:gd name="T31" fmla="*/ 2147483647 h 3648"/>
              <a:gd name="T32" fmla="*/ 2147483647 w 5787"/>
              <a:gd name="T33" fmla="*/ 2147483647 h 3648"/>
              <a:gd name="T34" fmla="*/ 2147483647 w 5787"/>
              <a:gd name="T35" fmla="*/ 2147483647 h 3648"/>
              <a:gd name="T36" fmla="*/ 2147483647 w 5787"/>
              <a:gd name="T37" fmla="*/ 2147483647 h 3648"/>
              <a:gd name="T38" fmla="*/ 2147483647 w 5787"/>
              <a:gd name="T39" fmla="*/ 2147483647 h 3648"/>
              <a:gd name="T40" fmla="*/ 2147483647 w 5787"/>
              <a:gd name="T41" fmla="*/ 2147483647 h 3648"/>
              <a:gd name="T42" fmla="*/ 2147483647 w 5787"/>
              <a:gd name="T43" fmla="*/ 2147483647 h 3648"/>
              <a:gd name="T44" fmla="*/ 2147483647 w 5787"/>
              <a:gd name="T45" fmla="*/ 2147483647 h 3648"/>
              <a:gd name="T46" fmla="*/ 2147483647 w 5787"/>
              <a:gd name="T47" fmla="*/ 2147483647 h 3648"/>
              <a:gd name="T48" fmla="*/ 2147483647 w 5787"/>
              <a:gd name="T49" fmla="*/ 2147483647 h 3648"/>
              <a:gd name="T50" fmla="*/ 2147483647 w 5787"/>
              <a:gd name="T51" fmla="*/ 2147483647 h 3648"/>
              <a:gd name="T52" fmla="*/ 2147483647 w 5787"/>
              <a:gd name="T53" fmla="*/ 2147483647 h 3648"/>
              <a:gd name="T54" fmla="*/ 2147483647 w 5787"/>
              <a:gd name="T55" fmla="*/ 2147483647 h 3648"/>
              <a:gd name="T56" fmla="*/ 2147483647 w 5787"/>
              <a:gd name="T57" fmla="*/ 2147483647 h 3648"/>
              <a:gd name="T58" fmla="*/ 2147483647 w 5787"/>
              <a:gd name="T59" fmla="*/ 2147483647 h 3648"/>
              <a:gd name="T60" fmla="*/ 2147483647 w 5787"/>
              <a:gd name="T61" fmla="*/ 2147483647 h 3648"/>
              <a:gd name="T62" fmla="*/ 2147483647 w 5787"/>
              <a:gd name="T63" fmla="*/ 2147483647 h 3648"/>
              <a:gd name="T64" fmla="*/ 2147483647 w 5787"/>
              <a:gd name="T65" fmla="*/ 2147483647 h 3648"/>
              <a:gd name="T66" fmla="*/ 2147483647 w 5787"/>
              <a:gd name="T67" fmla="*/ 2147483647 h 3648"/>
              <a:gd name="T68" fmla="*/ 2147483647 w 5787"/>
              <a:gd name="T69" fmla="*/ 2147483647 h 3648"/>
              <a:gd name="T70" fmla="*/ 0 w 5787"/>
              <a:gd name="T71" fmla="*/ 2147483647 h 3648"/>
              <a:gd name="T72" fmla="*/ 0 w 5787"/>
              <a:gd name="T73" fmla="*/ 0 h 3648"/>
              <a:gd name="T74" fmla="*/ 2147483647 w 5787"/>
              <a:gd name="T75" fmla="*/ 2147483647 h 364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5787"/>
              <a:gd name="T115" fmla="*/ 0 h 3648"/>
              <a:gd name="T116" fmla="*/ 5787 w 5787"/>
              <a:gd name="T117" fmla="*/ 3648 h 3648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5787" h="3648">
                <a:moveTo>
                  <a:pt x="196" y="247"/>
                </a:moveTo>
                <a:lnTo>
                  <a:pt x="327" y="622"/>
                </a:lnTo>
                <a:lnTo>
                  <a:pt x="718" y="667"/>
                </a:lnTo>
                <a:lnTo>
                  <a:pt x="1180" y="1956"/>
                </a:lnTo>
                <a:lnTo>
                  <a:pt x="1457" y="2183"/>
                </a:lnTo>
                <a:lnTo>
                  <a:pt x="1828" y="2228"/>
                </a:lnTo>
                <a:lnTo>
                  <a:pt x="2011" y="2130"/>
                </a:lnTo>
                <a:lnTo>
                  <a:pt x="2146" y="1938"/>
                </a:lnTo>
                <a:lnTo>
                  <a:pt x="2244" y="1865"/>
                </a:lnTo>
                <a:lnTo>
                  <a:pt x="2337" y="1774"/>
                </a:lnTo>
                <a:cubicBezTo>
                  <a:pt x="2387" y="1824"/>
                  <a:pt x="2365" y="1832"/>
                  <a:pt x="2398" y="1810"/>
                </a:cubicBezTo>
                <a:lnTo>
                  <a:pt x="2476" y="1774"/>
                </a:lnTo>
                <a:lnTo>
                  <a:pt x="2707" y="2183"/>
                </a:lnTo>
                <a:cubicBezTo>
                  <a:pt x="2995" y="2417"/>
                  <a:pt x="2880" y="2414"/>
                  <a:pt x="3070" y="2414"/>
                </a:cubicBezTo>
                <a:lnTo>
                  <a:pt x="3294" y="2350"/>
                </a:lnTo>
                <a:lnTo>
                  <a:pt x="3456" y="2258"/>
                </a:lnTo>
                <a:lnTo>
                  <a:pt x="3587" y="2273"/>
                </a:lnTo>
                <a:lnTo>
                  <a:pt x="3726" y="2319"/>
                </a:lnTo>
                <a:lnTo>
                  <a:pt x="3865" y="2727"/>
                </a:lnTo>
                <a:lnTo>
                  <a:pt x="4049" y="3362"/>
                </a:lnTo>
                <a:lnTo>
                  <a:pt x="4301" y="91"/>
                </a:lnTo>
                <a:lnTo>
                  <a:pt x="4488" y="146"/>
                </a:lnTo>
                <a:lnTo>
                  <a:pt x="4563" y="512"/>
                </a:lnTo>
                <a:lnTo>
                  <a:pt x="4637" y="567"/>
                </a:lnTo>
                <a:lnTo>
                  <a:pt x="4815" y="695"/>
                </a:lnTo>
                <a:cubicBezTo>
                  <a:pt x="4923" y="665"/>
                  <a:pt x="4780" y="702"/>
                  <a:pt x="4889" y="676"/>
                </a:cubicBezTo>
                <a:cubicBezTo>
                  <a:pt x="4902" y="673"/>
                  <a:pt x="4967" y="724"/>
                  <a:pt x="4974" y="713"/>
                </a:cubicBezTo>
                <a:cubicBezTo>
                  <a:pt x="4985" y="695"/>
                  <a:pt x="5112" y="748"/>
                  <a:pt x="5105" y="695"/>
                </a:cubicBezTo>
                <a:lnTo>
                  <a:pt x="5170" y="567"/>
                </a:lnTo>
                <a:cubicBezTo>
                  <a:pt x="5217" y="576"/>
                  <a:pt x="5218" y="373"/>
                  <a:pt x="5263" y="329"/>
                </a:cubicBezTo>
                <a:cubicBezTo>
                  <a:pt x="5308" y="285"/>
                  <a:pt x="5390" y="323"/>
                  <a:pt x="5440" y="302"/>
                </a:cubicBezTo>
                <a:cubicBezTo>
                  <a:pt x="5450" y="299"/>
                  <a:pt x="5563" y="211"/>
                  <a:pt x="5562" y="201"/>
                </a:cubicBezTo>
                <a:cubicBezTo>
                  <a:pt x="5561" y="192"/>
                  <a:pt x="5742" y="13"/>
                  <a:pt x="5760" y="109"/>
                </a:cubicBezTo>
                <a:lnTo>
                  <a:pt x="5769" y="768"/>
                </a:lnTo>
                <a:lnTo>
                  <a:pt x="5787" y="3639"/>
                </a:lnTo>
                <a:lnTo>
                  <a:pt x="0" y="3648"/>
                </a:lnTo>
                <a:lnTo>
                  <a:pt x="0" y="0"/>
                </a:lnTo>
                <a:lnTo>
                  <a:pt x="196" y="247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290513" y="1436688"/>
            <a:ext cx="6502400" cy="5226050"/>
          </a:xfrm>
          <a:custGeom>
            <a:avLst/>
            <a:gdLst>
              <a:gd name="T0" fmla="*/ 0 w 4096"/>
              <a:gd name="T1" fmla="*/ 0 h 3292"/>
              <a:gd name="T2" fmla="*/ 2147483647 w 4096"/>
              <a:gd name="T3" fmla="*/ 2147483647 h 3292"/>
              <a:gd name="T4" fmla="*/ 2147483647 w 4096"/>
              <a:gd name="T5" fmla="*/ 2147483647 h 3292"/>
              <a:gd name="T6" fmla="*/ 2147483647 w 4096"/>
              <a:gd name="T7" fmla="*/ 2147483647 h 3292"/>
              <a:gd name="T8" fmla="*/ 2147483647 w 4096"/>
              <a:gd name="T9" fmla="*/ 2147483647 h 3292"/>
              <a:gd name="T10" fmla="*/ 2147483647 w 4096"/>
              <a:gd name="T11" fmla="*/ 2147483647 h 3292"/>
              <a:gd name="T12" fmla="*/ 2147483647 w 4096"/>
              <a:gd name="T13" fmla="*/ 2147483647 h 3292"/>
              <a:gd name="T14" fmla="*/ 2147483647 w 4096"/>
              <a:gd name="T15" fmla="*/ 2147483647 h 3292"/>
              <a:gd name="T16" fmla="*/ 2147483647 w 4096"/>
              <a:gd name="T17" fmla="*/ 2147483647 h 3292"/>
              <a:gd name="T18" fmla="*/ 2147483647 w 4096"/>
              <a:gd name="T19" fmla="*/ 2147483647 h 3292"/>
              <a:gd name="T20" fmla="*/ 2147483647 w 4096"/>
              <a:gd name="T21" fmla="*/ 2147483647 h 3292"/>
              <a:gd name="T22" fmla="*/ 2147483647 w 4096"/>
              <a:gd name="T23" fmla="*/ 2147483647 h 3292"/>
              <a:gd name="T24" fmla="*/ 2147483647 w 4096"/>
              <a:gd name="T25" fmla="*/ 2147483647 h 3292"/>
              <a:gd name="T26" fmla="*/ 2147483647 w 4096"/>
              <a:gd name="T27" fmla="*/ 2147483647 h 3292"/>
              <a:gd name="T28" fmla="*/ 2147483647 w 4096"/>
              <a:gd name="T29" fmla="*/ 2147483647 h 3292"/>
              <a:gd name="T30" fmla="*/ 2147483647 w 4096"/>
              <a:gd name="T31" fmla="*/ 2147483647 h 3292"/>
              <a:gd name="T32" fmla="*/ 2147483647 w 4096"/>
              <a:gd name="T33" fmla="*/ 2147483647 h 3292"/>
              <a:gd name="T34" fmla="*/ 2147483647 w 4096"/>
              <a:gd name="T35" fmla="*/ 2147483647 h 3292"/>
              <a:gd name="T36" fmla="*/ 2147483647 w 4096"/>
              <a:gd name="T37" fmla="*/ 2147483647 h 3292"/>
              <a:gd name="T38" fmla="*/ 2147483647 w 4096"/>
              <a:gd name="T39" fmla="*/ 2147483647 h 3292"/>
              <a:gd name="T40" fmla="*/ 2147483647 w 4096"/>
              <a:gd name="T41" fmla="*/ 2147483647 h 3292"/>
              <a:gd name="T42" fmla="*/ 2147483647 w 4096"/>
              <a:gd name="T43" fmla="*/ 2147483647 h 3292"/>
              <a:gd name="T44" fmla="*/ 0 w 4096"/>
              <a:gd name="T45" fmla="*/ 0 h 329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96"/>
              <a:gd name="T70" fmla="*/ 0 h 3292"/>
              <a:gd name="T71" fmla="*/ 4096 w 4096"/>
              <a:gd name="T72" fmla="*/ 3292 h 329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96" h="3292">
                <a:moveTo>
                  <a:pt x="0" y="0"/>
                </a:moveTo>
                <a:lnTo>
                  <a:pt x="46" y="9"/>
                </a:lnTo>
                <a:lnTo>
                  <a:pt x="4078" y="28"/>
                </a:lnTo>
                <a:lnTo>
                  <a:pt x="4096" y="73"/>
                </a:lnTo>
                <a:lnTo>
                  <a:pt x="4023" y="1042"/>
                </a:lnTo>
                <a:lnTo>
                  <a:pt x="3913" y="2414"/>
                </a:lnTo>
                <a:lnTo>
                  <a:pt x="3849" y="3292"/>
                </a:lnTo>
                <a:lnTo>
                  <a:pt x="3611" y="2597"/>
                </a:lnTo>
                <a:lnTo>
                  <a:pt x="3474" y="2103"/>
                </a:lnTo>
                <a:lnTo>
                  <a:pt x="3328" y="2057"/>
                </a:lnTo>
                <a:lnTo>
                  <a:pt x="2916" y="2194"/>
                </a:lnTo>
                <a:lnTo>
                  <a:pt x="2724" y="2194"/>
                </a:lnTo>
                <a:cubicBezTo>
                  <a:pt x="2632" y="2102"/>
                  <a:pt x="2512" y="1998"/>
                  <a:pt x="2423" y="1911"/>
                </a:cubicBezTo>
                <a:lnTo>
                  <a:pt x="2249" y="1600"/>
                </a:lnTo>
                <a:lnTo>
                  <a:pt x="2176" y="1582"/>
                </a:lnTo>
                <a:lnTo>
                  <a:pt x="2030" y="1655"/>
                </a:lnTo>
                <a:lnTo>
                  <a:pt x="1819" y="1957"/>
                </a:lnTo>
                <a:lnTo>
                  <a:pt x="1646" y="2012"/>
                </a:lnTo>
                <a:lnTo>
                  <a:pt x="1252" y="1966"/>
                </a:lnTo>
                <a:lnTo>
                  <a:pt x="960" y="1765"/>
                </a:lnTo>
                <a:lnTo>
                  <a:pt x="503" y="439"/>
                </a:lnTo>
                <a:lnTo>
                  <a:pt x="128" y="393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6" name="Freeform 4"/>
          <p:cNvSpPr>
            <a:spLocks/>
          </p:cNvSpPr>
          <p:nvPr/>
        </p:nvSpPr>
        <p:spPr bwMode="auto">
          <a:xfrm>
            <a:off x="7170738" y="1450975"/>
            <a:ext cx="1625600" cy="798513"/>
          </a:xfrm>
          <a:custGeom>
            <a:avLst/>
            <a:gdLst>
              <a:gd name="T0" fmla="*/ 0 w 1024"/>
              <a:gd name="T1" fmla="*/ 2147483647 h 503"/>
              <a:gd name="T2" fmla="*/ 0 w 1024"/>
              <a:gd name="T3" fmla="*/ 0 h 503"/>
              <a:gd name="T4" fmla="*/ 2147483647 w 1024"/>
              <a:gd name="T5" fmla="*/ 0 h 503"/>
              <a:gd name="T6" fmla="*/ 2147483647 w 1024"/>
              <a:gd name="T7" fmla="*/ 2147483647 h 503"/>
              <a:gd name="T8" fmla="*/ 2147483647 w 1024"/>
              <a:gd name="T9" fmla="*/ 2147483647 h 503"/>
              <a:gd name="T10" fmla="*/ 2147483647 w 1024"/>
              <a:gd name="T11" fmla="*/ 2147483647 h 503"/>
              <a:gd name="T12" fmla="*/ 2147483647 w 1024"/>
              <a:gd name="T13" fmla="*/ 2147483647 h 503"/>
              <a:gd name="T14" fmla="*/ 2147483647 w 1024"/>
              <a:gd name="T15" fmla="*/ 2147483647 h 503"/>
              <a:gd name="T16" fmla="*/ 2147483647 w 1024"/>
              <a:gd name="T17" fmla="*/ 2147483647 h 503"/>
              <a:gd name="T18" fmla="*/ 0 w 1024"/>
              <a:gd name="T19" fmla="*/ 2147483647 h 50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024"/>
              <a:gd name="T31" fmla="*/ 0 h 503"/>
              <a:gd name="T32" fmla="*/ 1024 w 1024"/>
              <a:gd name="T33" fmla="*/ 503 h 50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024" h="503">
                <a:moveTo>
                  <a:pt x="0" y="28"/>
                </a:moveTo>
                <a:lnTo>
                  <a:pt x="0" y="0"/>
                </a:lnTo>
                <a:lnTo>
                  <a:pt x="1024" y="0"/>
                </a:lnTo>
                <a:lnTo>
                  <a:pt x="896" y="55"/>
                </a:lnTo>
                <a:lnTo>
                  <a:pt x="731" y="83"/>
                </a:lnTo>
                <a:lnTo>
                  <a:pt x="676" y="302"/>
                </a:lnTo>
                <a:lnTo>
                  <a:pt x="585" y="503"/>
                </a:lnTo>
                <a:lnTo>
                  <a:pt x="268" y="475"/>
                </a:lnTo>
                <a:lnTo>
                  <a:pt x="36" y="265"/>
                </a:lnTo>
                <a:lnTo>
                  <a:pt x="0" y="28"/>
                </a:lnTo>
                <a:close/>
              </a:path>
            </a:pathLst>
          </a:cu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124075" y="3573463"/>
            <a:ext cx="1598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OCEÁNSKÁ</a:t>
            </a:r>
          </a:p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PÁNEV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356100" y="3860800"/>
            <a:ext cx="1800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OCEÁNSKÁ</a:t>
            </a:r>
          </a:p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PÁNEV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642938" y="1643063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ŠELF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786063" y="2071688"/>
            <a:ext cx="2462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STŘEDOCEÁNSKÝ</a:t>
            </a:r>
          </a:p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HŘBET</a:t>
            </a:r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 flipH="1">
            <a:off x="3779838" y="3141663"/>
            <a:ext cx="287337" cy="719137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cs-CZ">
              <a:solidFill>
                <a:schemeClr val="bg1"/>
              </a:solidFill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 rot="-5211418">
            <a:off x="4347370" y="3510756"/>
            <a:ext cx="3871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HLUBOKOOCEÁNSKÝ PŘÍKOP</a:t>
            </a: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6227763" y="5589588"/>
            <a:ext cx="144462" cy="719137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7235825" y="1557338"/>
            <a:ext cx="94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0">
                <a:solidFill>
                  <a:schemeClr val="bg1"/>
                </a:solidFill>
                <a:latin typeface="Arial" charset="0"/>
              </a:rPr>
              <a:t>MOŘE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143250" y="1357313"/>
            <a:ext cx="1666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Arial" charset="0"/>
              </a:rPr>
              <a:t>OCEÁN</a:t>
            </a:r>
          </a:p>
        </p:txBody>
      </p:sp>
      <p:sp>
        <p:nvSpPr>
          <p:cNvPr id="13326" name="Freeform 14"/>
          <p:cNvSpPr>
            <a:spLocks/>
          </p:cNvSpPr>
          <p:nvPr/>
        </p:nvSpPr>
        <p:spPr bwMode="auto">
          <a:xfrm>
            <a:off x="-36513" y="1052513"/>
            <a:ext cx="1584326" cy="5832475"/>
          </a:xfrm>
          <a:custGeom>
            <a:avLst/>
            <a:gdLst>
              <a:gd name="T0" fmla="*/ 0 w 998"/>
              <a:gd name="T1" fmla="*/ 2147483647 h 3674"/>
              <a:gd name="T2" fmla="*/ 2147483647 w 998"/>
              <a:gd name="T3" fmla="*/ 0 h 3674"/>
              <a:gd name="T4" fmla="*/ 2147483647 w 998"/>
              <a:gd name="T5" fmla="*/ 2147483647 h 3674"/>
              <a:gd name="T6" fmla="*/ 2147483647 w 998"/>
              <a:gd name="T7" fmla="*/ 2147483647 h 3674"/>
              <a:gd name="T8" fmla="*/ 2147483647 w 998"/>
              <a:gd name="T9" fmla="*/ 2147483647 h 3674"/>
              <a:gd name="T10" fmla="*/ 2147483647 w 998"/>
              <a:gd name="T11" fmla="*/ 2147483647 h 3674"/>
              <a:gd name="T12" fmla="*/ 2147483647 w 998"/>
              <a:gd name="T13" fmla="*/ 2147483647 h 3674"/>
              <a:gd name="T14" fmla="*/ 0 w 998"/>
              <a:gd name="T15" fmla="*/ 2147483647 h 3674"/>
              <a:gd name="T16" fmla="*/ 0 w 998"/>
              <a:gd name="T17" fmla="*/ 2147483647 h 367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8"/>
              <a:gd name="T28" fmla="*/ 0 h 3674"/>
              <a:gd name="T29" fmla="*/ 998 w 998"/>
              <a:gd name="T30" fmla="*/ 3674 h 367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8" h="3674">
                <a:moveTo>
                  <a:pt x="0" y="46"/>
                </a:moveTo>
                <a:lnTo>
                  <a:pt x="45" y="0"/>
                </a:lnTo>
                <a:lnTo>
                  <a:pt x="227" y="272"/>
                </a:lnTo>
                <a:lnTo>
                  <a:pt x="318" y="635"/>
                </a:lnTo>
                <a:lnTo>
                  <a:pt x="726" y="681"/>
                </a:lnTo>
                <a:lnTo>
                  <a:pt x="998" y="1497"/>
                </a:lnTo>
                <a:lnTo>
                  <a:pt x="998" y="3674"/>
                </a:lnTo>
                <a:lnTo>
                  <a:pt x="0" y="3674"/>
                </a:lnTo>
                <a:lnTo>
                  <a:pt x="0" y="46"/>
                </a:lnTo>
                <a:close/>
              </a:path>
            </a:pathLst>
          </a:custGeom>
          <a:solidFill>
            <a:srgbClr val="996633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27" name="Rectangle 16"/>
          <p:cNvSpPr>
            <a:spLocks noChangeArrowheads="1"/>
          </p:cNvSpPr>
          <p:nvPr/>
        </p:nvSpPr>
        <p:spPr bwMode="auto">
          <a:xfrm>
            <a:off x="0" y="4786313"/>
            <a:ext cx="1727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0">
                <a:latin typeface="Arial" charset="0"/>
              </a:rPr>
              <a:t>PEVNINSKÁ</a:t>
            </a:r>
          </a:p>
          <a:p>
            <a:r>
              <a:rPr lang="cs-CZ" sz="2000" b="0">
                <a:latin typeface="Arial" charset="0"/>
              </a:rPr>
              <a:t>ZEMSKÁ</a:t>
            </a:r>
          </a:p>
          <a:p>
            <a:r>
              <a:rPr lang="cs-CZ" sz="2000" b="0">
                <a:latin typeface="Arial" charset="0"/>
              </a:rPr>
              <a:t>KŮRA</a:t>
            </a:r>
          </a:p>
        </p:txBody>
      </p:sp>
      <p:sp>
        <p:nvSpPr>
          <p:cNvPr id="13328" name="Text Box 18"/>
          <p:cNvSpPr txBox="1">
            <a:spLocks noChangeArrowheads="1"/>
          </p:cNvSpPr>
          <p:nvPr/>
        </p:nvSpPr>
        <p:spPr bwMode="auto">
          <a:xfrm>
            <a:off x="2000250" y="6286500"/>
            <a:ext cx="3492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0">
                <a:latin typeface="Arial" charset="0"/>
              </a:rPr>
              <a:t>OCEÁNSKÁ ZEMSKÁ KŮRA</a:t>
            </a:r>
          </a:p>
        </p:txBody>
      </p:sp>
      <p:sp>
        <p:nvSpPr>
          <p:cNvPr id="13329" name="Text Box 24"/>
          <p:cNvSpPr txBox="1">
            <a:spLocks noChangeArrowheads="1"/>
          </p:cNvSpPr>
          <p:nvPr/>
        </p:nvSpPr>
        <p:spPr bwMode="auto">
          <a:xfrm>
            <a:off x="1928813" y="5572125"/>
            <a:ext cx="3322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000" b="0">
                <a:solidFill>
                  <a:srgbClr val="DC3D22"/>
                </a:solidFill>
                <a:latin typeface="Arial" charset="0"/>
              </a:rPr>
              <a:t>POHYBY</a:t>
            </a:r>
          </a:p>
          <a:p>
            <a:pPr algn="ctr"/>
            <a:r>
              <a:rPr lang="cs-CZ" sz="2000" b="0">
                <a:solidFill>
                  <a:srgbClr val="DC3D22"/>
                </a:solidFill>
                <a:latin typeface="Arial" charset="0"/>
              </a:rPr>
              <a:t>LITOSFÉRICKÝCH DESEK</a:t>
            </a:r>
          </a:p>
        </p:txBody>
      </p:sp>
      <p:sp>
        <p:nvSpPr>
          <p:cNvPr id="13330" name="Text Box 27"/>
          <p:cNvSpPr txBox="1">
            <a:spLocks noChangeArrowheads="1"/>
          </p:cNvSpPr>
          <p:nvPr/>
        </p:nvSpPr>
        <p:spPr bwMode="auto">
          <a:xfrm>
            <a:off x="2857500" y="142875"/>
            <a:ext cx="2617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0">
                <a:latin typeface="Arial" charset="0"/>
              </a:rPr>
              <a:t>DNO OCEÁNU</a:t>
            </a:r>
          </a:p>
        </p:txBody>
      </p:sp>
      <p:sp>
        <p:nvSpPr>
          <p:cNvPr id="28" name="Šrafovaná šipka doprava 27"/>
          <p:cNvSpPr/>
          <p:nvPr/>
        </p:nvSpPr>
        <p:spPr bwMode="auto">
          <a:xfrm rot="8425483">
            <a:off x="2825750" y="4460875"/>
            <a:ext cx="920750" cy="4572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Šrafovaná šipka doprava 28"/>
          <p:cNvSpPr/>
          <p:nvPr/>
        </p:nvSpPr>
        <p:spPr bwMode="auto">
          <a:xfrm rot="11748922">
            <a:off x="1736725" y="4516438"/>
            <a:ext cx="912813" cy="439737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0" name="Šrafovaná šipka doprava 29"/>
          <p:cNvSpPr/>
          <p:nvPr/>
        </p:nvSpPr>
        <p:spPr bwMode="auto">
          <a:xfrm rot="15304947">
            <a:off x="911225" y="3675063"/>
            <a:ext cx="846137" cy="433388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Šrafovaná šipka doprava 30"/>
          <p:cNvSpPr/>
          <p:nvPr/>
        </p:nvSpPr>
        <p:spPr bwMode="auto">
          <a:xfrm rot="15574122">
            <a:off x="598488" y="2501900"/>
            <a:ext cx="793750" cy="42545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2" name="Šrafovaná šipka doprava 31"/>
          <p:cNvSpPr/>
          <p:nvPr/>
        </p:nvSpPr>
        <p:spPr bwMode="auto">
          <a:xfrm rot="13091083">
            <a:off x="-76200" y="1965325"/>
            <a:ext cx="652463" cy="4445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3" name="Šrafovaná šipka doprava 32"/>
          <p:cNvSpPr/>
          <p:nvPr/>
        </p:nvSpPr>
        <p:spPr bwMode="auto">
          <a:xfrm rot="2945498">
            <a:off x="3785394" y="4653756"/>
            <a:ext cx="822325" cy="474663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4" name="Šrafovaná šipka doprava 33"/>
          <p:cNvSpPr/>
          <p:nvPr/>
        </p:nvSpPr>
        <p:spPr bwMode="auto">
          <a:xfrm rot="959864">
            <a:off x="4868863" y="4895850"/>
            <a:ext cx="849312" cy="423863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5" name="Šrafovaná šipka doprava 34"/>
          <p:cNvSpPr/>
          <p:nvPr/>
        </p:nvSpPr>
        <p:spPr bwMode="auto">
          <a:xfrm rot="3778378">
            <a:off x="5491162" y="5840413"/>
            <a:ext cx="885825" cy="46355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6" name="Šrafovaná šipka doprava 35"/>
          <p:cNvSpPr/>
          <p:nvPr/>
        </p:nvSpPr>
        <p:spPr bwMode="auto">
          <a:xfrm rot="6396020">
            <a:off x="6283325" y="5897563"/>
            <a:ext cx="842963" cy="420687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7" name="Šrafovaná šipka doprava 36"/>
          <p:cNvSpPr/>
          <p:nvPr/>
        </p:nvSpPr>
        <p:spPr bwMode="auto">
          <a:xfrm rot="6031440">
            <a:off x="6477001" y="4513262"/>
            <a:ext cx="741362" cy="449263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9" name="Šrafovaná šipka doprava 38"/>
          <p:cNvSpPr/>
          <p:nvPr/>
        </p:nvSpPr>
        <p:spPr bwMode="auto">
          <a:xfrm rot="16443522">
            <a:off x="6568281" y="2340769"/>
            <a:ext cx="928688" cy="5715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0" name="Šrafovaná šipka doprava 39"/>
          <p:cNvSpPr/>
          <p:nvPr/>
        </p:nvSpPr>
        <p:spPr bwMode="auto">
          <a:xfrm rot="21153500">
            <a:off x="7640638" y="2127250"/>
            <a:ext cx="928687" cy="5715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3343" name="Volný tvar 42"/>
          <p:cNvSpPr>
            <a:spLocks noChangeArrowheads="1"/>
          </p:cNvSpPr>
          <p:nvPr/>
        </p:nvSpPr>
        <p:spPr bwMode="auto">
          <a:xfrm>
            <a:off x="6643688" y="1071563"/>
            <a:ext cx="2571750" cy="5786437"/>
          </a:xfrm>
          <a:custGeom>
            <a:avLst/>
            <a:gdLst>
              <a:gd name="T0" fmla="*/ 421158 w 2494625"/>
              <a:gd name="T1" fmla="*/ 6257911 h 5637320"/>
              <a:gd name="T2" fmla="*/ 2817749 w 2494625"/>
              <a:gd name="T3" fmla="*/ 6257911 h 5637320"/>
              <a:gd name="T4" fmla="*/ 2767612 w 2494625"/>
              <a:gd name="T5" fmla="*/ 19710 h 5637320"/>
              <a:gd name="T6" fmla="*/ 2717474 w 2494625"/>
              <a:gd name="T7" fmla="*/ 0 h 5637320"/>
              <a:gd name="T8" fmla="*/ 2617199 w 2494625"/>
              <a:gd name="T9" fmla="*/ 19710 h 5637320"/>
              <a:gd name="T10" fmla="*/ 2426675 w 2494625"/>
              <a:gd name="T11" fmla="*/ 177390 h 5637320"/>
              <a:gd name="T12" fmla="*/ 2316371 w 2494625"/>
              <a:gd name="T13" fmla="*/ 285795 h 5637320"/>
              <a:gd name="T14" fmla="*/ 2075710 w 2494625"/>
              <a:gd name="T15" fmla="*/ 384345 h 5637320"/>
              <a:gd name="T16" fmla="*/ 1885186 w 2494625"/>
              <a:gd name="T17" fmla="*/ 404056 h 5637320"/>
              <a:gd name="T18" fmla="*/ 1825021 w 2494625"/>
              <a:gd name="T19" fmla="*/ 492750 h 5637320"/>
              <a:gd name="T20" fmla="*/ 1744800 w 2494625"/>
              <a:gd name="T21" fmla="*/ 768689 h 5637320"/>
              <a:gd name="T22" fmla="*/ 1624468 w 2494625"/>
              <a:gd name="T23" fmla="*/ 1054485 h 5637320"/>
              <a:gd name="T24" fmla="*/ 1564303 w 2494625"/>
              <a:gd name="T25" fmla="*/ 1162889 h 5637320"/>
              <a:gd name="T26" fmla="*/ 1012786 w 2494625"/>
              <a:gd name="T27" fmla="*/ 1103759 h 5637320"/>
              <a:gd name="T28" fmla="*/ 631738 w 2494625"/>
              <a:gd name="T29" fmla="*/ 729269 h 5637320"/>
              <a:gd name="T30" fmla="*/ 531461 w 2494625"/>
              <a:gd name="T31" fmla="*/ 246374 h 5637320"/>
              <a:gd name="T32" fmla="*/ 481325 w 2494625"/>
              <a:gd name="T33" fmla="*/ 98550 h 5637320"/>
              <a:gd name="T34" fmla="*/ 170468 w 2494625"/>
              <a:gd name="T35" fmla="*/ 9855 h 5637320"/>
              <a:gd name="T36" fmla="*/ 150414 w 2494625"/>
              <a:gd name="T37" fmla="*/ 19710 h 5637320"/>
              <a:gd name="T38" fmla="*/ 80221 w 2494625"/>
              <a:gd name="T39" fmla="*/ 709558 h 5637320"/>
              <a:gd name="T40" fmla="*/ 30083 w 2494625"/>
              <a:gd name="T41" fmla="*/ 1517669 h 5637320"/>
              <a:gd name="T42" fmla="*/ 0 w 2494625"/>
              <a:gd name="T43" fmla="*/ 1773898 h 5637320"/>
              <a:gd name="T44" fmla="*/ 30083 w 2494625"/>
              <a:gd name="T45" fmla="*/ 1842882 h 5637320"/>
              <a:gd name="T46" fmla="*/ 50139 w 2494625"/>
              <a:gd name="T47" fmla="*/ 1941432 h 5637320"/>
              <a:gd name="T48" fmla="*/ 120330 w 2494625"/>
              <a:gd name="T49" fmla="*/ 2049837 h 5637320"/>
              <a:gd name="T50" fmla="*/ 180497 w 2494625"/>
              <a:gd name="T51" fmla="*/ 2118822 h 5637320"/>
              <a:gd name="T52" fmla="*/ 210579 w 2494625"/>
              <a:gd name="T53" fmla="*/ 2158242 h 5637320"/>
              <a:gd name="T54" fmla="*/ 320883 w 2494625"/>
              <a:gd name="T55" fmla="*/ 2325776 h 5637320"/>
              <a:gd name="T56" fmla="*/ 381047 w 2494625"/>
              <a:gd name="T57" fmla="*/ 2542585 h 5637320"/>
              <a:gd name="T58" fmla="*/ 421158 w 2494625"/>
              <a:gd name="T59" fmla="*/ 2769248 h 5637320"/>
              <a:gd name="T60" fmla="*/ 521436 w 2494625"/>
              <a:gd name="T61" fmla="*/ 2907221 h 5637320"/>
              <a:gd name="T62" fmla="*/ 531461 w 2494625"/>
              <a:gd name="T63" fmla="*/ 3084611 h 5637320"/>
              <a:gd name="T64" fmla="*/ 531461 w 2494625"/>
              <a:gd name="T65" fmla="*/ 3133884 h 5637320"/>
              <a:gd name="T66" fmla="*/ 551518 w 2494625"/>
              <a:gd name="T67" fmla="*/ 3242290 h 5637320"/>
              <a:gd name="T68" fmla="*/ 611683 w 2494625"/>
              <a:gd name="T69" fmla="*/ 3794168 h 5637320"/>
              <a:gd name="T70" fmla="*/ 611683 w 2494625"/>
              <a:gd name="T71" fmla="*/ 4030689 h 5637320"/>
              <a:gd name="T72" fmla="*/ 551518 w 2494625"/>
              <a:gd name="T73" fmla="*/ 4365758 h 5637320"/>
              <a:gd name="T74" fmla="*/ 641765 w 2494625"/>
              <a:gd name="T75" fmla="*/ 4631839 h 5637320"/>
              <a:gd name="T76" fmla="*/ 852344 w 2494625"/>
              <a:gd name="T77" fmla="*/ 5213283 h 5637320"/>
              <a:gd name="T78" fmla="*/ 862372 w 2494625"/>
              <a:gd name="T79" fmla="*/ 5380820 h 5637320"/>
              <a:gd name="T80" fmla="*/ 922538 w 2494625"/>
              <a:gd name="T81" fmla="*/ 5587773 h 5637320"/>
              <a:gd name="T82" fmla="*/ 421158 w 2494625"/>
              <a:gd name="T83" fmla="*/ 6257911 h 563732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494625"/>
              <a:gd name="T127" fmla="*/ 0 h 5637320"/>
              <a:gd name="T128" fmla="*/ 2494625 w 2494625"/>
              <a:gd name="T129" fmla="*/ 5637320 h 563732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494625" h="5637320">
                <a:moveTo>
                  <a:pt x="372862" y="5637320"/>
                </a:moveTo>
                <a:lnTo>
                  <a:pt x="2494625" y="5637320"/>
                </a:lnTo>
                <a:lnTo>
                  <a:pt x="2450237" y="17755"/>
                </a:lnTo>
                <a:lnTo>
                  <a:pt x="2405848" y="0"/>
                </a:lnTo>
                <a:lnTo>
                  <a:pt x="2317072" y="17755"/>
                </a:lnTo>
                <a:lnTo>
                  <a:pt x="2148396" y="159798"/>
                </a:lnTo>
                <a:lnTo>
                  <a:pt x="2050742" y="257453"/>
                </a:lnTo>
                <a:lnTo>
                  <a:pt x="1837677" y="346229"/>
                </a:lnTo>
                <a:lnTo>
                  <a:pt x="1669002" y="363985"/>
                </a:lnTo>
                <a:lnTo>
                  <a:pt x="1615736" y="443884"/>
                </a:lnTo>
                <a:lnTo>
                  <a:pt x="1544714" y="692458"/>
                </a:lnTo>
                <a:lnTo>
                  <a:pt x="1438182" y="949911"/>
                </a:lnTo>
                <a:lnTo>
                  <a:pt x="1384916" y="1047565"/>
                </a:lnTo>
                <a:lnTo>
                  <a:pt x="896644" y="994299"/>
                </a:lnTo>
                <a:lnTo>
                  <a:pt x="559293" y="656948"/>
                </a:lnTo>
                <a:lnTo>
                  <a:pt x="470516" y="221942"/>
                </a:lnTo>
                <a:lnTo>
                  <a:pt x="426128" y="88777"/>
                </a:lnTo>
                <a:lnTo>
                  <a:pt x="150920" y="8878"/>
                </a:lnTo>
                <a:lnTo>
                  <a:pt x="133165" y="17755"/>
                </a:lnTo>
                <a:lnTo>
                  <a:pt x="71021" y="639192"/>
                </a:lnTo>
                <a:lnTo>
                  <a:pt x="26633" y="1367161"/>
                </a:lnTo>
                <a:lnTo>
                  <a:pt x="0" y="1597981"/>
                </a:lnTo>
                <a:lnTo>
                  <a:pt x="26633" y="1660124"/>
                </a:lnTo>
                <a:lnTo>
                  <a:pt x="44388" y="1748901"/>
                </a:lnTo>
                <a:lnTo>
                  <a:pt x="106532" y="1846555"/>
                </a:lnTo>
                <a:lnTo>
                  <a:pt x="159798" y="1908699"/>
                </a:lnTo>
                <a:lnTo>
                  <a:pt x="186431" y="1944210"/>
                </a:lnTo>
                <a:lnTo>
                  <a:pt x="284085" y="2095130"/>
                </a:lnTo>
                <a:lnTo>
                  <a:pt x="337351" y="2290439"/>
                </a:lnTo>
                <a:lnTo>
                  <a:pt x="372862" y="2494625"/>
                </a:lnTo>
                <a:lnTo>
                  <a:pt x="461639" y="2618913"/>
                </a:lnTo>
                <a:lnTo>
                  <a:pt x="470516" y="2778711"/>
                </a:lnTo>
                <a:lnTo>
                  <a:pt x="470516" y="2823099"/>
                </a:lnTo>
                <a:cubicBezTo>
                  <a:pt x="480125" y="2909575"/>
                  <a:pt x="467410" y="2879030"/>
                  <a:pt x="488272" y="2920754"/>
                </a:cubicBezTo>
                <a:lnTo>
                  <a:pt x="541538" y="3417903"/>
                </a:lnTo>
                <a:lnTo>
                  <a:pt x="541538" y="3630967"/>
                </a:lnTo>
                <a:lnTo>
                  <a:pt x="488272" y="3932808"/>
                </a:lnTo>
                <a:cubicBezTo>
                  <a:pt x="569139" y="4166424"/>
                  <a:pt x="568171" y="4082208"/>
                  <a:pt x="568171" y="4172505"/>
                </a:cubicBezTo>
                <a:lnTo>
                  <a:pt x="754602" y="4696287"/>
                </a:lnTo>
                <a:lnTo>
                  <a:pt x="763479" y="4847208"/>
                </a:lnTo>
                <a:lnTo>
                  <a:pt x="816745" y="5033639"/>
                </a:lnTo>
                <a:lnTo>
                  <a:pt x="372862" y="5637320"/>
                </a:lnTo>
                <a:close/>
              </a:path>
            </a:pathLst>
          </a:custGeom>
          <a:solidFill>
            <a:srgbClr val="996633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44" name="Rectangle 17"/>
          <p:cNvSpPr>
            <a:spLocks noChangeArrowheads="1"/>
          </p:cNvSpPr>
          <p:nvPr/>
        </p:nvSpPr>
        <p:spPr bwMode="auto">
          <a:xfrm>
            <a:off x="7362825" y="4643438"/>
            <a:ext cx="17811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0">
                <a:latin typeface="Arial" charset="0"/>
              </a:rPr>
              <a:t>PEVNINSKÁ</a:t>
            </a:r>
          </a:p>
          <a:p>
            <a:r>
              <a:rPr lang="cs-CZ" sz="2000" b="0">
                <a:latin typeface="Arial" charset="0"/>
              </a:rPr>
              <a:t>ZEMSKÁ</a:t>
            </a:r>
          </a:p>
          <a:p>
            <a:r>
              <a:rPr lang="cs-CZ" sz="2000" b="0">
                <a:latin typeface="Arial" charset="0"/>
              </a:rPr>
              <a:t>KŮRA</a:t>
            </a:r>
          </a:p>
        </p:txBody>
      </p:sp>
      <p:pic>
        <p:nvPicPr>
          <p:cNvPr id="13345" name="Picture 29" descr="File:Mid-ocean ridge topograph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2428875"/>
            <a:ext cx="142875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ovéPole 44"/>
          <p:cNvSpPr txBox="1"/>
          <p:nvPr/>
        </p:nvSpPr>
        <p:spPr>
          <a:xfrm>
            <a:off x="4929188" y="2428875"/>
            <a:ext cx="25241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050" dirty="0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2247900" y="254000"/>
            <a:ext cx="317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Podmořský reliéf</a:t>
            </a: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376238" y="974725"/>
            <a:ext cx="5564187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Pevninský šelf </a:t>
            </a:r>
          </a:p>
          <a:p>
            <a:endParaRPr lang="cs-CZ" sz="3200"/>
          </a:p>
          <a:p>
            <a:r>
              <a:rPr lang="cs-CZ" sz="3200"/>
              <a:t>Pevninský svah</a:t>
            </a:r>
            <a:r>
              <a:rPr lang="cs-CZ" sz="3200" b="0"/>
              <a:t> </a:t>
            </a:r>
          </a:p>
          <a:p>
            <a:endParaRPr lang="cs-CZ" sz="3200" b="0"/>
          </a:p>
          <a:p>
            <a:r>
              <a:rPr lang="cs-CZ" sz="3200"/>
              <a:t>Pevninské úpatí</a:t>
            </a:r>
          </a:p>
          <a:p>
            <a:endParaRPr lang="cs-CZ" sz="3200"/>
          </a:p>
          <a:p>
            <a:r>
              <a:rPr lang="cs-CZ" sz="3200"/>
              <a:t>Oceánské pánve</a:t>
            </a:r>
            <a:endParaRPr lang="cs-CZ" sz="3200" b="0"/>
          </a:p>
          <a:p>
            <a:endParaRPr lang="cs-CZ" sz="3200"/>
          </a:p>
          <a:p>
            <a:r>
              <a:rPr lang="cs-CZ" sz="3200"/>
              <a:t>Hlubokomořské příkopy</a:t>
            </a:r>
            <a:endParaRPr lang="cs-CZ" sz="32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68313" y="0"/>
            <a:ext cx="533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chemeClr val="bg1"/>
                </a:solidFill>
                <a:cs typeface="Times New Roman" pitchFamily="18" charset="0"/>
              </a:rPr>
              <a:t>Vlastnosti mořské vody</a:t>
            </a:r>
            <a:r>
              <a:rPr lang="cs-CZ" sz="1100" b="0">
                <a:solidFill>
                  <a:schemeClr val="bg1"/>
                </a:solidFill>
              </a:rPr>
              <a:t> </a:t>
            </a:r>
            <a:endParaRPr lang="cs-CZ" sz="2400" b="0">
              <a:solidFill>
                <a:schemeClr val="bg1"/>
              </a:solidFill>
            </a:endParaRP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214313" y="714375"/>
            <a:ext cx="428625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1"/>
                </a:solidFill>
              </a:rPr>
              <a:t>Teplota</a:t>
            </a:r>
          </a:p>
          <a:p>
            <a:pPr marL="457200" indent="-457200"/>
            <a:endParaRPr lang="cs-CZ" sz="2400">
              <a:solidFill>
                <a:srgbClr val="FFFF00"/>
              </a:solidFill>
            </a:endParaRPr>
          </a:p>
          <a:p>
            <a:pPr marL="457200" indent="-457200"/>
            <a:r>
              <a:rPr lang="cs-CZ" sz="2400"/>
              <a:t>Dvě hlavní příčiny změn teploty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400"/>
              <a:t>Přísun energie na povrch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400"/>
              <a:t>Konvektivní přenos tepla pod hladinou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400"/>
          </a:p>
          <a:p>
            <a:pPr marL="457200" indent="-457200">
              <a:buFont typeface="Wingdings" pitchFamily="2" charset="2"/>
              <a:buNone/>
            </a:pPr>
            <a:r>
              <a:rPr lang="cs-CZ" sz="2400"/>
              <a:t>Teplotní rovník – posunut mírně na severní polokouli</a:t>
            </a:r>
          </a:p>
          <a:p>
            <a:pPr marL="457200" indent="-457200">
              <a:buFont typeface="Wingdings" pitchFamily="2" charset="2"/>
              <a:buNone/>
            </a:pPr>
            <a:endParaRPr lang="cs-CZ" sz="2400"/>
          </a:p>
          <a:p>
            <a:pPr marL="457200" indent="-457200">
              <a:buFont typeface="Wingdings" pitchFamily="2" charset="2"/>
              <a:buNone/>
            </a:pPr>
            <a:r>
              <a:rPr lang="cs-CZ" sz="2400"/>
              <a:t>Denní  a sezónní kolísání teplot</a:t>
            </a:r>
          </a:p>
        </p:txBody>
      </p:sp>
      <p:pic>
        <p:nvPicPr>
          <p:cNvPr id="15364" name="Picture 5" descr="http://upload.wikimedia.org/wikipedia/commons/c/cb/Avhrr-se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1214438"/>
            <a:ext cx="4500563" cy="275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ovéPole 1"/>
          <p:cNvSpPr txBox="1">
            <a:spLocks noChangeArrowheads="1"/>
          </p:cNvSpPr>
          <p:nvPr/>
        </p:nvSpPr>
        <p:spPr bwMode="auto">
          <a:xfrm>
            <a:off x="571500" y="142875"/>
            <a:ext cx="3522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chemeClr val="bg1"/>
                </a:solidFill>
              </a:rPr>
              <a:t>2. Salinita (slanost)</a:t>
            </a:r>
          </a:p>
        </p:txBody>
      </p:sp>
      <p:sp>
        <p:nvSpPr>
          <p:cNvPr id="16387" name="TextovéPole 2"/>
          <p:cNvSpPr txBox="1">
            <a:spLocks noChangeArrowheads="1"/>
          </p:cNvSpPr>
          <p:nvPr/>
        </p:nvSpPr>
        <p:spPr bwMode="auto">
          <a:xfrm>
            <a:off x="285750" y="785813"/>
            <a:ext cx="54324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0"/>
              <a:t> množství solí v kg mořské vody</a:t>
            </a:r>
          </a:p>
          <a:p>
            <a:pPr>
              <a:buFont typeface="Wingdings" pitchFamily="2" charset="2"/>
              <a:buChar char="q"/>
            </a:pPr>
            <a:endParaRPr lang="cs-CZ" sz="2400" b="0"/>
          </a:p>
          <a:p>
            <a:pPr>
              <a:buFont typeface="Wingdings" pitchFamily="2" charset="2"/>
              <a:buChar char="q"/>
            </a:pPr>
            <a:r>
              <a:rPr lang="cs-CZ" sz="2400" b="0"/>
              <a:t> průměrně 35 promile</a:t>
            </a:r>
          </a:p>
          <a:p>
            <a:pPr>
              <a:buFont typeface="Wingdings" pitchFamily="2" charset="2"/>
              <a:buChar char="q"/>
            </a:pPr>
            <a:endParaRPr lang="cs-CZ" sz="2400" b="0"/>
          </a:p>
          <a:p>
            <a:pPr>
              <a:buFont typeface="Wingdings" pitchFamily="2" charset="2"/>
              <a:buChar char="q"/>
            </a:pPr>
            <a:r>
              <a:rPr lang="cs-CZ" sz="2400" b="0"/>
              <a:t> které faktory mají vliv na míru salinity?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00813" y="2000250"/>
            <a:ext cx="2222500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cs-CZ" b="0" dirty="0">
                <a:solidFill>
                  <a:schemeClr val="accent6">
                    <a:lumMod val="50000"/>
                  </a:schemeClr>
                </a:solidFill>
              </a:rPr>
              <a:t> výpar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cs-CZ" b="0" dirty="0">
                <a:solidFill>
                  <a:schemeClr val="accent6">
                    <a:lumMod val="50000"/>
                  </a:schemeClr>
                </a:solidFill>
              </a:rPr>
              <a:t> říční přítoky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cs-CZ" b="0" dirty="0">
                <a:solidFill>
                  <a:schemeClr val="accent6">
                    <a:lumMod val="50000"/>
                  </a:schemeClr>
                </a:solidFill>
              </a:rPr>
              <a:t> tání ledovců</a:t>
            </a:r>
          </a:p>
        </p:txBody>
      </p:sp>
      <p:pic>
        <p:nvPicPr>
          <p:cNvPr id="16389" name="Picture 6" descr="Soubor:Wiki plot 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857500"/>
            <a:ext cx="5500687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04800" y="152400"/>
            <a:ext cx="91440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>
            <a:spAutoFit/>
          </a:bodyPr>
          <a:lstStyle/>
          <a:p>
            <a:r>
              <a:rPr lang="cs-CZ" sz="3200">
                <a:solidFill>
                  <a:schemeClr val="bg1"/>
                </a:solidFill>
                <a:cs typeface="Times New Roman" pitchFamily="18" charset="0"/>
              </a:rPr>
              <a:t>Brakická voda</a:t>
            </a:r>
          </a:p>
          <a:p>
            <a:endParaRPr lang="cs-CZ" sz="3200">
              <a:solidFill>
                <a:srgbClr val="FFFF00"/>
              </a:solidFill>
              <a:cs typeface="Times New Roman" pitchFamily="18" charset="0"/>
            </a:endParaRPr>
          </a:p>
          <a:p>
            <a:pPr eaLnBrk="0" hangingPunct="0"/>
            <a:r>
              <a:rPr lang="cs-CZ" sz="2400" b="0">
                <a:cs typeface="Times New Roman" pitchFamily="18" charset="0"/>
              </a:rPr>
              <a:t>Voda smíšená, při ústí řek</a:t>
            </a:r>
            <a:endParaRPr lang="cs-CZ" sz="2400" b="0"/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5867400" y="5300663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New York City</a:t>
            </a:r>
          </a:p>
        </p:txBody>
      </p:sp>
      <p:sp>
        <p:nvSpPr>
          <p:cNvPr id="17412" name="Text Box 10"/>
          <p:cNvSpPr txBox="1">
            <a:spLocks noChangeArrowheads="1"/>
          </p:cNvSpPr>
          <p:nvPr/>
        </p:nvSpPr>
        <p:spPr bwMode="auto">
          <a:xfrm>
            <a:off x="857250" y="5214938"/>
            <a:ext cx="2255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Delta Amazonky</a:t>
            </a:r>
          </a:p>
        </p:txBody>
      </p:sp>
      <p:pic>
        <p:nvPicPr>
          <p:cNvPr id="17413" name="Picture 8" descr="File:Mouths of amazon geocover 19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2143125"/>
            <a:ext cx="4400550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214313" y="221456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1</a:t>
            </a:r>
          </a:p>
        </p:txBody>
      </p:sp>
      <p:pic>
        <p:nvPicPr>
          <p:cNvPr id="17415" name="Picture 10" descr="File:7.4.10ManhattanFromSinatraParkByLuigiNovi3.jpg"/>
          <p:cNvPicPr>
            <a:picLocks noChangeAspect="1" noChangeArrowheads="1"/>
          </p:cNvPicPr>
          <p:nvPr/>
        </p:nvPicPr>
        <p:blipFill>
          <a:blip r:embed="rId3" cstate="print"/>
          <a:srcRect b="12569"/>
          <a:stretch>
            <a:fillRect/>
          </a:stretch>
        </p:blipFill>
        <p:spPr bwMode="auto">
          <a:xfrm>
            <a:off x="4643438" y="2143125"/>
            <a:ext cx="43576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TextovéPole 9"/>
          <p:cNvSpPr txBox="1">
            <a:spLocks noChangeArrowheads="1"/>
          </p:cNvSpPr>
          <p:nvPr/>
        </p:nvSpPr>
        <p:spPr bwMode="auto">
          <a:xfrm>
            <a:off x="4714875" y="22145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214313" y="79375"/>
            <a:ext cx="9144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>
            <a:spAutoFit/>
          </a:bodyPr>
          <a:lstStyle/>
          <a:p>
            <a:pPr indent="-228600">
              <a:tabLst>
                <a:tab pos="457200" algn="l"/>
              </a:tabLst>
            </a:pPr>
            <a:r>
              <a:rPr lang="cs-CZ" sz="3200">
                <a:solidFill>
                  <a:schemeClr val="bg1"/>
                </a:solidFill>
                <a:cs typeface="Times New Roman" pitchFamily="18" charset="0"/>
              </a:rPr>
              <a:t>3. Hustota mořské vody</a:t>
            </a:r>
          </a:p>
          <a:p>
            <a:pPr indent="-228600">
              <a:tabLst>
                <a:tab pos="457200" algn="l"/>
              </a:tabLst>
            </a:pPr>
            <a:r>
              <a:rPr lang="cs-CZ" sz="2400" b="0">
                <a:solidFill>
                  <a:schemeClr val="bg1"/>
                </a:solidFill>
                <a:cs typeface="Times New Roman" pitchFamily="18" charset="0"/>
              </a:rPr>
              <a:t>     </a:t>
            </a:r>
          </a:p>
          <a:p>
            <a:pPr indent="-228600">
              <a:tabLst>
                <a:tab pos="457200" algn="l"/>
              </a:tabLst>
            </a:pPr>
            <a:r>
              <a:rPr lang="cs-CZ" sz="2400" b="0">
                <a:solidFill>
                  <a:schemeClr val="bg1"/>
                </a:solidFill>
                <a:cs typeface="Times New Roman" pitchFamily="18" charset="0"/>
              </a:rPr>
              <a:t>     </a:t>
            </a:r>
            <a:r>
              <a:rPr lang="cs-CZ" sz="2400" b="0">
                <a:cs typeface="Times New Roman" pitchFamily="18" charset="0"/>
              </a:rPr>
              <a:t>Vyšší než u sladké vody</a:t>
            </a:r>
          </a:p>
          <a:p>
            <a:pPr indent="-228600" eaLnBrk="0" hangingPunct="0">
              <a:buFont typeface="Wingdings" pitchFamily="2" charset="2"/>
              <a:buNone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      Hustota závisí na:</a:t>
            </a:r>
          </a:p>
          <a:p>
            <a:pPr indent="-228600" eaLnBrk="0" hangingPunct="0">
              <a:buFont typeface="Wingdings" pitchFamily="2" charset="2"/>
              <a:buNone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     </a:t>
            </a:r>
            <a:r>
              <a:rPr lang="cs-CZ" sz="2400" b="0"/>
              <a:t>		</a:t>
            </a:r>
            <a:r>
              <a:rPr lang="cs-CZ" sz="2400" b="0">
                <a:cs typeface="Times New Roman" pitchFamily="18" charset="0"/>
              </a:rPr>
              <a:t>Teplotě </a:t>
            </a:r>
          </a:p>
          <a:p>
            <a:pPr indent="-228600" eaLnBrk="0" hangingPunct="0">
              <a:buFont typeface="Wingdings" pitchFamily="2" charset="2"/>
              <a:buNone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     </a:t>
            </a:r>
            <a:r>
              <a:rPr lang="cs-CZ" sz="2400" b="0"/>
              <a:t>		</a:t>
            </a:r>
            <a:r>
              <a:rPr lang="cs-CZ" sz="2400" b="0">
                <a:cs typeface="Times New Roman" pitchFamily="18" charset="0"/>
              </a:rPr>
              <a:t>Salinitě</a:t>
            </a:r>
          </a:p>
          <a:p>
            <a:pPr indent="-228600" eaLnBrk="0" hangingPunct="0">
              <a:buFont typeface="Wingdings" pitchFamily="2" charset="2"/>
              <a:buNone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      Max. hustota je v polárních oblastech</a:t>
            </a:r>
          </a:p>
          <a:p>
            <a:pPr indent="-228600" eaLnBrk="0" hangingPunct="0">
              <a:buFont typeface="Wingdings" pitchFamily="2" charset="2"/>
              <a:buNone/>
              <a:tabLst>
                <a:tab pos="457200" algn="l"/>
              </a:tabLst>
            </a:pPr>
            <a:r>
              <a:rPr lang="cs-CZ" sz="2400" b="0">
                <a:cs typeface="Times New Roman" pitchFamily="18" charset="0"/>
              </a:rPr>
              <a:t>      Min. v tropech</a:t>
            </a:r>
            <a:endParaRPr lang="cs-CZ" sz="2400" b="0"/>
          </a:p>
        </p:txBody>
      </p:sp>
      <p:pic>
        <p:nvPicPr>
          <p:cNvPr id="16388" name="Picture 4" descr="File:Sea water Vir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3286125"/>
            <a:ext cx="7000875" cy="3446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029"/>
          <p:cNvSpPr txBox="1">
            <a:spLocks noChangeArrowheads="1"/>
          </p:cNvSpPr>
          <p:nvPr/>
        </p:nvSpPr>
        <p:spPr bwMode="auto">
          <a:xfrm>
            <a:off x="357188" y="285750"/>
            <a:ext cx="3057525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4. Barva mořské vody</a:t>
            </a:r>
          </a:p>
          <a:p>
            <a:endParaRPr lang="cs-CZ" sz="240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0"/>
              <a:t>žlutá </a:t>
            </a:r>
          </a:p>
          <a:p>
            <a:pPr>
              <a:buFont typeface="Wingdings" pitchFamily="2" charset="2"/>
              <a:buChar char="Ø"/>
            </a:pPr>
            <a:endParaRPr lang="cs-CZ" sz="2400" b="0"/>
          </a:p>
          <a:p>
            <a:pPr>
              <a:buFont typeface="Wingdings" pitchFamily="2" charset="2"/>
              <a:buChar char="Ø"/>
            </a:pPr>
            <a:r>
              <a:rPr lang="cs-CZ" sz="2400" b="0"/>
              <a:t>zelená</a:t>
            </a:r>
          </a:p>
          <a:p>
            <a:pPr>
              <a:buFont typeface="Wingdings" pitchFamily="2" charset="2"/>
              <a:buChar char="Ø"/>
            </a:pPr>
            <a:endParaRPr lang="cs-CZ" sz="2400" b="0"/>
          </a:p>
          <a:p>
            <a:pPr>
              <a:buFont typeface="Wingdings" pitchFamily="2" charset="2"/>
              <a:buChar char="Ø"/>
            </a:pPr>
            <a:r>
              <a:rPr lang="cs-CZ" sz="2400" b="0"/>
              <a:t>modrá</a:t>
            </a:r>
          </a:p>
          <a:p>
            <a:pPr>
              <a:buFont typeface="Wingdings" pitchFamily="2" charset="2"/>
              <a:buChar char="Ø"/>
            </a:pPr>
            <a:endParaRPr lang="cs-CZ" sz="2400" b="0"/>
          </a:p>
          <a:p>
            <a:pPr>
              <a:buFont typeface="Wingdings" pitchFamily="2" charset="2"/>
              <a:buChar char="Ø"/>
            </a:pPr>
            <a:r>
              <a:rPr lang="cs-CZ" sz="2400" b="0"/>
              <a:t>červená</a:t>
            </a:r>
          </a:p>
          <a:p>
            <a:pPr>
              <a:buFont typeface="Wingdings" pitchFamily="2" charset="2"/>
              <a:buChar char="Ø"/>
            </a:pPr>
            <a:endParaRPr lang="cs-CZ" sz="2400"/>
          </a:p>
          <a:p>
            <a:pPr>
              <a:buFont typeface="Wingdings" pitchFamily="2" charset="2"/>
              <a:buChar char="Ø"/>
            </a:pPr>
            <a:endParaRPr lang="cs-CZ" sz="2400"/>
          </a:p>
        </p:txBody>
      </p:sp>
      <p:pic>
        <p:nvPicPr>
          <p:cNvPr id="19459" name="Picture 4" descr="File:Maldives rudder fish kyphosus cinerasce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214313"/>
            <a:ext cx="4071938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3"/>
          <p:cNvSpPr txBox="1">
            <a:spLocks noChangeArrowheads="1"/>
          </p:cNvSpPr>
          <p:nvPr/>
        </p:nvSpPr>
        <p:spPr bwMode="auto">
          <a:xfrm>
            <a:off x="8143875" y="2714625"/>
            <a:ext cx="315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19461" name="Picture 6" descr="File:Anim0742 - Flickr - NOAA Photo Libra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571875"/>
            <a:ext cx="407193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ovéPole 5"/>
          <p:cNvSpPr txBox="1">
            <a:spLocks noChangeArrowheads="1"/>
          </p:cNvSpPr>
          <p:nvPr/>
        </p:nvSpPr>
        <p:spPr bwMode="auto">
          <a:xfrm>
            <a:off x="8429625" y="5715000"/>
            <a:ext cx="338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19463" name="Picture 10" descr="File:A strikingly pretty red Dendronephthya at Elphinstone Reef, Red Sea, Egypt SCUB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88" y="3929063"/>
            <a:ext cx="3571875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TextovéPole 8"/>
          <p:cNvSpPr txBox="1">
            <a:spLocks noChangeArrowheads="1"/>
          </p:cNvSpPr>
          <p:nvPr/>
        </p:nvSpPr>
        <p:spPr bwMode="auto">
          <a:xfrm>
            <a:off x="1000125" y="6000750"/>
            <a:ext cx="338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Soubor:Boelge s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500313" y="142875"/>
            <a:ext cx="3398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Pohyby mořské vody</a:t>
            </a: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214313" y="3143250"/>
            <a:ext cx="46307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arenR"/>
            </a:pPr>
            <a:r>
              <a:rPr lang="cs-CZ" sz="2400" b="0">
                <a:solidFill>
                  <a:schemeClr val="bg1"/>
                </a:solidFill>
              </a:rPr>
              <a:t>Vlnění </a:t>
            </a:r>
          </a:p>
          <a:p>
            <a:pPr marL="457200" indent="-457200">
              <a:buFontTx/>
              <a:buAutoNum type="arabicParenR"/>
            </a:pPr>
            <a:endParaRPr lang="cs-CZ" sz="2400" b="0">
              <a:solidFill>
                <a:schemeClr val="bg1"/>
              </a:solidFill>
            </a:endParaRPr>
          </a:p>
          <a:p>
            <a:pPr marL="457200" indent="-457200">
              <a:buFontTx/>
              <a:buAutoNum type="arabicParenR"/>
            </a:pPr>
            <a:endParaRPr lang="cs-CZ" sz="2400" b="0">
              <a:solidFill>
                <a:schemeClr val="bg1"/>
              </a:solidFill>
            </a:endParaRPr>
          </a:p>
          <a:p>
            <a:pPr marL="457200" indent="-457200">
              <a:buFontTx/>
              <a:buAutoNum type="arabicParenR"/>
            </a:pPr>
            <a:r>
              <a:rPr lang="cs-CZ" sz="2400" b="0">
                <a:solidFill>
                  <a:schemeClr val="bg1"/>
                </a:solidFill>
              </a:rPr>
              <a:t>Dmutí (viz planetární geografie)</a:t>
            </a:r>
          </a:p>
          <a:p>
            <a:pPr marL="457200" indent="-457200"/>
            <a:endParaRPr lang="cs-CZ" sz="2400" b="0">
              <a:solidFill>
                <a:schemeClr val="bg1"/>
              </a:solidFill>
            </a:endParaRPr>
          </a:p>
          <a:p>
            <a:pPr marL="457200" indent="-457200">
              <a:buFontTx/>
              <a:buAutoNum type="arabicParenR"/>
            </a:pPr>
            <a:endParaRPr lang="cs-CZ" sz="2400" b="0">
              <a:solidFill>
                <a:schemeClr val="bg1"/>
              </a:solidFill>
            </a:endParaRPr>
          </a:p>
          <a:p>
            <a:pPr marL="457200" indent="-457200"/>
            <a:r>
              <a:rPr lang="cs-CZ" sz="2400" b="0">
                <a:solidFill>
                  <a:schemeClr val="bg1"/>
                </a:solidFill>
              </a:rPr>
              <a:t>3)  Mořské proudy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2143125" y="357188"/>
            <a:ext cx="424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 b="0">
                <a:solidFill>
                  <a:schemeClr val="bg1"/>
                </a:solidFill>
                <a:latin typeface="Arial" charset="0"/>
              </a:rPr>
              <a:t>MOŘSKÉ PROUDY</a:t>
            </a:r>
          </a:p>
        </p:txBody>
      </p:sp>
      <p:pic>
        <p:nvPicPr>
          <p:cNvPr id="21507" name="Picture 26" descr="http://upload.wikimedia.org/wikipedia/commons/0/06/Corrientes-oceanica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428750"/>
            <a:ext cx="8643937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500188" y="285750"/>
            <a:ext cx="6086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cs typeface="Times New Roman" pitchFamily="18" charset="0"/>
              </a:rPr>
              <a:t>Hospodářské využití Světového oceánu</a:t>
            </a:r>
            <a:endParaRPr lang="cs-CZ" b="0">
              <a:solidFill>
                <a:schemeClr val="bg1"/>
              </a:solidFill>
            </a:endParaRPr>
          </a:p>
        </p:txBody>
      </p:sp>
      <p:sp>
        <p:nvSpPr>
          <p:cNvPr id="22531" name="TextovéPole 2"/>
          <p:cNvSpPr txBox="1">
            <a:spLocks noChangeArrowheads="1"/>
          </p:cNvSpPr>
          <p:nvPr/>
        </p:nvSpPr>
        <p:spPr bwMode="auto">
          <a:xfrm>
            <a:off x="142875" y="928688"/>
            <a:ext cx="810736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Pro jaké hospodářské účely můžeme Světový oceán </a:t>
            </a:r>
          </a:p>
          <a:p>
            <a:r>
              <a:rPr lang="cs-CZ"/>
              <a:t>využívat?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28688" y="2286000"/>
            <a:ext cx="2614612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/>
              <a:t> těžba surovin</a:t>
            </a:r>
          </a:p>
          <a:p>
            <a:pPr>
              <a:buFont typeface="Wingdings" pitchFamily="2" charset="2"/>
              <a:buChar char="ü"/>
            </a:pPr>
            <a:endParaRPr lang="cs-CZ"/>
          </a:p>
          <a:p>
            <a:pPr>
              <a:buFont typeface="Wingdings" pitchFamily="2" charset="2"/>
              <a:buChar char="ü"/>
            </a:pPr>
            <a:r>
              <a:rPr lang="cs-CZ"/>
              <a:t>doprava</a:t>
            </a:r>
          </a:p>
          <a:p>
            <a:pPr>
              <a:buFont typeface="Wingdings" pitchFamily="2" charset="2"/>
              <a:buChar char="ü"/>
            </a:pPr>
            <a:endParaRPr lang="cs-CZ"/>
          </a:p>
          <a:p>
            <a:pPr>
              <a:buFont typeface="Wingdings" pitchFamily="2" charset="2"/>
              <a:buChar char="ü"/>
            </a:pPr>
            <a:r>
              <a:rPr lang="cs-CZ"/>
              <a:t>rybolov</a:t>
            </a:r>
          </a:p>
          <a:p>
            <a:pPr>
              <a:buFont typeface="Wingdings" pitchFamily="2" charset="2"/>
              <a:buChar char="ü"/>
            </a:pPr>
            <a:endParaRPr lang="cs-CZ"/>
          </a:p>
          <a:p>
            <a:pPr>
              <a:buFont typeface="Wingdings" pitchFamily="2" charset="2"/>
              <a:buChar char="ü"/>
            </a:pPr>
            <a:r>
              <a:rPr lang="cs-CZ"/>
              <a:t>cestovní ruch</a:t>
            </a:r>
          </a:p>
          <a:p>
            <a:pPr>
              <a:buFont typeface="Wingdings" pitchFamily="2" charset="2"/>
              <a:buChar char="ü"/>
            </a:pPr>
            <a:endParaRPr lang="cs-CZ"/>
          </a:p>
          <a:p>
            <a:pPr>
              <a:buFont typeface="Wingdings" pitchFamily="2" charset="2"/>
              <a:buChar char="ü"/>
            </a:pPr>
            <a:r>
              <a:rPr lang="cs-CZ"/>
              <a:t>energetika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Mexico (orthographic projection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3500438"/>
            <a:ext cx="27860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ovéPole 1"/>
          <p:cNvSpPr txBox="1">
            <a:spLocks noChangeArrowheads="1"/>
          </p:cNvSpPr>
          <p:nvPr/>
        </p:nvSpPr>
        <p:spPr bwMode="auto">
          <a:xfrm>
            <a:off x="1476375" y="260350"/>
            <a:ext cx="5557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bg1"/>
                </a:solidFill>
                <a:latin typeface="Comic Sans MS" pitchFamily="66" charset="0"/>
              </a:rPr>
              <a:t>Zóna Clarion Clipperton v S pacifiku</a:t>
            </a:r>
          </a:p>
        </p:txBody>
      </p:sp>
      <p:sp>
        <p:nvSpPr>
          <p:cNvPr id="23556" name="Obdélník 2"/>
          <p:cNvSpPr>
            <a:spLocks noChangeArrowheads="1"/>
          </p:cNvSpPr>
          <p:nvPr/>
        </p:nvSpPr>
        <p:spPr bwMode="auto">
          <a:xfrm>
            <a:off x="539750" y="908050"/>
            <a:ext cx="388937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b="0">
                <a:solidFill>
                  <a:schemeClr val="bg1"/>
                </a:solidFill>
              </a:rPr>
              <a:t>Zhruba 1200 námořních mil západně od pobřeží Mexika leží na dně Tichého oceánu kus českého území. V rámci mezinárodního konsorcia Česko a sedm dalších států drží exkluzivní licenci, která opravňuje k provádění geologického průzkumu na vytyčených oblastech mořského dna. </a:t>
            </a:r>
            <a:br>
              <a:rPr lang="cs-CZ" sz="1800" b="0">
                <a:solidFill>
                  <a:schemeClr val="bg1"/>
                </a:solidFill>
              </a:rPr>
            </a:br>
            <a:r>
              <a:rPr lang="cs-CZ" sz="1800" b="0">
                <a:solidFill>
                  <a:schemeClr val="bg1"/>
                </a:solidFill>
              </a:rPr>
              <a:t/>
            </a:r>
            <a:br>
              <a:rPr lang="cs-CZ" sz="1800" b="0">
                <a:solidFill>
                  <a:schemeClr val="bg1"/>
                </a:solidFill>
              </a:rPr>
            </a:br>
            <a:endParaRPr lang="cs-CZ" sz="1800" b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857356" y="5000636"/>
            <a:ext cx="99660" cy="10848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3560" name="TextovéPole 7"/>
          <p:cNvSpPr txBox="1">
            <a:spLocks noChangeArrowheads="1"/>
          </p:cNvSpPr>
          <p:nvPr/>
        </p:nvSpPr>
        <p:spPr bwMode="auto">
          <a:xfrm>
            <a:off x="1285875" y="5038725"/>
            <a:ext cx="1000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Clarion</a:t>
            </a:r>
          </a:p>
          <a:p>
            <a:r>
              <a:rPr lang="cs-CZ" sz="1200"/>
              <a:t>Clipperton</a:t>
            </a:r>
          </a:p>
        </p:txBody>
      </p:sp>
      <p:pic>
        <p:nvPicPr>
          <p:cNvPr id="23561" name="Picture 3"/>
          <p:cNvPicPr>
            <a:picLocks noChangeAspect="1" noChangeArrowheads="1"/>
          </p:cNvPicPr>
          <p:nvPr/>
        </p:nvPicPr>
        <p:blipFill>
          <a:blip r:embed="rId3" cstate="print"/>
          <a:srcRect t="12920"/>
          <a:stretch>
            <a:fillRect/>
          </a:stretch>
        </p:blipFill>
        <p:spPr bwMode="auto">
          <a:xfrm>
            <a:off x="4643438" y="714375"/>
            <a:ext cx="4071937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TextovéPole 3"/>
          <p:cNvSpPr txBox="1">
            <a:spLocks noChangeArrowheads="1"/>
          </p:cNvSpPr>
          <p:nvPr/>
        </p:nvSpPr>
        <p:spPr bwMode="auto">
          <a:xfrm>
            <a:off x="642938" y="5715000"/>
            <a:ext cx="3159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63" name="TextovéPole 3"/>
          <p:cNvSpPr txBox="1">
            <a:spLocks noChangeArrowheads="1"/>
          </p:cNvSpPr>
          <p:nvPr/>
        </p:nvSpPr>
        <p:spPr bwMode="auto">
          <a:xfrm>
            <a:off x="8715375" y="6143625"/>
            <a:ext cx="315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" name="Tlačítko akce: Informace 11">
            <a:hlinkClick r:id="" action="ppaction://noaction" highlightClick="1"/>
          </p:cNvPr>
          <p:cNvSpPr/>
          <p:nvPr/>
        </p:nvSpPr>
        <p:spPr bwMode="auto">
          <a:xfrm>
            <a:off x="857224" y="214290"/>
            <a:ext cx="571504" cy="571504"/>
          </a:xfrm>
          <a:prstGeom prst="actionButtonInformation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Obdélník 1"/>
          <p:cNvSpPr>
            <a:spLocks noChangeArrowheads="1"/>
          </p:cNvSpPr>
          <p:nvPr/>
        </p:nvSpPr>
        <p:spPr bwMode="auto">
          <a:xfrm>
            <a:off x="142875" y="163513"/>
            <a:ext cx="8858250" cy="669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b="0"/>
              <a:t>slide 3 – Tiago Fioreze.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&lt;http://en.wikipedia.org/wiki/File:Clouds_over_the_Atlantic_Ocean.jpg &gt;</a:t>
            </a:r>
            <a:r>
              <a:rPr lang="cs-CZ" sz="1100" b="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 4,5 – grafy vlastní tvorba v programu Microsoft Excel.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 slide 6 - Connormah.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&lt;http://en.wikipedia.org/wiki/File:Location_Southern_Ocean.svg &gt;</a:t>
            </a:r>
            <a:r>
              <a:rPr lang="cs-CZ" sz="1100" b="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7 – 1.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http://cs.wikipedia.org/wiki/Soubor:BlackSea-1.A2003105.1035.250m.jpg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7 – 2.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&lt;http://commons.wikimedia.org/wiki/File:Amerikanisches_Mittelmeer_NASA_World_Wind_Globe_.jpg?uselang=cs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8 – 1.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http://cs.wikipedia.org/wiki/Soubor:StraitOfMagellan.jpg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8– 2.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http://cs.wikipedia.org/wiki/Soubor:StraitOfMagellan.jpg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9 – 1. Yolan Chériaux.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&lt;http://commons.wikimedia.org/wiki/File:Canal_de_Suez.jpg?uselang=cs &gt;</a:t>
            </a:r>
            <a:r>
              <a:rPr lang="cs-CZ" sz="1100" b="0"/>
              <a:t> Licence: Creative Commons attribution shar Alike 2.5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9 – 2.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&lt;http://commons.wikimedia.org/wiki/File:Bainbridge_in_Suez.jpg?uselang=cs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10 – 1. vlastní zpracování v programu Arc GIS.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10 – 2.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&lt;http://commons.wikimedia.org/wiki/File:Panama_Canal_locks_1994_ships.jpg &gt;</a:t>
            </a:r>
            <a:r>
              <a:rPr lang="cs-CZ" sz="1100" b="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10 – 3.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http://translate.google.cz/#en/cs/new%20treaty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11 – 1. RedCoat10.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&lt;http://cs.wikipedia.org/wiki/Soubor:Location_Gibraltar_EU.png &gt;</a:t>
            </a:r>
            <a:r>
              <a:rPr lang="cs-CZ" sz="1100" b="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11 – 2.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http://cs.wikipedia.org/wiki/Soubor:Gib-uzina3.jpg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11-3.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http://commons.wikimedia.org/wiki/File:Moschee-Gibraltar-Europa-Point.jpg?uselang=cs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12 -1.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http://commons.wikimedia.org/wiki/File:Mid-ocean_ridge_topography.gif?uselang=cs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14 -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http://commons.wikimedia.org/wiki/File:Avhrr-sea.gif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15 -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http://cs.wikipedia.org/wiki/Soubor:Wiki_plot_04.png &gt;</a:t>
            </a:r>
            <a:r>
              <a:rPr lang="cs-CZ" sz="1100" b="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16 – 1.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&lt;http://commons.wikimedia.org/wiki/File:Mouths_of_amazon_geocover_1990.png?uselang=cs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16 – 2. Nightscream.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http://commons.wikimedia.org/wiki/File:7.4.10ManhattanFromSinatraParkByLuigiNovi3.jpg?uselang=cs &gt;</a:t>
            </a:r>
            <a:r>
              <a:rPr lang="cs-CZ" sz="1100" b="0"/>
              <a:t> Licence: Creative Commons attribution shar Alike 3.0 unported.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bdélník 1"/>
          <p:cNvSpPr>
            <a:spLocks noChangeArrowheads="1"/>
          </p:cNvSpPr>
          <p:nvPr/>
        </p:nvSpPr>
        <p:spPr bwMode="auto">
          <a:xfrm>
            <a:off x="142875" y="214313"/>
            <a:ext cx="8643938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 b="0"/>
              <a:t> slide 17. Jyi1693.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&lt;http://en.wikipedia.org/wiki/File:Sea_water_Virgo.jpg &gt;</a:t>
            </a:r>
            <a:r>
              <a:rPr lang="cs-CZ" sz="1100" b="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 slide 18 -1. Uxbona.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&lt;http://en.wikipedia.org/wiki/File:Maldives_rudder_fish_kyphosus_cinerascens.jpg&gt;</a:t>
            </a:r>
            <a:r>
              <a:rPr lang="cs-CZ" sz="1100" b="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18 -2. Lieutenant Elizabeth Crapo.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http://commons.wikimedia.org/wiki/File:Anim0742_-_Flickr_-_NOAA_Photo_Library.jpg &gt;</a:t>
            </a:r>
            <a:r>
              <a:rPr lang="cs-CZ" sz="1100" b="0"/>
              <a:t> Licence: Creative Commons attribution shar Alike 2.0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slide 18 -3. Dereck Keats.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&lt;http://commons.wikimedia.org/wiki/File:A_strikingly_pretty_red_Dendronephthya_at_Elphinstone_Reef,_Red_Sea,_Egypt_SCUBA.jpg &gt;</a:t>
            </a:r>
            <a:r>
              <a:rPr lang="cs-CZ" sz="1100" b="0"/>
              <a:t> Licence: Creative Commons attribution shar Alike 2.0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19-1.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http://cs.wikipedia.org/wiki/Soubor:Boelge_stor.jpg &gt;</a:t>
            </a:r>
            <a:r>
              <a:rPr lang="cs-CZ" sz="1100" b="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20. Wikimedia commons. 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4.3.2013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 http://cs.wikipedia.org/wiki/Soubor:Corrientes-oceanicas.gif &gt;</a:t>
            </a:r>
            <a:r>
              <a:rPr lang="cs-CZ" sz="1100" b="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22 – 1.Wikipedia</a:t>
            </a:r>
            <a:r>
              <a:rPr lang="en-US" sz="1100" b="0"/>
              <a:t>[</a:t>
            </a:r>
            <a:r>
              <a:rPr lang="cs-CZ" sz="1100" b="0"/>
              <a:t>on line</a:t>
            </a:r>
            <a:r>
              <a:rPr lang="en-US" sz="1100" b="0"/>
              <a:t>][</a:t>
            </a:r>
            <a:r>
              <a:rPr lang="cs-CZ" sz="1100" b="0"/>
              <a:t>cit. 3.9.2011</a:t>
            </a:r>
            <a:r>
              <a:rPr lang="en-US" sz="1100" b="0"/>
              <a:t>]</a:t>
            </a:r>
            <a:r>
              <a:rPr lang="cs-CZ" sz="1100" b="0"/>
              <a:t> Dostupné z WWW: </a:t>
            </a:r>
            <a:r>
              <a:rPr lang="en-US" sz="1100" b="0"/>
              <a:t>&lt;http://cs.wikipedia.org/wiki/Soubor:Mexico_%28orthographic_projection%29.svg &gt;</a:t>
            </a:r>
            <a:r>
              <a:rPr lang="cs-CZ" sz="1100" b="0"/>
              <a:t> Licence: GNU Free Documentation. </a:t>
            </a:r>
          </a:p>
          <a:p>
            <a:pPr>
              <a:buFont typeface="Wingdings" pitchFamily="2" charset="2"/>
              <a:buChar char="Ø"/>
            </a:pPr>
            <a:r>
              <a:rPr lang="cs-CZ" sz="1100" b="0"/>
              <a:t> slide 22-2. zóna Clarion Clipperton. Rozmajzl, L. České miliardy na dně oceánu – novodobé claimy. </a:t>
            </a:r>
            <a:r>
              <a:rPr lang="en-US" sz="1100" b="0"/>
              <a:t>[</a:t>
            </a:r>
            <a:r>
              <a:rPr lang="cs-CZ" sz="1100" b="0"/>
              <a:t>online</a:t>
            </a:r>
            <a:r>
              <a:rPr lang="en-US" sz="1100" b="0"/>
              <a:t>]</a:t>
            </a:r>
            <a:r>
              <a:rPr lang="cs-CZ" sz="1100" b="0"/>
              <a:t>. 2011. </a:t>
            </a:r>
            <a:r>
              <a:rPr lang="en-US" sz="1100" b="0"/>
              <a:t>[</a:t>
            </a:r>
            <a:r>
              <a:rPr lang="cs-CZ" sz="1100" b="0"/>
              <a:t>cit. 3.9.2011</a:t>
            </a:r>
            <a:r>
              <a:rPr lang="en-US" sz="1100" b="0"/>
              <a:t>]</a:t>
            </a:r>
            <a:r>
              <a:rPr lang="cs-CZ" sz="1100" b="0"/>
              <a:t> Portál EKONOM. IHNED.CZ. Dostupné z WWW: </a:t>
            </a:r>
            <a:r>
              <a:rPr lang="en-US" sz="1100" b="0"/>
              <a:t>&lt; http://ekonom.ihned.cz/c1-51041900-ceske-miliardy-na-dne-oceanu&gt;</a:t>
            </a:r>
            <a:r>
              <a:rPr lang="cs-CZ" sz="1100" b="0"/>
              <a:t> .</a:t>
            </a:r>
          </a:p>
          <a:p>
            <a:pPr>
              <a:buFont typeface="Wingdings" pitchFamily="2" charset="2"/>
              <a:buChar char="Ø"/>
            </a:pPr>
            <a:endParaRPr lang="cs-CZ" sz="11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1515</Words>
  <Application>Microsoft Office PowerPoint</Application>
  <PresentationFormat>Předvádění na obrazovce (4:3)</PresentationFormat>
  <Paragraphs>225</Paragraphs>
  <Slides>24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7" baseType="lpstr">
      <vt:lpstr>Default Design</vt:lpstr>
      <vt:lpstr>Graf</vt:lpstr>
      <vt:lpstr>List aplikace Microsoft Office Excel 97-2003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Company>zzzzzz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xxxx</dc:creator>
  <cp:lastModifiedBy>Dum</cp:lastModifiedBy>
  <cp:revision>50</cp:revision>
  <dcterms:created xsi:type="dcterms:W3CDTF">2005-10-13T12:46:04Z</dcterms:created>
  <dcterms:modified xsi:type="dcterms:W3CDTF">2013-09-03T12:14:14Z</dcterms:modified>
</cp:coreProperties>
</file>