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63" r:id="rId3"/>
    <p:sldId id="256" r:id="rId4"/>
    <p:sldId id="257" r:id="rId5"/>
    <p:sldId id="258" r:id="rId6"/>
    <p:sldId id="259" r:id="rId7"/>
    <p:sldId id="260" r:id="rId8"/>
    <p:sldId id="261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D7B2EA06-C0D1-4A0B-8350-B09A1111FD47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064A1A99-1E38-44C8-BE81-907C109CCFB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7B2EA06-C0D1-4A0B-8350-B09A1111FD47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4A1A99-1E38-44C8-BE81-907C109CCF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D7B2EA06-C0D1-4A0B-8350-B09A1111FD47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064A1A99-1E38-44C8-BE81-907C109CCFB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7B2EA06-C0D1-4A0B-8350-B09A1111FD47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064A1A99-1E38-44C8-BE81-907C109CCFB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7B2EA06-C0D1-4A0B-8350-B09A1111FD47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064A1A99-1E38-44C8-BE81-907C109CCF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7B2EA06-C0D1-4A0B-8350-B09A1111FD47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4A1A99-1E38-44C8-BE81-907C109CCFB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7B2EA06-C0D1-4A0B-8350-B09A1111FD47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4A1A99-1E38-44C8-BE81-907C109CCF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D7B2EA06-C0D1-4A0B-8350-B09A1111FD47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064A1A99-1E38-44C8-BE81-907C109CCFB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D7B2EA06-C0D1-4A0B-8350-B09A1111FD47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064A1A99-1E38-44C8-BE81-907C109CCFB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7B2EA06-C0D1-4A0B-8350-B09A1111FD47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4A1A99-1E38-44C8-BE81-907C109CCF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7B2EA06-C0D1-4A0B-8350-B09A1111FD47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4A1A99-1E38-44C8-BE81-907C109CCF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D7B2EA06-C0D1-4A0B-8350-B09A1111FD47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064A1A99-1E38-44C8-BE81-907C109CCFB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684213" y="4221163"/>
            <a:ext cx="7951787" cy="1800225"/>
          </a:xfrm>
        </p:spPr>
        <p:txBody>
          <a:bodyPr/>
          <a:lstStyle/>
          <a:p>
            <a:r>
              <a:rPr lang="cs-CZ" sz="1800" smtClean="0">
                <a:solidFill>
                  <a:schemeClr val="tx1"/>
                </a:solidFill>
              </a:rPr>
              <a:t>VÝUKOVÝ MATERIÁL ZPRACOVANÝ V RÁMCI PROJEKTU </a:t>
            </a:r>
          </a:p>
          <a:p>
            <a:r>
              <a:rPr lang="cs-CZ" sz="1800" smtClean="0">
                <a:solidFill>
                  <a:schemeClr val="tx1"/>
                </a:solidFill>
              </a:rPr>
              <a:t>MODERNÍ ŠKOLA</a:t>
            </a:r>
          </a:p>
          <a:p>
            <a:r>
              <a:rPr lang="cs-CZ" sz="1800" smtClean="0">
                <a:solidFill>
                  <a:schemeClr val="tx1"/>
                </a:solidFill>
              </a:rPr>
              <a:t>Registrační číslo projektu: CZ.1.07/1.400/21.3095</a:t>
            </a:r>
          </a:p>
        </p:txBody>
      </p:sp>
      <p:pic>
        <p:nvPicPr>
          <p:cNvPr id="13314" name="Picture 4" descr="škola"/>
          <p:cNvPicPr>
            <a:picLocks noChangeAspect="1" noChangeArrowheads="1"/>
          </p:cNvPicPr>
          <p:nvPr/>
        </p:nvPicPr>
        <p:blipFill>
          <a:blip r:embed="rId2" cstate="print"/>
          <a:srcRect b="16722"/>
          <a:stretch>
            <a:fillRect/>
          </a:stretch>
        </p:blipFill>
        <p:spPr bwMode="auto">
          <a:xfrm>
            <a:off x="5076825" y="2349500"/>
            <a:ext cx="2447925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5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2275" y="2276475"/>
            <a:ext cx="2087563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6" name="Rectangle 9"/>
          <p:cNvSpPr>
            <a:spLocks noChangeArrowheads="1"/>
          </p:cNvSpPr>
          <p:nvPr/>
        </p:nvSpPr>
        <p:spPr bwMode="auto">
          <a:xfrm>
            <a:off x="179388" y="2908300"/>
            <a:ext cx="18415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bIns="0" anchor="ctr">
            <a:spAutoFit/>
          </a:bodyPr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13317" name="Rectangle 10"/>
          <p:cNvSpPr>
            <a:spLocks noChangeArrowheads="1"/>
          </p:cNvSpPr>
          <p:nvPr/>
        </p:nvSpPr>
        <p:spPr bwMode="auto">
          <a:xfrm>
            <a:off x="1692275" y="1552575"/>
            <a:ext cx="6192838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bIns="0" anchor="ctr">
            <a:spAutoFit/>
          </a:bodyPr>
          <a:lstStyle/>
          <a:p>
            <a:pPr algn="ctr"/>
            <a:r>
              <a:rPr lang="cs-CZ" b="1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600" b="1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ZÁKLADNÍ ŠKOLA ÚSTÍ NAD LABEM, HLAVNÍ 193, 403 31</a:t>
            </a:r>
            <a:endParaRPr lang="cs-CZ" sz="1400" b="1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  <a:p>
            <a:pPr algn="ctr" eaLnBrk="0" hangingPunct="0"/>
            <a:r>
              <a:rPr lang="cs-CZ" sz="1200" b="1">
                <a:solidFill>
                  <a:srgbClr val="999999"/>
                </a:solidFill>
                <a:latin typeface="Arial" pitchFamily="34" charset="0"/>
                <a:cs typeface="Arial" pitchFamily="34" charset="0"/>
              </a:rPr>
              <a:t>Tel.:472731819, 472731253 Tel.řed./fax:472731480, e-mail:skola@zsmojzir.cz</a:t>
            </a:r>
            <a:endParaRPr lang="cs-CZ" sz="1400">
              <a:solidFill>
                <a:srgbClr val="999999"/>
              </a:solidFill>
              <a:latin typeface="Arial" pitchFamily="34" charset="0"/>
              <a:cs typeface="Arial" pitchFamily="34" charset="0"/>
            </a:endParaRPr>
          </a:p>
          <a:p>
            <a:pPr eaLnBrk="0" hangingPunct="0"/>
            <a:endParaRPr lang="cs-CZ">
              <a:solidFill>
                <a:prstClr val="black"/>
              </a:solidFill>
              <a:latin typeface="Arial" pitchFamily="34" charset="0"/>
            </a:endParaRPr>
          </a:p>
        </p:txBody>
      </p:sp>
      <p:pic>
        <p:nvPicPr>
          <p:cNvPr id="13318" name="Picture 10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333500" y="0"/>
            <a:ext cx="647700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9" name="Obrázek 10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357313" y="1643063"/>
            <a:ext cx="676275" cy="409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13135130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algn="ctr">
              <a:buFontTx/>
              <a:buNone/>
            </a:pPr>
            <a:r>
              <a:rPr lang="cs-CZ" sz="2000" dirty="0" smtClean="0"/>
              <a:t>Číslo klíčové aktivity: III/2</a:t>
            </a:r>
          </a:p>
          <a:p>
            <a:pPr algn="ctr">
              <a:buFontTx/>
              <a:buNone/>
            </a:pPr>
            <a:r>
              <a:rPr lang="cs-CZ" sz="2000" dirty="0" smtClean="0"/>
              <a:t>Název klíčové aktivity: </a:t>
            </a:r>
          </a:p>
          <a:p>
            <a:pPr algn="ctr">
              <a:buFontTx/>
              <a:buNone/>
            </a:pPr>
            <a:r>
              <a:rPr lang="cs-CZ" sz="2000" dirty="0" smtClean="0"/>
              <a:t>Inovace a zkvalitnění výuky prostřednictvím ICT</a:t>
            </a:r>
          </a:p>
          <a:p>
            <a:pPr algn="ctr">
              <a:buFontTx/>
              <a:buNone/>
            </a:pPr>
            <a:r>
              <a:rPr lang="cs-CZ" sz="1800" dirty="0" smtClean="0"/>
              <a:t> </a:t>
            </a:r>
          </a:p>
          <a:p>
            <a:pPr>
              <a:buFont typeface="Arial" pitchFamily="34" charset="0"/>
              <a:buNone/>
            </a:pPr>
            <a:r>
              <a:rPr lang="cs-CZ" sz="1800" b="1" dirty="0" smtClean="0"/>
              <a:t>Autor</a:t>
            </a:r>
            <a:r>
              <a:rPr lang="cs-CZ" sz="1800" b="1" dirty="0" smtClean="0">
                <a:latin typeface="Arial" pitchFamily="34" charset="0"/>
              </a:rPr>
              <a:t>:   Mgr. František </a:t>
            </a:r>
            <a:r>
              <a:rPr lang="cs-CZ" sz="1800" b="1" dirty="0" err="1" smtClean="0">
                <a:latin typeface="Arial" pitchFamily="34" charset="0"/>
              </a:rPr>
              <a:t>Bret</a:t>
            </a:r>
            <a:endParaRPr lang="cs-CZ" sz="1800" dirty="0" smtClean="0">
              <a:latin typeface="Arial" pitchFamily="34" charset="0"/>
            </a:endParaRPr>
          </a:p>
          <a:p>
            <a:pPr>
              <a:buFont typeface="Arial" pitchFamily="34" charset="0"/>
              <a:buNone/>
            </a:pPr>
            <a:r>
              <a:rPr lang="cs-CZ" sz="1800" b="1" dirty="0" smtClean="0"/>
              <a:t>Vytvořeno:   22.1. 2013</a:t>
            </a:r>
          </a:p>
          <a:p>
            <a:pPr>
              <a:buFont typeface="Arial" pitchFamily="34" charset="0"/>
              <a:buNone/>
            </a:pPr>
            <a:r>
              <a:rPr lang="cs-CZ" sz="1800" b="1" dirty="0" smtClean="0"/>
              <a:t>Ročník:  7.</a:t>
            </a:r>
          </a:p>
          <a:p>
            <a:pPr>
              <a:buFont typeface="Arial" pitchFamily="34" charset="0"/>
              <a:buNone/>
            </a:pPr>
            <a:r>
              <a:rPr lang="cs-CZ" sz="1800" b="1" dirty="0" smtClean="0"/>
              <a:t>Vzdělávací oblast: Zeměpis – Asie – vodstvo</a:t>
            </a:r>
            <a:br>
              <a:rPr lang="cs-CZ" sz="1800" b="1" dirty="0" smtClean="0"/>
            </a:br>
            <a:endParaRPr lang="cs-CZ" sz="1800" b="1" dirty="0"/>
          </a:p>
          <a:p>
            <a:pPr>
              <a:buFont typeface="Arial" pitchFamily="34" charset="0"/>
              <a:buNone/>
            </a:pPr>
            <a:r>
              <a:rPr lang="cs-CZ" sz="1800" b="1" dirty="0" smtClean="0"/>
              <a:t>Anotace:    Výukový materiál je určen pro žáky  7. ročníku,  pro výklad  i        </a:t>
            </a:r>
            <a:br>
              <a:rPr lang="cs-CZ" sz="1800" b="1" dirty="0" smtClean="0"/>
            </a:br>
            <a:r>
              <a:rPr lang="cs-CZ" sz="1800" b="1" dirty="0" smtClean="0"/>
              <a:t>             pro  samostatnou práci</a:t>
            </a:r>
            <a:endParaRPr lang="cs-CZ" sz="1800" dirty="0" smtClean="0"/>
          </a:p>
        </p:txBody>
      </p:sp>
      <p:pic>
        <p:nvPicPr>
          <p:cNvPr id="14338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3500" y="0"/>
            <a:ext cx="647700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6608197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692697"/>
            <a:ext cx="7772400" cy="1944215"/>
          </a:xfrm>
        </p:spPr>
        <p:txBody>
          <a:bodyPr/>
          <a:lstStyle/>
          <a:p>
            <a:r>
              <a:rPr lang="cs-CZ" sz="9600" b="1" dirty="0" smtClean="0">
                <a:solidFill>
                  <a:srgbClr val="C00000"/>
                </a:solidFill>
                <a:latin typeface="Arial Black" pitchFamily="34" charset="0"/>
              </a:rPr>
              <a:t>ASIE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4701505"/>
            <a:ext cx="6400800" cy="1512168"/>
          </a:xfrm>
        </p:spPr>
        <p:txBody>
          <a:bodyPr>
            <a:normAutofit/>
          </a:bodyPr>
          <a:lstStyle/>
          <a:p>
            <a:r>
              <a:rPr lang="cs-CZ" sz="8800" b="1" dirty="0" smtClean="0">
                <a:solidFill>
                  <a:srgbClr val="00B0F0"/>
                </a:solidFill>
              </a:rPr>
              <a:t>VODSTVO</a:t>
            </a:r>
            <a:endParaRPr lang="cs-CZ" sz="8800" b="1" dirty="0">
              <a:solidFill>
                <a:srgbClr val="00B0F0"/>
              </a:solidFill>
            </a:endParaRPr>
          </a:p>
        </p:txBody>
      </p:sp>
      <p:pic>
        <p:nvPicPr>
          <p:cNvPr id="1026" name="Picture 2" descr="C:\Users\f.bret\AppData\Local\Microsoft\Windows\Temporary Internet Files\Content.IE5\SFR3355B\MC90042968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3648" y="2470486"/>
            <a:ext cx="2368451" cy="21846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f.bret\AppData\Local\Microsoft\Windows\Temporary Internet Files\Content.IE5\SFR3355B\MC90042624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19662" y="2564904"/>
            <a:ext cx="2604665" cy="20118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3098454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ŘEKY A JEZERA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4400" b="1" dirty="0" smtClean="0"/>
              <a:t>Asii odvodňuje mnoho veletoků</a:t>
            </a:r>
          </a:p>
          <a:p>
            <a:r>
              <a:rPr lang="cs-CZ" sz="4400" b="1" dirty="0" smtClean="0"/>
              <a:t>Leží zde největší (Kaspické moře) a nejhlubší (Bajkal) jezero světa</a:t>
            </a:r>
          </a:p>
          <a:p>
            <a:r>
              <a:rPr lang="cs-CZ" sz="4400" b="1" dirty="0" smtClean="0"/>
              <a:t>Značnou část povrchu zaujímají bezodtoké oblasti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xmlns="" val="25821155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00B0F0"/>
                </a:solidFill>
              </a:rPr>
              <a:t>Břehy kterých států omývají vody Kaspického moře?</a:t>
            </a:r>
            <a:endParaRPr lang="cs-CZ" b="1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Kazachstán (hlavní město </a:t>
            </a:r>
            <a:r>
              <a:rPr lang="cs-CZ" dirty="0" err="1" smtClean="0"/>
              <a:t>Astana</a:t>
            </a:r>
            <a:r>
              <a:rPr lang="cs-CZ" dirty="0" smtClean="0"/>
              <a:t>)</a:t>
            </a:r>
          </a:p>
          <a:p>
            <a:r>
              <a:rPr lang="cs-CZ" dirty="0" smtClean="0"/>
              <a:t>Turkmenistán (</a:t>
            </a:r>
            <a:r>
              <a:rPr lang="cs-CZ" dirty="0" err="1" smtClean="0"/>
              <a:t>Ašchabat</a:t>
            </a:r>
            <a:r>
              <a:rPr lang="cs-CZ" dirty="0" smtClean="0"/>
              <a:t>) </a:t>
            </a:r>
          </a:p>
          <a:p>
            <a:r>
              <a:rPr lang="cs-CZ" dirty="0" smtClean="0"/>
              <a:t>Írán (</a:t>
            </a:r>
            <a:r>
              <a:rPr lang="cs-CZ" dirty="0"/>
              <a:t>T</a:t>
            </a:r>
            <a:r>
              <a:rPr lang="cs-CZ" dirty="0" smtClean="0"/>
              <a:t>eherán)</a:t>
            </a:r>
          </a:p>
          <a:p>
            <a:r>
              <a:rPr lang="cs-CZ" dirty="0" err="1" smtClean="0"/>
              <a:t>Ázerbajdžán</a:t>
            </a:r>
            <a:r>
              <a:rPr lang="cs-CZ" dirty="0" smtClean="0"/>
              <a:t> (Baku)</a:t>
            </a:r>
          </a:p>
          <a:p>
            <a:r>
              <a:rPr lang="cs-CZ" dirty="0" smtClean="0"/>
              <a:t>Rusko (Moskva)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478569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Odpovězte na tyto otázky: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Jaká je největší hloubka jezera Bajkal a na území kterého státu toto jezero leží?</a:t>
            </a:r>
          </a:p>
          <a:p>
            <a:r>
              <a:rPr lang="cs-CZ" sz="2800" b="1" dirty="0" smtClean="0">
                <a:solidFill>
                  <a:srgbClr val="0070C0"/>
                </a:solidFill>
              </a:rPr>
              <a:t>Kolikrát by se vešla Česká republika na plochu Kaspického moře?</a:t>
            </a:r>
          </a:p>
          <a:p>
            <a:r>
              <a:rPr lang="cs-CZ" sz="2800" b="1" dirty="0" smtClean="0">
                <a:solidFill>
                  <a:srgbClr val="0070C0"/>
                </a:solidFill>
              </a:rPr>
              <a:t>Vyjmenuj 3 největší sibiřské řeky.</a:t>
            </a:r>
          </a:p>
          <a:p>
            <a:r>
              <a:rPr lang="cs-CZ" sz="2800" b="1" dirty="0" smtClean="0">
                <a:solidFill>
                  <a:srgbClr val="0070C0"/>
                </a:solidFill>
              </a:rPr>
              <a:t>Jak se nazývají 2 největší čínské řeky?</a:t>
            </a:r>
          </a:p>
          <a:p>
            <a:r>
              <a:rPr lang="cs-CZ" sz="2800" b="1" dirty="0" smtClean="0">
                <a:solidFill>
                  <a:srgbClr val="0070C0"/>
                </a:solidFill>
              </a:rPr>
              <a:t>Jak se nazývají 4 himálajské </a:t>
            </a:r>
            <a:r>
              <a:rPr lang="cs-CZ" sz="2800" b="1" dirty="0" err="1" smtClean="0">
                <a:solidFill>
                  <a:srgbClr val="0070C0"/>
                </a:solidFill>
              </a:rPr>
              <a:t>velketoky</a:t>
            </a:r>
            <a:r>
              <a:rPr lang="cs-CZ" sz="2800" b="1" dirty="0" smtClean="0">
                <a:solidFill>
                  <a:srgbClr val="0070C0"/>
                </a:solidFill>
              </a:rPr>
              <a:t>?</a:t>
            </a:r>
          </a:p>
          <a:p>
            <a:r>
              <a:rPr lang="cs-CZ" sz="2800" b="1" dirty="0" smtClean="0">
                <a:solidFill>
                  <a:srgbClr val="0070C0"/>
                </a:solidFill>
              </a:rPr>
              <a:t>Jak se nazývají 2 významné západoasijské řeky?</a:t>
            </a:r>
          </a:p>
          <a:p>
            <a:r>
              <a:rPr lang="cs-CZ" sz="2800" b="1" dirty="0" smtClean="0">
                <a:solidFill>
                  <a:srgbClr val="0070C0"/>
                </a:solidFill>
              </a:rPr>
              <a:t>Jak se nazývají 2 významné středoasijské řeky?</a:t>
            </a:r>
          </a:p>
          <a:p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36379059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rgbClr val="0070C0"/>
                </a:solidFill>
              </a:rPr>
              <a:t>ŘEŠENÍ</a:t>
            </a:r>
            <a:endParaRPr lang="cs-CZ" sz="5400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>
                <a:effectLst/>
              </a:rPr>
              <a:t>Jezero </a:t>
            </a:r>
            <a:r>
              <a:rPr lang="cs-CZ" dirty="0" smtClean="0"/>
              <a:t>Bajkal má p</a:t>
            </a:r>
            <a:r>
              <a:rPr lang="cs-CZ" dirty="0" smtClean="0">
                <a:effectLst/>
              </a:rPr>
              <a:t>růměrnou hloubku 730 </a:t>
            </a:r>
            <a:r>
              <a:rPr lang="cs-CZ" dirty="0" smtClean="0"/>
              <a:t>m </a:t>
            </a:r>
            <a:r>
              <a:rPr lang="cs-CZ" dirty="0" smtClean="0">
                <a:effectLst/>
              </a:rPr>
              <a:t>a </a:t>
            </a:r>
            <a:r>
              <a:rPr lang="cs-CZ" dirty="0" smtClean="0">
                <a:solidFill>
                  <a:srgbClr val="0070C0"/>
                </a:solidFill>
                <a:effectLst/>
              </a:rPr>
              <a:t>maximální 1680 m</a:t>
            </a:r>
            <a:r>
              <a:rPr lang="cs-CZ" dirty="0" smtClean="0">
                <a:effectLst/>
              </a:rPr>
              <a:t>, leží na území </a:t>
            </a:r>
            <a:r>
              <a:rPr lang="cs-CZ" dirty="0" smtClean="0">
                <a:solidFill>
                  <a:srgbClr val="0070C0"/>
                </a:solidFill>
                <a:effectLst/>
              </a:rPr>
              <a:t>Ruska.</a:t>
            </a:r>
          </a:p>
          <a:p>
            <a:r>
              <a:rPr lang="cs-CZ" dirty="0" smtClean="0"/>
              <a:t>Kaspické moře </a:t>
            </a:r>
            <a:r>
              <a:rPr lang="cs-CZ" dirty="0"/>
              <a:t>m</a:t>
            </a:r>
            <a:r>
              <a:rPr lang="cs-CZ" dirty="0" smtClean="0">
                <a:effectLst/>
              </a:rPr>
              <a:t>á rozlohu 376 000  km², </a:t>
            </a:r>
            <a:r>
              <a:rPr lang="cs-CZ" dirty="0" smtClean="0">
                <a:solidFill>
                  <a:srgbClr val="0070C0"/>
                </a:solidFill>
              </a:rPr>
              <a:t>ČR má rozlohu </a:t>
            </a:r>
            <a:r>
              <a:rPr lang="cs-CZ" dirty="0" smtClean="0">
                <a:solidFill>
                  <a:srgbClr val="0070C0"/>
                </a:solidFill>
                <a:effectLst/>
              </a:rPr>
              <a:t>78 867 km² a na plochu Kaspického moře by se vešla téměř 5x (4,77x).</a:t>
            </a:r>
          </a:p>
          <a:p>
            <a:r>
              <a:rPr lang="cs-CZ" dirty="0" smtClean="0"/>
              <a:t>Největší sibiřské řeky jsou mohutné ruské řeky </a:t>
            </a:r>
            <a:r>
              <a:rPr lang="cs-CZ" dirty="0" smtClean="0">
                <a:solidFill>
                  <a:srgbClr val="0070C0"/>
                </a:solidFill>
              </a:rPr>
              <a:t>Ob, Jenisej, Lena</a:t>
            </a:r>
          </a:p>
          <a:p>
            <a:r>
              <a:rPr lang="cs-CZ" dirty="0" smtClean="0"/>
              <a:t>Největší čínské řeky jsou </a:t>
            </a:r>
            <a:r>
              <a:rPr lang="cs-CZ" dirty="0" err="1" smtClean="0">
                <a:solidFill>
                  <a:srgbClr val="0070C0"/>
                </a:solidFill>
              </a:rPr>
              <a:t>Chang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err="1" smtClean="0">
                <a:solidFill>
                  <a:srgbClr val="0070C0"/>
                </a:solidFill>
              </a:rPr>
              <a:t>Jiang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smtClean="0"/>
              <a:t>(</a:t>
            </a:r>
            <a:r>
              <a:rPr lang="cs-CZ" dirty="0" err="1" smtClean="0"/>
              <a:t>čhang</a:t>
            </a:r>
            <a:r>
              <a:rPr lang="cs-CZ" dirty="0" smtClean="0"/>
              <a:t> </a:t>
            </a:r>
            <a:r>
              <a:rPr lang="cs-CZ" dirty="0" err="1" smtClean="0"/>
              <a:t>tiang</a:t>
            </a:r>
            <a:r>
              <a:rPr lang="cs-CZ" dirty="0" smtClean="0"/>
              <a:t>), někdy nazývaná Jang – c´- </a:t>
            </a:r>
            <a:r>
              <a:rPr lang="cs-CZ" dirty="0" err="1" smtClean="0"/>
              <a:t>Tiang</a:t>
            </a:r>
            <a:r>
              <a:rPr lang="cs-CZ" dirty="0" smtClean="0"/>
              <a:t> a </a:t>
            </a:r>
            <a:r>
              <a:rPr lang="cs-CZ" dirty="0" err="1" smtClean="0">
                <a:solidFill>
                  <a:srgbClr val="0070C0"/>
                </a:solidFill>
              </a:rPr>
              <a:t>Huang</a:t>
            </a:r>
            <a:r>
              <a:rPr lang="cs-CZ" dirty="0" smtClean="0">
                <a:solidFill>
                  <a:srgbClr val="0070C0"/>
                </a:solidFill>
              </a:rPr>
              <a:t> He</a:t>
            </a:r>
            <a:r>
              <a:rPr lang="cs-CZ" dirty="0" smtClean="0"/>
              <a:t> </a:t>
            </a:r>
            <a:r>
              <a:rPr lang="cs-CZ" dirty="0" smtClean="0"/>
              <a:t>(</a:t>
            </a:r>
            <a:r>
              <a:rPr lang="cs-CZ" dirty="0" err="1" smtClean="0"/>
              <a:t>c</a:t>
            </a:r>
            <a:r>
              <a:rPr lang="cs-CZ" dirty="0" err="1" smtClean="0"/>
              <a:t>huang</a:t>
            </a:r>
            <a:r>
              <a:rPr lang="cs-CZ" dirty="0" smtClean="0"/>
              <a:t> </a:t>
            </a:r>
            <a:r>
              <a:rPr lang="cs-CZ" dirty="0" smtClean="0"/>
              <a:t>che, Žlutá řeka). </a:t>
            </a:r>
          </a:p>
          <a:p>
            <a:endParaRPr lang="cs-CZ" dirty="0" smtClean="0">
              <a:effectLst/>
            </a:endParaRPr>
          </a:p>
          <a:p>
            <a:endParaRPr lang="cs-CZ" dirty="0" smtClean="0">
              <a:effectLst/>
            </a:endParaRPr>
          </a:p>
          <a:p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024709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Himálajské veletoky jsou </a:t>
            </a:r>
            <a:r>
              <a:rPr lang="cs-CZ" dirty="0" smtClean="0">
                <a:solidFill>
                  <a:srgbClr val="0070C0"/>
                </a:solidFill>
              </a:rPr>
              <a:t>Ganga, Indus, Brahmaputra a Mekong</a:t>
            </a:r>
          </a:p>
          <a:p>
            <a:r>
              <a:rPr lang="cs-CZ" dirty="0" smtClean="0"/>
              <a:t>Významné západoasijské řeky jsou </a:t>
            </a:r>
            <a:r>
              <a:rPr lang="cs-CZ" dirty="0" smtClean="0">
                <a:solidFill>
                  <a:srgbClr val="0070C0"/>
                </a:solidFill>
              </a:rPr>
              <a:t>Eufrat a Tigris</a:t>
            </a:r>
          </a:p>
          <a:p>
            <a:r>
              <a:rPr lang="cs-CZ" dirty="0" smtClean="0"/>
              <a:t>Významné středoasijské řeky jsou například </a:t>
            </a:r>
            <a:r>
              <a:rPr lang="cs-CZ" dirty="0">
                <a:solidFill>
                  <a:srgbClr val="0070C0"/>
                </a:solidFill>
              </a:rPr>
              <a:t>S</a:t>
            </a:r>
            <a:r>
              <a:rPr lang="cs-CZ" dirty="0" smtClean="0">
                <a:solidFill>
                  <a:srgbClr val="0070C0"/>
                </a:solidFill>
              </a:rPr>
              <a:t>yrdarja a </a:t>
            </a:r>
            <a:r>
              <a:rPr lang="cs-CZ" dirty="0">
                <a:solidFill>
                  <a:srgbClr val="0070C0"/>
                </a:solidFill>
              </a:rPr>
              <a:t>A</a:t>
            </a:r>
            <a:r>
              <a:rPr lang="cs-CZ" dirty="0" smtClean="0">
                <a:solidFill>
                  <a:srgbClr val="0070C0"/>
                </a:solidFill>
              </a:rPr>
              <a:t>mudarja</a:t>
            </a:r>
          </a:p>
        </p:txBody>
      </p:sp>
    </p:spTree>
    <p:extLst>
      <p:ext uri="{BB962C8B-B14F-4D97-AF65-F5344CB8AC3E}">
        <p14:creationId xmlns:p14="http://schemas.microsoft.com/office/powerpoint/2010/main" xmlns="" val="41731657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OBRÁZKŮ: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Galerie Microsoft </a:t>
            </a:r>
            <a:r>
              <a:rPr lang="cs-CZ" dirty="0" err="1" smtClean="0"/>
              <a:t>Power</a:t>
            </a:r>
            <a:r>
              <a:rPr lang="cs-CZ" dirty="0" smtClean="0"/>
              <a:t> </a:t>
            </a:r>
            <a:r>
              <a:rPr lang="cs-CZ" dirty="0" smtClean="0"/>
              <a:t>Point: </a:t>
            </a:r>
            <a:r>
              <a:rPr lang="cs-CZ" dirty="0" smtClean="0"/>
              <a:t>www.office.</a:t>
            </a:r>
            <a:r>
              <a:rPr lang="cs-CZ" dirty="0" err="1" smtClean="0"/>
              <a:t>microsoft.com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3904284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65</TotalTime>
  <Words>242</Words>
  <Application>Microsoft Office PowerPoint</Application>
  <PresentationFormat>Předvádění na obrazovce (4:3)</PresentationFormat>
  <Paragraphs>45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Lití písma</vt:lpstr>
      <vt:lpstr>Snímek 1</vt:lpstr>
      <vt:lpstr>Snímek 2</vt:lpstr>
      <vt:lpstr>ASIE </vt:lpstr>
      <vt:lpstr>ŘEKY A JEZERA</vt:lpstr>
      <vt:lpstr>Břehy kterých států omývají vody Kaspického moře?</vt:lpstr>
      <vt:lpstr>Odpovězte na tyto otázky:</vt:lpstr>
      <vt:lpstr>ŘEŠENÍ</vt:lpstr>
      <vt:lpstr>Snímek 8</vt:lpstr>
      <vt:lpstr>ZDROJE OBRÁZKŮ: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ASIE</dc:title>
  <dc:creator>František Bret</dc:creator>
  <cp:lastModifiedBy>Dum</cp:lastModifiedBy>
  <cp:revision>10</cp:revision>
  <dcterms:created xsi:type="dcterms:W3CDTF">2013-08-05T18:09:20Z</dcterms:created>
  <dcterms:modified xsi:type="dcterms:W3CDTF">2013-08-27T15:32:15Z</dcterms:modified>
</cp:coreProperties>
</file>