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2" r:id="rId2"/>
    <p:sldId id="263" r:id="rId3"/>
    <p:sldId id="256" r:id="rId4"/>
    <p:sldId id="261" r:id="rId5"/>
    <p:sldId id="257" r:id="rId6"/>
    <p:sldId id="258" r:id="rId7"/>
    <p:sldId id="259" r:id="rId8"/>
    <p:sldId id="260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78A3DA-B32C-4149-A850-D30A3E08B068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E9A54B-2ABE-405A-BF43-E7CDB573E08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2698053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78A3DA-B32C-4149-A850-D30A3E08B068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E9A54B-2ABE-405A-BF43-E7CDB573E08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661282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78A3DA-B32C-4149-A850-D30A3E08B068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E9A54B-2ABE-405A-BF43-E7CDB573E08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253095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78A3DA-B32C-4149-A850-D30A3E08B068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E9A54B-2ABE-405A-BF43-E7CDB573E08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3144494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78A3DA-B32C-4149-A850-D30A3E08B068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E9A54B-2ABE-405A-BF43-E7CDB573E08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1446046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78A3DA-B32C-4149-A850-D30A3E08B068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E9A54B-2ABE-405A-BF43-E7CDB573E08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4659587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78A3DA-B32C-4149-A850-D30A3E08B068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E9A54B-2ABE-405A-BF43-E7CDB573E08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0472293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78A3DA-B32C-4149-A850-D30A3E08B068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E9A54B-2ABE-405A-BF43-E7CDB573E08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1529804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78A3DA-B32C-4149-A850-D30A3E08B068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E9A54B-2ABE-405A-BF43-E7CDB573E08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0009945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78A3DA-B32C-4149-A850-D30A3E08B068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E9A54B-2ABE-405A-BF43-E7CDB573E08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6475924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78A3DA-B32C-4149-A850-D30A3E08B068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E9A54B-2ABE-405A-BF43-E7CDB573E08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0834102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278A3DA-B32C-4149-A850-D30A3E08B068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BE9A54B-2ABE-405A-BF43-E7CDB573E08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19008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7.wmf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812800" y="4292600"/>
            <a:ext cx="7951788" cy="1800225"/>
          </a:xfrm>
        </p:spPr>
        <p:txBody>
          <a:bodyPr/>
          <a:lstStyle/>
          <a:p>
            <a:pPr eaLnBrk="1" hangingPunct="1"/>
            <a:r>
              <a:rPr lang="cs-CZ" sz="1800" smtClean="0">
                <a:solidFill>
                  <a:schemeClr val="tx1"/>
                </a:solidFill>
              </a:rPr>
              <a:t>VÝUKOVÝ MATERIÁL ZPRACOVANÝ V RÁMCI PROJEKTU </a:t>
            </a:r>
          </a:p>
          <a:p>
            <a:pPr eaLnBrk="1" hangingPunct="1"/>
            <a:r>
              <a:rPr lang="cs-CZ" sz="1800" smtClean="0">
                <a:solidFill>
                  <a:schemeClr val="tx1"/>
                </a:solidFill>
              </a:rPr>
              <a:t>MODERNÍ ŠKOLA</a:t>
            </a:r>
          </a:p>
          <a:p>
            <a:pPr eaLnBrk="1" hangingPunct="1"/>
            <a:r>
              <a:rPr lang="cs-CZ" sz="1800" smtClean="0">
                <a:solidFill>
                  <a:schemeClr val="tx1"/>
                </a:solidFill>
              </a:rPr>
              <a:t>Registrační číslo projektu: CZ.1.07/1.400/21.3095</a:t>
            </a:r>
          </a:p>
        </p:txBody>
      </p:sp>
      <p:pic>
        <p:nvPicPr>
          <p:cNvPr id="2051" name="Picture 4" descr="škola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b="16722"/>
          <a:stretch>
            <a:fillRect/>
          </a:stretch>
        </p:blipFill>
        <p:spPr bwMode="auto">
          <a:xfrm>
            <a:off x="5076825" y="2349500"/>
            <a:ext cx="2447925" cy="12969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2" name="Picture 6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92275" y="2276475"/>
            <a:ext cx="2087563" cy="12969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53" name="Rectangle 9"/>
          <p:cNvSpPr>
            <a:spLocks noChangeArrowheads="1"/>
          </p:cNvSpPr>
          <p:nvPr/>
        </p:nvSpPr>
        <p:spPr bwMode="auto">
          <a:xfrm>
            <a:off x="179388" y="2908300"/>
            <a:ext cx="184150" cy="320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bIns="0" anchor="ctr">
            <a:spAutoFit/>
          </a:bodyPr>
          <a:lstStyle/>
          <a:p>
            <a:endParaRPr lang="cs-CZ"/>
          </a:p>
        </p:txBody>
      </p:sp>
      <p:sp>
        <p:nvSpPr>
          <p:cNvPr id="2054" name="Rectangle 10"/>
          <p:cNvSpPr>
            <a:spLocks noChangeArrowheads="1"/>
          </p:cNvSpPr>
          <p:nvPr/>
        </p:nvSpPr>
        <p:spPr bwMode="auto">
          <a:xfrm>
            <a:off x="1692275" y="1552575"/>
            <a:ext cx="6192838" cy="777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bIns="0" anchor="ctr">
            <a:spAutoFit/>
          </a:bodyPr>
          <a:lstStyle/>
          <a:p>
            <a:pPr algn="ctr"/>
            <a:r>
              <a:rPr lang="cs-CZ" b="1">
                <a:solidFill>
                  <a:srgbClr val="000000"/>
                </a:solidFill>
                <a:cs typeface="Arial" charset="0"/>
              </a:rPr>
              <a:t> </a:t>
            </a:r>
            <a:r>
              <a:rPr lang="cs-CZ" sz="1600" b="1">
                <a:solidFill>
                  <a:srgbClr val="000000"/>
                </a:solidFill>
                <a:cs typeface="Arial" charset="0"/>
              </a:rPr>
              <a:t>ZÁKLADNÍ ŠKOLA ÚSTÍ NAD LABEM, HLAVNÍ 193, 403 31</a:t>
            </a:r>
            <a:endParaRPr lang="cs-CZ" sz="1400" b="1">
              <a:solidFill>
                <a:srgbClr val="000000"/>
              </a:solidFill>
              <a:cs typeface="Arial" charset="0"/>
            </a:endParaRPr>
          </a:p>
          <a:p>
            <a:pPr algn="ctr" eaLnBrk="0" hangingPunct="0"/>
            <a:r>
              <a:rPr lang="cs-CZ" sz="1200" b="1">
                <a:solidFill>
                  <a:srgbClr val="999999"/>
                </a:solidFill>
                <a:cs typeface="Arial" charset="0"/>
              </a:rPr>
              <a:t>Tel.:472731819, 472731253 Tel.řed./fax:472731480, e-mail:skola@zsmojzir.cz</a:t>
            </a:r>
            <a:endParaRPr lang="cs-CZ" sz="1400">
              <a:solidFill>
                <a:srgbClr val="999999"/>
              </a:solidFill>
              <a:cs typeface="Arial" charset="0"/>
            </a:endParaRPr>
          </a:p>
          <a:p>
            <a:pPr eaLnBrk="0" hangingPunct="0"/>
            <a:endParaRPr lang="cs-CZ"/>
          </a:p>
        </p:txBody>
      </p:sp>
      <p:pic>
        <p:nvPicPr>
          <p:cNvPr id="2055" name="Picture 10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333500" y="0"/>
            <a:ext cx="6477000" cy="1584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6" name="Obrázek 10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357313" y="1643063"/>
            <a:ext cx="676275" cy="4095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27346143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algn="ctr" eaLnBrk="1" hangingPunct="1">
              <a:buFontTx/>
              <a:buNone/>
            </a:pPr>
            <a:r>
              <a:rPr lang="cs-CZ" sz="2000" dirty="0" smtClean="0"/>
              <a:t>Číslo klíčové aktivity: III/2</a:t>
            </a:r>
          </a:p>
          <a:p>
            <a:pPr algn="ctr" eaLnBrk="1" hangingPunct="1">
              <a:buFontTx/>
              <a:buNone/>
            </a:pPr>
            <a:r>
              <a:rPr lang="cs-CZ" sz="2000" dirty="0" smtClean="0"/>
              <a:t>Název klíčové aktivity: </a:t>
            </a:r>
          </a:p>
          <a:p>
            <a:pPr algn="ctr" eaLnBrk="1" hangingPunct="1">
              <a:buFontTx/>
              <a:buNone/>
            </a:pPr>
            <a:r>
              <a:rPr lang="cs-CZ" sz="2000" dirty="0" smtClean="0"/>
              <a:t>Inovace a zkvalitnění výuky prostřednictvím ICT</a:t>
            </a:r>
          </a:p>
          <a:p>
            <a:pPr algn="ctr" eaLnBrk="1" hangingPunct="1">
              <a:buFontTx/>
              <a:buNone/>
            </a:pPr>
            <a:r>
              <a:rPr lang="cs-CZ" sz="1800" dirty="0" smtClean="0"/>
              <a:t> </a:t>
            </a:r>
          </a:p>
          <a:p>
            <a:pPr eaLnBrk="1" hangingPunct="1">
              <a:buFont typeface="Arial" charset="0"/>
              <a:buNone/>
            </a:pPr>
            <a:r>
              <a:rPr lang="cs-CZ" sz="1800" b="1" dirty="0" smtClean="0"/>
              <a:t>Autor</a:t>
            </a:r>
            <a:r>
              <a:rPr lang="cs-CZ" sz="1800" b="1" dirty="0" smtClean="0">
                <a:latin typeface="Arial" charset="0"/>
              </a:rPr>
              <a:t>: Mgr. František </a:t>
            </a:r>
            <a:r>
              <a:rPr lang="cs-CZ" sz="1800" b="1" dirty="0" err="1" smtClean="0">
                <a:latin typeface="Arial" charset="0"/>
              </a:rPr>
              <a:t>Bret</a:t>
            </a:r>
            <a:endParaRPr lang="cs-CZ" sz="1800" dirty="0" smtClean="0">
              <a:latin typeface="Arial" charset="0"/>
            </a:endParaRPr>
          </a:p>
          <a:p>
            <a:pPr>
              <a:buNone/>
            </a:pPr>
            <a:r>
              <a:rPr lang="cs-CZ" sz="1800" b="1" dirty="0" smtClean="0"/>
              <a:t>Vytvořeno:  5.2. 2013</a:t>
            </a:r>
            <a:endParaRPr lang="cs-CZ" sz="1800" b="1" dirty="0" smtClean="0">
              <a:latin typeface="Arial" charset="0"/>
            </a:endParaRPr>
          </a:p>
          <a:p>
            <a:pPr eaLnBrk="1" hangingPunct="1">
              <a:buFont typeface="Arial" charset="0"/>
              <a:buNone/>
            </a:pPr>
            <a:r>
              <a:rPr lang="cs-CZ" sz="1800" b="1" dirty="0" smtClean="0"/>
              <a:t>Ročník: 7.</a:t>
            </a:r>
          </a:p>
          <a:p>
            <a:pPr eaLnBrk="1" hangingPunct="1">
              <a:buFont typeface="Arial" charset="0"/>
              <a:buNone/>
            </a:pPr>
            <a:r>
              <a:rPr lang="cs-CZ" sz="1800" b="1" dirty="0" smtClean="0"/>
              <a:t>Vzdělávací oblast: Zeměpis – Asie – Čína </a:t>
            </a:r>
          </a:p>
          <a:p>
            <a:pPr eaLnBrk="1" hangingPunct="1">
              <a:buFont typeface="Arial" charset="0"/>
              <a:buNone/>
            </a:pPr>
            <a:r>
              <a:rPr lang="cs-CZ" sz="1800" b="1" dirty="0" smtClean="0"/>
              <a:t>Anotace: Slouží k výkladu učiva o Číně</a:t>
            </a:r>
            <a:endParaRPr lang="cs-CZ" sz="1800" dirty="0" smtClean="0"/>
          </a:p>
        </p:txBody>
      </p:sp>
      <p:pic>
        <p:nvPicPr>
          <p:cNvPr id="3075" name="Picture 5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333500" y="0"/>
            <a:ext cx="6477000" cy="1584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30766767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692697"/>
            <a:ext cx="7772400" cy="1440159"/>
          </a:xfrm>
        </p:spPr>
        <p:txBody>
          <a:bodyPr>
            <a:noAutofit/>
          </a:bodyPr>
          <a:lstStyle/>
          <a:p>
            <a:r>
              <a:rPr lang="cs-CZ" sz="9600" b="1" dirty="0" smtClean="0">
                <a:solidFill>
                  <a:srgbClr val="FF0000"/>
                </a:solidFill>
              </a:rPr>
              <a:t>ČÍNA</a:t>
            </a:r>
            <a:endParaRPr lang="cs-CZ" sz="9600" b="1" dirty="0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6" name="Picture 2" descr="C:\Users\f.bret\AppData\Local\Microsoft\Windows\Temporary Internet Files\Content.IE5\SFR3355B\MC90002434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95736" y="2564212"/>
            <a:ext cx="4746625" cy="31972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f.bret\AppData\Local\Microsoft\Windows\Temporary Internet Files\Content.IE5\RZABZN9U\MC90040452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7850" y="1027258"/>
            <a:ext cx="1117600" cy="1879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f.bret\AppData\Local\Microsoft\Windows\Temporary Internet Files\Content.IE5\1UM6IFDT\MC90040452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300913" y="1081088"/>
            <a:ext cx="1276350" cy="1854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2194218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f.bret\AppData\Local\Microsoft\Windows\Temporary Internet Files\Content.IE5\T2MYXC5W\MC90018631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60" y="548680"/>
            <a:ext cx="7848872" cy="56886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2917875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solidFill>
                  <a:srgbClr val="7030A0"/>
                </a:solidFill>
              </a:rPr>
              <a:t>ČÍNA JE OPRAVDU OBROVSKÁ</a:t>
            </a:r>
            <a:endParaRPr lang="cs-CZ" b="1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ČÍNA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Rozloha</a:t>
            </a:r>
            <a:r>
              <a:rPr lang="cs-CZ" b="1" dirty="0" smtClean="0"/>
              <a:t>: 9</a:t>
            </a:r>
            <a:r>
              <a:rPr lang="cs-CZ" b="1" dirty="0"/>
              <a:t> 596 960 </a:t>
            </a:r>
            <a:r>
              <a:rPr lang="cs-CZ" b="1" dirty="0" smtClean="0"/>
              <a:t>km²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Počet ob.: </a:t>
            </a:r>
            <a:r>
              <a:rPr lang="cs-CZ" b="1" dirty="0" smtClean="0"/>
              <a:t>1 339 </a:t>
            </a:r>
            <a:r>
              <a:rPr lang="cs-CZ" b="1" dirty="0"/>
              <a:t>724 852 </a:t>
            </a:r>
            <a:endParaRPr lang="cs-CZ" b="1" dirty="0" smtClean="0"/>
          </a:p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Hl. město: </a:t>
            </a:r>
            <a:r>
              <a:rPr lang="cs-CZ" b="1" dirty="0" smtClean="0"/>
              <a:t>Peking (18,8 mil. </a:t>
            </a:r>
            <a:r>
              <a:rPr lang="cs-CZ" b="1" dirty="0"/>
              <a:t>o</a:t>
            </a:r>
            <a:r>
              <a:rPr lang="cs-CZ" b="1" dirty="0" smtClean="0"/>
              <a:t>byvatel)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Další velká města:</a:t>
            </a:r>
          </a:p>
          <a:p>
            <a:pPr marL="0" indent="0">
              <a:buNone/>
            </a:pPr>
            <a:r>
              <a:rPr lang="cs-CZ" b="1" dirty="0" smtClean="0"/>
              <a:t>Šanghaj (22,3 mil. </a:t>
            </a:r>
            <a:r>
              <a:rPr lang="cs-CZ" b="1" dirty="0"/>
              <a:t>o</a:t>
            </a:r>
            <a:r>
              <a:rPr lang="cs-CZ" b="1" dirty="0" smtClean="0"/>
              <a:t>b.)</a:t>
            </a:r>
          </a:p>
          <a:p>
            <a:pPr marL="0" indent="0">
              <a:buNone/>
            </a:pPr>
            <a:r>
              <a:rPr lang="cs-CZ" b="1" dirty="0" err="1" smtClean="0"/>
              <a:t>Tchien-Ťin</a:t>
            </a:r>
            <a:r>
              <a:rPr lang="cs-CZ" b="1" dirty="0" smtClean="0"/>
              <a:t> (11,1 mil. </a:t>
            </a:r>
            <a:r>
              <a:rPr lang="cs-CZ" b="1" dirty="0"/>
              <a:t>o</a:t>
            </a:r>
            <a:r>
              <a:rPr lang="cs-CZ" b="1" dirty="0" smtClean="0"/>
              <a:t>b.)</a:t>
            </a:r>
          </a:p>
          <a:p>
            <a:pPr marL="0" indent="0">
              <a:buNone/>
            </a:pPr>
            <a:r>
              <a:rPr lang="cs-CZ" b="1" dirty="0" err="1" smtClean="0"/>
              <a:t>Kuang-Čou</a:t>
            </a:r>
            <a:r>
              <a:rPr lang="cs-CZ" b="1" dirty="0" smtClean="0"/>
              <a:t> (11,1 mil. </a:t>
            </a:r>
            <a:r>
              <a:rPr lang="cs-CZ" b="1" dirty="0"/>
              <a:t>o</a:t>
            </a:r>
            <a:r>
              <a:rPr lang="cs-CZ" b="1" dirty="0" smtClean="0"/>
              <a:t>b.)</a:t>
            </a:r>
            <a:endParaRPr lang="cs-CZ" b="1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4008" y="1628800"/>
            <a:ext cx="4038600" cy="4525963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b="1" dirty="0" smtClean="0">
                <a:solidFill>
                  <a:srgbClr val="0070C0"/>
                </a:solidFill>
              </a:rPr>
              <a:t>ČESKÁ REPUBLIKA</a:t>
            </a:r>
          </a:p>
          <a:p>
            <a:pPr marL="0" indent="0">
              <a:buNone/>
            </a:pPr>
            <a:r>
              <a:rPr lang="sk-SK" b="1" dirty="0" smtClean="0">
                <a:solidFill>
                  <a:srgbClr val="0070C0"/>
                </a:solidFill>
              </a:rPr>
              <a:t>Rozloha: </a:t>
            </a:r>
            <a:r>
              <a:rPr lang="sk-SK" b="1" dirty="0" smtClean="0"/>
              <a:t>78</a:t>
            </a:r>
            <a:r>
              <a:rPr lang="sk-SK" b="1" dirty="0"/>
              <a:t> 866 km² </a:t>
            </a:r>
            <a:endParaRPr lang="sk-SK" b="1" dirty="0" smtClean="0"/>
          </a:p>
          <a:p>
            <a:pPr marL="0" indent="0">
              <a:buNone/>
            </a:pPr>
            <a:r>
              <a:rPr lang="sk-SK" b="1" dirty="0" smtClean="0">
                <a:solidFill>
                  <a:srgbClr val="0070C0"/>
                </a:solidFill>
              </a:rPr>
              <a:t>Počet </a:t>
            </a:r>
            <a:r>
              <a:rPr lang="sk-SK" b="1" dirty="0" err="1" smtClean="0">
                <a:solidFill>
                  <a:srgbClr val="0070C0"/>
                </a:solidFill>
              </a:rPr>
              <a:t>ob</a:t>
            </a:r>
            <a:r>
              <a:rPr lang="sk-SK" b="1" dirty="0">
                <a:solidFill>
                  <a:srgbClr val="0070C0"/>
                </a:solidFill>
              </a:rPr>
              <a:t>.: </a:t>
            </a:r>
            <a:r>
              <a:rPr lang="sk-SK" b="1" dirty="0"/>
              <a:t>10 505 445 </a:t>
            </a:r>
            <a:endParaRPr lang="sk-SK" b="1" dirty="0" smtClean="0"/>
          </a:p>
          <a:p>
            <a:pPr marL="0" indent="0">
              <a:buNone/>
            </a:pPr>
            <a:r>
              <a:rPr lang="sk-SK" b="1" dirty="0" smtClean="0">
                <a:solidFill>
                  <a:srgbClr val="0070C0"/>
                </a:solidFill>
              </a:rPr>
              <a:t>Hl. </a:t>
            </a:r>
            <a:r>
              <a:rPr lang="sk-SK" b="1" dirty="0" err="1" smtClean="0">
                <a:solidFill>
                  <a:srgbClr val="0070C0"/>
                </a:solidFill>
              </a:rPr>
              <a:t>město</a:t>
            </a:r>
            <a:r>
              <a:rPr lang="sk-SK" b="1" dirty="0" smtClean="0">
                <a:solidFill>
                  <a:srgbClr val="0070C0"/>
                </a:solidFill>
              </a:rPr>
              <a:t>: </a:t>
            </a:r>
            <a:r>
              <a:rPr lang="sk-SK" b="1" dirty="0" smtClean="0"/>
              <a:t>Praha (1,3 mil. </a:t>
            </a:r>
            <a:r>
              <a:rPr lang="sk-SK" b="1" dirty="0" err="1" smtClean="0"/>
              <a:t>obyvatel</a:t>
            </a:r>
            <a:r>
              <a:rPr lang="sk-SK" b="1" dirty="0" smtClean="0"/>
              <a:t>)</a:t>
            </a:r>
          </a:p>
          <a:p>
            <a:pPr marL="0" indent="0">
              <a:buNone/>
            </a:pPr>
            <a:r>
              <a:rPr lang="sk-SK" b="1" dirty="0" err="1" smtClean="0">
                <a:solidFill>
                  <a:srgbClr val="FF0000"/>
                </a:solidFill>
              </a:rPr>
              <a:t>Další</a:t>
            </a:r>
            <a:r>
              <a:rPr lang="sk-SK" b="1" dirty="0" smtClean="0">
                <a:solidFill>
                  <a:srgbClr val="FF0000"/>
                </a:solidFill>
              </a:rPr>
              <a:t> </a:t>
            </a:r>
            <a:r>
              <a:rPr lang="sk-SK" b="1" dirty="0" err="1" smtClean="0">
                <a:solidFill>
                  <a:srgbClr val="FF0000"/>
                </a:solidFill>
              </a:rPr>
              <a:t>velká</a:t>
            </a:r>
            <a:r>
              <a:rPr lang="sk-SK" b="1" dirty="0" smtClean="0">
                <a:solidFill>
                  <a:srgbClr val="FF0000"/>
                </a:solidFill>
              </a:rPr>
              <a:t> </a:t>
            </a:r>
            <a:r>
              <a:rPr lang="sk-SK" b="1" dirty="0" err="1" smtClean="0">
                <a:solidFill>
                  <a:srgbClr val="FF0000"/>
                </a:solidFill>
              </a:rPr>
              <a:t>města</a:t>
            </a:r>
            <a:r>
              <a:rPr lang="sk-SK" b="1" dirty="0" smtClean="0">
                <a:solidFill>
                  <a:srgbClr val="FF0000"/>
                </a:solidFill>
              </a:rPr>
              <a:t>:</a:t>
            </a:r>
          </a:p>
          <a:p>
            <a:pPr marL="0" indent="0">
              <a:buNone/>
            </a:pPr>
            <a:r>
              <a:rPr lang="sk-SK" b="1" dirty="0" smtClean="0"/>
              <a:t>Brno (0,39 mil. </a:t>
            </a:r>
            <a:r>
              <a:rPr lang="sk-SK" b="1" dirty="0" err="1" smtClean="0"/>
              <a:t>ob</a:t>
            </a:r>
            <a:r>
              <a:rPr lang="sk-SK" b="1" dirty="0" smtClean="0"/>
              <a:t>.)</a:t>
            </a:r>
          </a:p>
          <a:p>
            <a:pPr marL="0" indent="0">
              <a:buNone/>
            </a:pPr>
            <a:r>
              <a:rPr lang="sk-SK" b="1" dirty="0" smtClean="0"/>
              <a:t>Ostrava (0,31 mil. </a:t>
            </a:r>
            <a:r>
              <a:rPr lang="sk-SK" b="1" dirty="0" err="1" smtClean="0"/>
              <a:t>ob</a:t>
            </a:r>
            <a:r>
              <a:rPr lang="sk-SK" b="1" dirty="0" smtClean="0"/>
              <a:t>.)</a:t>
            </a:r>
          </a:p>
          <a:p>
            <a:pPr marL="0" indent="0">
              <a:buNone/>
            </a:pPr>
            <a:r>
              <a:rPr lang="sk-SK" b="1" dirty="0" smtClean="0"/>
              <a:t>Plzeň (0,16 mil. </a:t>
            </a:r>
            <a:r>
              <a:rPr lang="sk-SK" b="1" dirty="0" err="1" smtClean="0"/>
              <a:t>ob</a:t>
            </a:r>
            <a:r>
              <a:rPr lang="sk-SK" b="1" dirty="0" smtClean="0"/>
              <a:t>.)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17125534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9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0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6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7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3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4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6" fill="hold">
                      <p:stCondLst>
                        <p:cond delay="indefinite"/>
                      </p:stCondLst>
                      <p:childTnLst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0" dur="1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1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7" dur="10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8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ZÁKLADNÍ CHARAKTERISTIKA: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OBROVSKÁ ZEMĚ:</a:t>
            </a:r>
          </a:p>
          <a:p>
            <a:pPr marL="0" indent="0">
              <a:buNone/>
            </a:pPr>
            <a:r>
              <a:rPr lang="cs-CZ" b="1" dirty="0" smtClean="0"/>
              <a:t>NÍŽINY, PÁNVE, VYSOKÁ POHOŘÍ, POUŠTĚ, POLOPOUŠTĚ, STEPI, LESOSTEPI…</a:t>
            </a:r>
          </a:p>
          <a:p>
            <a:r>
              <a:rPr lang="cs-CZ" b="1" dirty="0" smtClean="0">
                <a:solidFill>
                  <a:srgbClr val="FF0000"/>
                </a:solidFill>
              </a:rPr>
              <a:t>ZEMĚDĚLSTVÍ – 2/3 OBYVATEL:</a:t>
            </a:r>
          </a:p>
          <a:p>
            <a:pPr marL="0" indent="0">
              <a:buNone/>
            </a:pPr>
            <a:r>
              <a:rPr lang="cs-CZ" b="1" dirty="0" smtClean="0"/>
              <a:t>HLAVNĚ NA VÝCHODĚ – </a:t>
            </a:r>
            <a:r>
              <a:rPr lang="cs-CZ" b="1" dirty="0" smtClean="0">
                <a:solidFill>
                  <a:srgbClr val="7030A0"/>
                </a:solidFill>
              </a:rPr>
              <a:t>MONZUNY</a:t>
            </a:r>
            <a:r>
              <a:rPr lang="cs-CZ" b="1" dirty="0" smtClean="0"/>
              <a:t> </a:t>
            </a:r>
          </a:p>
          <a:p>
            <a:pPr marL="0" indent="0">
              <a:buNone/>
            </a:pPr>
            <a:r>
              <a:rPr lang="cs-CZ" b="1" dirty="0" smtClean="0"/>
              <a:t>RÝŽE, , BAVLNÍK, PŠENICE, KUKUŘICE, PROSO, LUŠTĚNINY, ČAJ, TABÁK</a:t>
            </a:r>
          </a:p>
          <a:p>
            <a:pPr marL="0" indent="0">
              <a:buNone/>
            </a:pPr>
            <a:r>
              <a:rPr lang="cs-CZ" b="1" dirty="0" smtClean="0"/>
              <a:t>PRASATA, DRŮBEŽ, RYBOLOV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</p:txBody>
      </p:sp>
      <p:pic>
        <p:nvPicPr>
          <p:cNvPr id="3075" name="Picture 3" descr="C:\Users\f.bret\AppData\Local\Microsoft\Windows\Temporary Internet Files\Content.IE5\1UM6IFDT\MC90034897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464300" y="5083175"/>
            <a:ext cx="1847850" cy="147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8418449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30026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92696"/>
            <a:ext cx="8229600" cy="5433467"/>
          </a:xfrm>
        </p:spPr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VELKÉ NEROSTNÉ BOHATSTVÍ:</a:t>
            </a:r>
          </a:p>
          <a:p>
            <a:pPr marL="0" indent="0">
              <a:buNone/>
            </a:pPr>
            <a:r>
              <a:rPr lang="cs-CZ" b="1" dirty="0" smtClean="0"/>
              <a:t>UHLÍ, ŽELEZNÁ RUDA, CÍN A DALŠÍ BAREVNÉ KOVY, ROPA…</a:t>
            </a:r>
          </a:p>
          <a:p>
            <a:endParaRPr lang="cs-CZ" b="1" dirty="0" smtClean="0">
              <a:solidFill>
                <a:srgbClr val="FF0000"/>
              </a:solidFill>
            </a:endParaRPr>
          </a:p>
          <a:p>
            <a:r>
              <a:rPr lang="cs-CZ" b="1" dirty="0" smtClean="0">
                <a:solidFill>
                  <a:srgbClr val="FF0000"/>
                </a:solidFill>
              </a:rPr>
              <a:t>PRŮMYSL:</a:t>
            </a:r>
          </a:p>
          <a:p>
            <a:pPr marL="0" indent="0">
              <a:buNone/>
            </a:pPr>
            <a:r>
              <a:rPr lang="cs-CZ" b="1" dirty="0" smtClean="0"/>
              <a:t>V POSLEDNÍCH LETECH HOSPODÁŘSKÉ REFORMY                   RYCHLE ROSTE OBJEM I KVALITA PRŮMYSLOVÉ VÝROBY</a:t>
            </a:r>
            <a:endParaRPr lang="cs-CZ" b="1" dirty="0"/>
          </a:p>
        </p:txBody>
      </p:sp>
      <p:sp>
        <p:nvSpPr>
          <p:cNvPr id="5" name="Šipka doprava 4"/>
          <p:cNvSpPr/>
          <p:nvPr/>
        </p:nvSpPr>
        <p:spPr>
          <a:xfrm>
            <a:off x="2601495" y="4077072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098" name="Picture 2" descr="C:\Users\f.bret\AppData\Local\Microsoft\Windows\Temporary Internet Files\Content.IE5\SFR3355B\MC90033419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13188" y="1779588"/>
            <a:ext cx="2531020" cy="1816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Program Files\Microsoft Office\MEDIA\CAGCAT10\j0240695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32538" y="4867275"/>
            <a:ext cx="2199902" cy="1462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262067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 OBRÁZKŮ: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Galerie Microsoft </a:t>
            </a:r>
            <a:r>
              <a:rPr lang="cs-CZ" dirty="0" smtClean="0"/>
              <a:t>PowerPoint: www.office.</a:t>
            </a:r>
            <a:r>
              <a:rPr lang="cs-CZ" dirty="0" err="1" smtClean="0"/>
              <a:t>microsoft.com</a:t>
            </a:r>
            <a:endParaRPr lang="cs-CZ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0874202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50</TotalTime>
  <Words>187</Words>
  <Application>Microsoft Office PowerPoint</Application>
  <PresentationFormat>Předvádění na obrazovce (4:3)</PresentationFormat>
  <Paragraphs>46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Snímek 1</vt:lpstr>
      <vt:lpstr>Snímek 2</vt:lpstr>
      <vt:lpstr>ČÍNA</vt:lpstr>
      <vt:lpstr>Snímek 4</vt:lpstr>
      <vt:lpstr>ČÍNA JE OPRAVDU OBROVSKÁ</vt:lpstr>
      <vt:lpstr>ZÁKLADNÍ CHARAKTERISTIKA:</vt:lpstr>
      <vt:lpstr>Snímek 7</vt:lpstr>
      <vt:lpstr>ZDROJE OBRÁZKŮ: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ČÍNA</dc:title>
  <dc:creator>František Bret</dc:creator>
  <cp:lastModifiedBy>Dum</cp:lastModifiedBy>
  <cp:revision>13</cp:revision>
  <dcterms:created xsi:type="dcterms:W3CDTF">2013-08-05T20:05:46Z</dcterms:created>
  <dcterms:modified xsi:type="dcterms:W3CDTF">2013-08-27T15:33:24Z</dcterms:modified>
</cp:coreProperties>
</file>