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6" r:id="rId4"/>
    <p:sldId id="259" r:id="rId5"/>
    <p:sldId id="262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00F7AB2-EAB8-433A-A715-088FF22639D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8340934-19AA-410F-B2D2-682559D8D9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013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21.2.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7.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Asie – Indie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Indii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699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1080119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CC3300"/>
                </a:solidFill>
              </a:rPr>
              <a:t>INDIE</a:t>
            </a:r>
            <a:endParaRPr lang="cs-CZ" sz="9600" b="1" dirty="0">
              <a:solidFill>
                <a:srgbClr val="CC33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f.bret\AppData\Local\Microsoft\Windows\Temporary Internet Files\Content.IE5\SFR3355B\MC900364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.bret\AppData\Local\Microsoft\Windows\Temporary Internet Files\Content.IE5\RZABZN9U\MC9001954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64904"/>
            <a:ext cx="302433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8297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ZÁKLADNÍ ÚDAJE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Hlavní město: DILLÍ (14 mil. </a:t>
            </a:r>
            <a:r>
              <a:rPr lang="cs-CZ" b="1" dirty="0"/>
              <a:t>o</a:t>
            </a:r>
            <a:r>
              <a:rPr lang="cs-CZ" b="1" dirty="0" smtClean="0"/>
              <a:t>byvatel)</a:t>
            </a:r>
          </a:p>
          <a:p>
            <a:r>
              <a:rPr lang="cs-CZ" b="1" dirty="0" smtClean="0"/>
              <a:t>Rozloha: </a:t>
            </a:r>
            <a:r>
              <a:rPr lang="cs-CZ" b="1" dirty="0"/>
              <a:t>3 287 590 km² </a:t>
            </a:r>
            <a:endParaRPr lang="cs-CZ" b="1" dirty="0" smtClean="0"/>
          </a:p>
          <a:p>
            <a:r>
              <a:rPr lang="cs-CZ" b="1" dirty="0" smtClean="0"/>
              <a:t>Počet obyvatel: 1 </a:t>
            </a:r>
            <a:r>
              <a:rPr lang="cs-CZ" b="1" dirty="0"/>
              <a:t>210 000 000 </a:t>
            </a:r>
            <a:r>
              <a:rPr lang="cs-CZ" b="1" dirty="0" smtClean="0"/>
              <a:t> </a:t>
            </a:r>
          </a:p>
          <a:p>
            <a:pPr marL="6400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(2. místo na světě)</a:t>
            </a:r>
          </a:p>
          <a:p>
            <a:r>
              <a:rPr lang="cs-CZ" b="1" dirty="0" smtClean="0"/>
              <a:t>Další velká města:</a:t>
            </a:r>
          </a:p>
          <a:p>
            <a:pPr marL="0" indent="0">
              <a:buNone/>
            </a:pPr>
            <a:r>
              <a:rPr lang="cs-CZ" b="1" dirty="0" smtClean="0"/>
              <a:t>Bombaj (</a:t>
            </a:r>
            <a:r>
              <a:rPr lang="cs-CZ" b="1" dirty="0" err="1" smtClean="0"/>
              <a:t>Mumbaí</a:t>
            </a:r>
            <a:r>
              <a:rPr lang="cs-CZ" b="1" dirty="0" smtClean="0"/>
              <a:t>) (14 mil. </a:t>
            </a:r>
            <a:r>
              <a:rPr lang="cs-CZ" b="1" dirty="0"/>
              <a:t>o</a:t>
            </a:r>
            <a:r>
              <a:rPr lang="cs-CZ" b="1" dirty="0" smtClean="0"/>
              <a:t>byvatel)</a:t>
            </a:r>
          </a:p>
          <a:p>
            <a:pPr marL="0" indent="0">
              <a:buNone/>
            </a:pPr>
            <a:r>
              <a:rPr lang="cs-CZ" b="1" dirty="0" smtClean="0"/>
              <a:t>Kalkata (13 mil. </a:t>
            </a:r>
            <a:r>
              <a:rPr lang="cs-CZ" b="1" dirty="0"/>
              <a:t>o</a:t>
            </a:r>
            <a:r>
              <a:rPr lang="cs-CZ" b="1" dirty="0" smtClean="0"/>
              <a:t>byvatel)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f.bret\AppData\Local\Microsoft\Windows\Temporary Internet Files\Content.IE5\T2MYXC5W\MC900195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34563"/>
            <a:ext cx="2543344" cy="201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40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CC3300"/>
                </a:solidFill>
              </a:rPr>
              <a:t>PŘÍRODNÍ PODMÍNKY</a:t>
            </a:r>
            <a:endParaRPr lang="cs-CZ" sz="6600" b="1" dirty="0">
              <a:solidFill>
                <a:srgbClr val="CC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HIMÁLAJ</a:t>
            </a:r>
          </a:p>
          <a:p>
            <a:r>
              <a:rPr lang="cs-CZ" b="1" dirty="0" smtClean="0"/>
              <a:t>INDOGANŽSKÁ NÍŽINA</a:t>
            </a:r>
          </a:p>
          <a:p>
            <a:r>
              <a:rPr lang="cs-CZ" b="1" dirty="0" smtClean="0"/>
              <a:t>DEKÁNSKÁ PLOŠINA</a:t>
            </a:r>
          </a:p>
          <a:p>
            <a:r>
              <a:rPr lang="cs-CZ" b="1" dirty="0" smtClean="0"/>
              <a:t>LETNÍ MONZUNY</a:t>
            </a:r>
          </a:p>
          <a:p>
            <a:r>
              <a:rPr lang="cs-CZ" b="1" dirty="0" smtClean="0"/>
              <a:t>TROPY, SUBTROPY</a:t>
            </a:r>
          </a:p>
          <a:p>
            <a:r>
              <a:rPr lang="cs-CZ" b="1" dirty="0" smtClean="0"/>
              <a:t>POUŠTĚ A POLOPOUŠTĚ</a:t>
            </a:r>
            <a:endParaRPr lang="cs-CZ" b="1" dirty="0"/>
          </a:p>
        </p:txBody>
      </p:sp>
      <p:pic>
        <p:nvPicPr>
          <p:cNvPr id="4099" name="Picture 3" descr="C:\Users\f.bret\AppData\Local\Microsoft\Windows\Temporary Internet Files\Content.IE5\RZABZN9U\MC900390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4446" y="1268760"/>
            <a:ext cx="2825188" cy="1436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f.bret\AppData\Local\Microsoft\Windows\Temporary Internet Files\Content.IE5\SFR3355B\MC900426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56993"/>
            <a:ext cx="3089920" cy="2118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0938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C3300"/>
                </a:solidFill>
              </a:rPr>
              <a:t>OBYVATELSTVO</a:t>
            </a:r>
            <a:endParaRPr lang="cs-CZ" b="1" dirty="0">
              <a:solidFill>
                <a:srgbClr val="CC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VYSOKÝ PODÍL DĚTÍ A MLÁDEŽE </a:t>
            </a:r>
          </a:p>
          <a:p>
            <a:r>
              <a:rPr lang="cs-CZ" b="1" dirty="0" smtClean="0"/>
              <a:t>VELKÝ PODÍL NEGRAMOTNÝCH LIDÍ</a:t>
            </a:r>
          </a:p>
          <a:p>
            <a:r>
              <a:rPr lang="cs-CZ" b="1" dirty="0" smtClean="0"/>
              <a:t>NÍZKÁ KULTURNÍ A ŽIVOTNÍ ÚROVEŇ</a:t>
            </a:r>
          </a:p>
          <a:p>
            <a:r>
              <a:rPr lang="cs-CZ" b="1" dirty="0" smtClean="0"/>
              <a:t>Indie je země, ve které žije velké </a:t>
            </a:r>
            <a:r>
              <a:rPr lang="cs-CZ" b="1" dirty="0" smtClean="0">
                <a:solidFill>
                  <a:srgbClr val="CC3300"/>
                </a:solidFill>
              </a:rPr>
              <a:t>množství</a:t>
            </a:r>
            <a:r>
              <a:rPr lang="cs-CZ" b="1" dirty="0" smtClean="0"/>
              <a:t> </a:t>
            </a:r>
            <a:r>
              <a:rPr lang="cs-CZ" b="1" dirty="0"/>
              <a:t>různých </a:t>
            </a:r>
            <a:r>
              <a:rPr lang="cs-CZ" b="1" dirty="0">
                <a:solidFill>
                  <a:srgbClr val="CC3300"/>
                </a:solidFill>
              </a:rPr>
              <a:t>etnických skupin </a:t>
            </a:r>
            <a:r>
              <a:rPr lang="cs-CZ" b="1" dirty="0"/>
              <a:t>a hovoří se v nich asi </a:t>
            </a:r>
            <a:r>
              <a:rPr lang="cs-CZ" b="1" dirty="0">
                <a:solidFill>
                  <a:srgbClr val="CC3300"/>
                </a:solidFill>
              </a:rPr>
              <a:t>tisíci jazyky a </a:t>
            </a:r>
            <a:r>
              <a:rPr lang="cs-CZ" b="1" dirty="0"/>
              <a:t>nářečími. Obyvatelé také vyznávají mnoho různých náboženství, přestože více než </a:t>
            </a:r>
            <a:r>
              <a:rPr lang="cs-CZ" b="1" dirty="0">
                <a:solidFill>
                  <a:srgbClr val="CC3300"/>
                </a:solidFill>
              </a:rPr>
              <a:t>čtyři pětiny</a:t>
            </a:r>
            <a:r>
              <a:rPr lang="cs-CZ" b="1" dirty="0"/>
              <a:t> z nich jsou </a:t>
            </a:r>
            <a:r>
              <a:rPr lang="cs-CZ" b="1" dirty="0">
                <a:solidFill>
                  <a:srgbClr val="CC3300"/>
                </a:solidFill>
              </a:rPr>
              <a:t>hinduisté</a:t>
            </a:r>
            <a:r>
              <a:rPr lang="cs-CZ" b="1" dirty="0"/>
              <a:t>. Podle hinduistické tradice se lidé rodí do sociálních vrstev zvaných </a:t>
            </a:r>
            <a:r>
              <a:rPr lang="cs-CZ" b="1" dirty="0">
                <a:solidFill>
                  <a:srgbClr val="CC3300"/>
                </a:solidFill>
              </a:rPr>
              <a:t>kasty.</a:t>
            </a:r>
            <a:r>
              <a:rPr lang="cs-CZ" b="1" dirty="0"/>
              <a:t> Přísná náboženská pravidla přikazují každé kastě, co má jíst, co si oblékat i jakou vykonávat práci.</a:t>
            </a:r>
          </a:p>
        </p:txBody>
      </p:sp>
      <p:pic>
        <p:nvPicPr>
          <p:cNvPr id="1026" name="Picture 2" descr="C:\Users\f.bret\AppData\Local\Microsoft\Windows\Temporary Internet Files\Content.IE5\1UM6IFDT\MC900435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73143"/>
            <a:ext cx="2016224" cy="234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961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C3300"/>
                </a:solidFill>
              </a:rPr>
              <a:t>HOSPODÁŘSTVÍ</a:t>
            </a:r>
            <a:endParaRPr lang="cs-CZ" sz="6600" b="1" dirty="0">
              <a:solidFill>
                <a:srgbClr val="CC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PŘEVLÁDÁ ZEMĚDĚLSTVÍ (70% OBYVATEL)</a:t>
            </a:r>
          </a:p>
          <a:p>
            <a:r>
              <a:rPr lang="cs-CZ" b="1" dirty="0" smtClean="0"/>
              <a:t>RÝŽE, PŠENICE, KUKUŘICE, BAVLNÍK, ČAJOVNÍK, KOKOSOVÁ PALMA</a:t>
            </a:r>
          </a:p>
          <a:p>
            <a:r>
              <a:rPr lang="cs-CZ" b="1" dirty="0" smtClean="0"/>
              <a:t>PŘES ZAOSTALOST DOSAHUJE PRŮMYSL NĚKTERÝCH DOBRÝCH VÝSLEDKŮ – VYUŽÍVÁ ZNAČNÉ NEROSTNÉ BOHATSTVÍ (ŽELEZNÁ RUDA, BAUXIT…)</a:t>
            </a:r>
          </a:p>
          <a:p>
            <a:r>
              <a:rPr lang="cs-CZ" b="1" dirty="0" smtClean="0"/>
              <a:t>VÝROBA OCELI, STROJÍRENSTVÍ, TEXTILNÍ PRŮMYSL…</a:t>
            </a:r>
            <a:endParaRPr lang="cs-CZ" b="1" dirty="0"/>
          </a:p>
        </p:txBody>
      </p:sp>
      <p:pic>
        <p:nvPicPr>
          <p:cNvPr id="3074" name="Picture 2" descr="C:\Users\f.bret\AppData\Local\Microsoft\Windows\Temporary Internet Files\Content.IE5\SFR3355B\MC9004418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1929" y="2204864"/>
            <a:ext cx="1341196" cy="145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T2MYXC5W\MC9000570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2485" y="5760768"/>
            <a:ext cx="1224351" cy="10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1009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Point: 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16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56</TotalTime>
  <Words>199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Snímek 1</vt:lpstr>
      <vt:lpstr>Snímek 2</vt:lpstr>
      <vt:lpstr>INDIE</vt:lpstr>
      <vt:lpstr>ZÁKLADNÍ ÚDAJE</vt:lpstr>
      <vt:lpstr>PŘÍRODNÍ PODMÍNKY</vt:lpstr>
      <vt:lpstr>OBYVATELSTVO</vt:lpstr>
      <vt:lpstr>HOSPODÁŘSTVÍ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INDIE</dc:title>
  <dc:creator>František Bret</dc:creator>
  <cp:lastModifiedBy>Dum</cp:lastModifiedBy>
  <cp:revision>9</cp:revision>
  <dcterms:created xsi:type="dcterms:W3CDTF">2013-08-11T13:24:57Z</dcterms:created>
  <dcterms:modified xsi:type="dcterms:W3CDTF">2013-08-27T15:36:47Z</dcterms:modified>
</cp:coreProperties>
</file>