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8569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7378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0328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0249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3261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175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4517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6550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4697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1210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6793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E71B2-277B-4F34-96D6-6C25844DB722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005C5-0513-44B5-8E63-0E90EE5565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105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4292600"/>
            <a:ext cx="7951788" cy="1800225"/>
          </a:xfrm>
        </p:spPr>
        <p:txBody>
          <a:bodyPr/>
          <a:lstStyle/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2051" name="Picture 4" descr="šk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2054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/>
          </a:p>
        </p:txBody>
      </p:sp>
      <p:pic>
        <p:nvPicPr>
          <p:cNvPr id="2055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Obrázek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5602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Mgr. František </a:t>
            </a:r>
            <a:r>
              <a:rPr lang="cs-CZ" sz="1800" b="1" dirty="0" err="1" smtClean="0">
                <a:latin typeface="Arial" charset="0"/>
              </a:rPr>
              <a:t>Bret</a:t>
            </a:r>
            <a:endParaRPr lang="cs-CZ" sz="1800" dirty="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Vytvořeno:  26.2. 2013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Ročník: 7.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Vzdělávací oblast: Zeměpis – Asie – JZ Asie</a:t>
            </a:r>
            <a:endParaRPr lang="cs-CZ" sz="1800" dirty="0" smtClean="0"/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Anotace: Slouží k výkladu učiva</a:t>
            </a:r>
            <a:endParaRPr lang="cs-CZ" sz="1800" dirty="0" smtClean="0"/>
          </a:p>
        </p:txBody>
      </p:sp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80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2088231"/>
          </a:xfrm>
        </p:spPr>
        <p:txBody>
          <a:bodyPr>
            <a:noAutofit/>
          </a:bodyPr>
          <a:lstStyle/>
          <a:p>
            <a:r>
              <a:rPr lang="cs-CZ" sz="6600" b="1" dirty="0" smtClean="0"/>
              <a:t>NEKLIDNÁ JIHOZÁPADNÍ ASIE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f.bret\AppData\Local\Microsoft\Windows\Temporary Internet Files\Content.IE5\SFR3355B\MC9004334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741682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864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PŘÍRODNÍ PODMÍNKY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ČLENITÝ POVRCH</a:t>
            </a:r>
          </a:p>
          <a:p>
            <a:r>
              <a:rPr lang="cs-CZ" b="1" dirty="0" smtClean="0"/>
              <a:t>SUCHÉ SUBTROPICKÉ A TROPICKÉ PODNEBÍ</a:t>
            </a:r>
          </a:p>
          <a:p>
            <a:r>
              <a:rPr lang="cs-CZ" b="1" dirty="0" smtClean="0"/>
              <a:t>POUŠTĚ </a:t>
            </a:r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POUZE U POBŘEŽÍ ČERNÉHO A STŘEDOZEMNÍHO MOŘE PANUJE STŘEDOMOŘSKÉ PODNEBÍ S DOSTATKEM </a:t>
            </a:r>
            <a:endParaRPr lang="cs-CZ" b="1" dirty="0"/>
          </a:p>
        </p:txBody>
      </p:sp>
      <p:pic>
        <p:nvPicPr>
          <p:cNvPr id="2050" name="Picture 2" descr="C:\Users\f.bret\AppData\Local\Microsoft\Windows\Temporary Internet Files\Content.IE5\RZABZN9U\MC9004352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12473"/>
            <a:ext cx="2351906" cy="212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818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STÁTY JIHOZÁPADNÍ ASIE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MAJÍ ROZDÍLNOU ŽIVOTNÍ ÚROVEŇ</a:t>
            </a:r>
          </a:p>
          <a:p>
            <a:r>
              <a:rPr lang="cs-CZ" b="1" dirty="0" smtClean="0"/>
              <a:t>ZDROJEM BOHATSTVÍ NĚKTERÝCH ZEMÍ JE TĚŽBA A ZPRACOVÁNÍ ROPY A ZEMNÍHO PLYNU</a:t>
            </a:r>
          </a:p>
          <a:p>
            <a:r>
              <a:rPr lang="cs-CZ" b="1" dirty="0" smtClean="0"/>
              <a:t>CELÁ OBLAST JE POLITICKY NESTABILNÍ</a:t>
            </a:r>
            <a:endParaRPr lang="cs-CZ" b="1" dirty="0"/>
          </a:p>
        </p:txBody>
      </p:sp>
      <p:pic>
        <p:nvPicPr>
          <p:cNvPr id="3074" name="Picture 2" descr="C:\Users\f.bret\AppData\Local\Microsoft\Windows\Temporary Internet Files\Content.IE5\SFR3355B\MC9002980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348144"/>
            <a:ext cx="2305646" cy="231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.bret\AppData\Local\Microsoft\Windows\Temporary Internet Files\Content.IE5\RZABZN9U\MC9004334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365104"/>
            <a:ext cx="3168352" cy="206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045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OBYVATELSTVO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PŘEVÁŽNĚ MUSLIMOVÉ (VÝJIMKOU JE IZRAEL, KDE ŽIJÍ ŽIDÉ)</a:t>
            </a:r>
          </a:p>
          <a:p>
            <a:r>
              <a:rPr lang="cs-CZ" b="1" dirty="0" smtClean="0"/>
              <a:t>ISLÁM</a:t>
            </a:r>
            <a:r>
              <a:rPr lang="cs-CZ" b="1" dirty="0" smtClean="0">
                <a:effectLst/>
              </a:rPr>
              <a:t> </a:t>
            </a:r>
          </a:p>
          <a:p>
            <a:pPr marL="0" indent="0">
              <a:buNone/>
            </a:pPr>
            <a:r>
              <a:rPr lang="cs-CZ" b="1" dirty="0" smtClean="0"/>
              <a:t>N</a:t>
            </a:r>
            <a:r>
              <a:rPr lang="cs-CZ" b="1" dirty="0" smtClean="0">
                <a:effectLst/>
              </a:rPr>
              <a:t>áboženství</a:t>
            </a:r>
            <a:r>
              <a:rPr lang="cs-CZ" b="1" dirty="0" smtClean="0"/>
              <a:t> </a:t>
            </a:r>
            <a:r>
              <a:rPr lang="cs-CZ" b="1" dirty="0" smtClean="0">
                <a:effectLst/>
              </a:rPr>
              <a:t>založené na učení </a:t>
            </a:r>
            <a:r>
              <a:rPr lang="cs-CZ" b="1" dirty="0" smtClean="0">
                <a:solidFill>
                  <a:srgbClr val="FF0000"/>
                </a:solidFill>
                <a:effectLst/>
              </a:rPr>
              <a:t>proroka Muhammada</a:t>
            </a:r>
            <a:r>
              <a:rPr lang="cs-CZ" b="1" dirty="0" smtClean="0">
                <a:effectLst/>
              </a:rPr>
              <a:t>, náboženského a politického vůdce působícího v 7. století. Slovo </a:t>
            </a:r>
            <a:r>
              <a:rPr lang="cs-CZ" b="1" i="1" dirty="0" smtClean="0">
                <a:effectLst/>
              </a:rPr>
              <a:t>islám</a:t>
            </a:r>
            <a:r>
              <a:rPr lang="cs-CZ" b="1" dirty="0" smtClean="0">
                <a:effectLst/>
              </a:rPr>
              <a:t> znamená „podrobení se“ či odevzdání se Bohu (arabsky </a:t>
            </a:r>
            <a:r>
              <a:rPr lang="cs-CZ" b="1" dirty="0" smtClean="0">
                <a:solidFill>
                  <a:srgbClr val="FF0000"/>
                </a:solidFill>
                <a:effectLst/>
              </a:rPr>
              <a:t>Alláh</a:t>
            </a:r>
            <a:r>
              <a:rPr lang="cs-CZ" b="1" dirty="0" smtClean="0">
                <a:effectLst/>
              </a:rPr>
              <a:t>). Stoupenec islámu se nazývá </a:t>
            </a:r>
            <a:r>
              <a:rPr lang="cs-CZ" b="1" dirty="0" smtClean="0">
                <a:solidFill>
                  <a:srgbClr val="FF0000"/>
                </a:solidFill>
                <a:effectLst/>
              </a:rPr>
              <a:t>muslim</a:t>
            </a:r>
            <a:r>
              <a:rPr lang="cs-CZ" b="1" dirty="0" smtClean="0">
                <a:effectLst/>
              </a:rPr>
              <a:t>, což znamená „ten, kdo se podřizuje [Bohu]“. Počet muslimů je 1,57 až 1,65 miliardy, což z islámu činí po křesťanství druhé největší náboženství světa.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16958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STÁTY JIHOZÁPADNÍ ASIE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cs-CZ" dirty="0" smtClean="0">
              <a:effectLst/>
            </a:endParaRPr>
          </a:p>
          <a:p>
            <a:pPr marL="0" indent="0">
              <a:buNone/>
            </a:pPr>
            <a:r>
              <a:rPr lang="cs-CZ" sz="9600" dirty="0" smtClean="0">
                <a:effectLst/>
              </a:rPr>
              <a:t>Ázerbájdžán, Arménie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Bahrajn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Gruzie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Irák,</a:t>
            </a:r>
            <a:r>
              <a:rPr lang="cs-CZ" sz="9600" dirty="0"/>
              <a:t> </a:t>
            </a:r>
            <a:r>
              <a:rPr lang="cs-CZ" sz="9600" dirty="0" smtClean="0">
                <a:effectLst/>
              </a:rPr>
              <a:t>Írán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Izrael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Jemen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Jordánsko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Katar, Kuvajt, Kypr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Libanon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Omán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Palestinská autonomie, Saúdská  Arábie, Spojené arabské emiráty, Sýrie</a:t>
            </a:r>
            <a:r>
              <a:rPr lang="cs-CZ" sz="9600" dirty="0" smtClean="0"/>
              <a:t>, </a:t>
            </a:r>
            <a:r>
              <a:rPr lang="cs-CZ" sz="9600" dirty="0" smtClean="0">
                <a:effectLst/>
              </a:rPr>
              <a:t>Turecko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98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JAK JE TO SPRÁVNĚ?</a:t>
            </a:r>
            <a:endParaRPr lang="cs-CZ" sz="60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STÁT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ÍRÁN</a:t>
            </a:r>
          </a:p>
          <a:p>
            <a:r>
              <a:rPr lang="cs-CZ" b="1" dirty="0" smtClean="0"/>
              <a:t>IRÁK</a:t>
            </a:r>
          </a:p>
          <a:p>
            <a:r>
              <a:rPr lang="cs-CZ" b="1" dirty="0" smtClean="0"/>
              <a:t>SAUDSKÁ ARÁBIE</a:t>
            </a:r>
          </a:p>
          <a:p>
            <a:pPr>
              <a:lnSpc>
                <a:spcPct val="120000"/>
              </a:lnSpc>
            </a:pPr>
            <a:r>
              <a:rPr lang="cs-CZ" b="1" dirty="0" smtClean="0"/>
              <a:t>IZRAEL</a:t>
            </a:r>
          </a:p>
          <a:p>
            <a:r>
              <a:rPr lang="cs-CZ" b="1" dirty="0" smtClean="0"/>
              <a:t>SÝRIE</a:t>
            </a:r>
          </a:p>
          <a:p>
            <a:r>
              <a:rPr lang="cs-CZ" b="1" dirty="0" smtClean="0"/>
              <a:t>TURECKO</a:t>
            </a:r>
          </a:p>
          <a:p>
            <a:r>
              <a:rPr lang="cs-CZ" b="1" dirty="0" smtClean="0"/>
              <a:t>ARMÉNIE</a:t>
            </a:r>
          </a:p>
          <a:p>
            <a:r>
              <a:rPr lang="cs-CZ" b="1" dirty="0" smtClean="0"/>
              <a:t>GRUZIE</a:t>
            </a:r>
          </a:p>
          <a:p>
            <a:r>
              <a:rPr lang="cs-CZ" b="1" dirty="0" smtClean="0"/>
              <a:t>LIBANON</a:t>
            </a:r>
          </a:p>
          <a:p>
            <a:r>
              <a:rPr lang="cs-CZ" b="1" dirty="0" smtClean="0"/>
              <a:t>JORDÁNSKO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HLAVNÍ MĚSTO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060848"/>
            <a:ext cx="4041775" cy="3993307"/>
          </a:xfrm>
        </p:spPr>
        <p:txBody>
          <a:bodyPr>
            <a:noAutofit/>
          </a:bodyPr>
          <a:lstStyle/>
          <a:p>
            <a:r>
              <a:rPr lang="cs-CZ" sz="2200" b="1" dirty="0" smtClean="0"/>
              <a:t>ANKARA</a:t>
            </a:r>
          </a:p>
          <a:p>
            <a:r>
              <a:rPr lang="cs-CZ" sz="2200" b="1" dirty="0" smtClean="0"/>
              <a:t>DAMAŠEK</a:t>
            </a:r>
          </a:p>
          <a:p>
            <a:r>
              <a:rPr lang="cs-CZ" sz="2200" b="1" dirty="0" smtClean="0"/>
              <a:t>TBILISI</a:t>
            </a:r>
          </a:p>
          <a:p>
            <a:r>
              <a:rPr lang="cs-CZ" sz="2200" b="1" dirty="0" smtClean="0"/>
              <a:t>JEREVAN</a:t>
            </a:r>
          </a:p>
          <a:p>
            <a:r>
              <a:rPr lang="cs-CZ" sz="2200" b="1" dirty="0" smtClean="0"/>
              <a:t>JERUZALÉM</a:t>
            </a:r>
          </a:p>
          <a:p>
            <a:r>
              <a:rPr lang="cs-CZ" sz="2200" b="1" dirty="0" smtClean="0"/>
              <a:t>BEJRÚT</a:t>
            </a:r>
          </a:p>
          <a:p>
            <a:r>
              <a:rPr lang="cs-CZ" sz="2200" b="1" dirty="0" smtClean="0"/>
              <a:t>RIJÁD</a:t>
            </a:r>
          </a:p>
          <a:p>
            <a:r>
              <a:rPr lang="cs-CZ" sz="2200" b="1" dirty="0" smtClean="0"/>
              <a:t>BAGDÁD</a:t>
            </a:r>
          </a:p>
          <a:p>
            <a:r>
              <a:rPr lang="cs-CZ" sz="2200" b="1" dirty="0" smtClean="0"/>
              <a:t>TEHERÁN</a:t>
            </a:r>
          </a:p>
          <a:p>
            <a:r>
              <a:rPr lang="cs-CZ" sz="2200" b="1" dirty="0" smtClean="0"/>
              <a:t>AMMÁN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xmlns="" val="218850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ŘEŠENÍ</a:t>
            </a:r>
            <a:endParaRPr lang="cs-CZ" sz="66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/>
              <a:t>STÁT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ÍRÁN</a:t>
            </a:r>
          </a:p>
          <a:p>
            <a:r>
              <a:rPr lang="cs-CZ" b="1" dirty="0" smtClean="0"/>
              <a:t>IRÁK</a:t>
            </a:r>
          </a:p>
          <a:p>
            <a:r>
              <a:rPr lang="cs-CZ" b="1" dirty="0" smtClean="0"/>
              <a:t>SAUDSKÁ ARÁBIE</a:t>
            </a:r>
          </a:p>
          <a:p>
            <a:r>
              <a:rPr lang="cs-CZ" b="1" dirty="0" smtClean="0"/>
              <a:t>IZRAEL</a:t>
            </a:r>
          </a:p>
          <a:p>
            <a:r>
              <a:rPr lang="cs-CZ" b="1" dirty="0" smtClean="0"/>
              <a:t>SÝRIE</a:t>
            </a:r>
          </a:p>
          <a:p>
            <a:r>
              <a:rPr lang="cs-CZ" b="1" dirty="0" smtClean="0"/>
              <a:t>TURECKO</a:t>
            </a:r>
          </a:p>
          <a:p>
            <a:r>
              <a:rPr lang="cs-CZ" b="1" dirty="0" smtClean="0"/>
              <a:t>ARMÉNIE</a:t>
            </a:r>
          </a:p>
          <a:p>
            <a:r>
              <a:rPr lang="cs-CZ" b="1" dirty="0" smtClean="0"/>
              <a:t>GRUZIE</a:t>
            </a:r>
          </a:p>
          <a:p>
            <a:r>
              <a:rPr lang="cs-CZ" b="1" dirty="0" smtClean="0"/>
              <a:t>LIBANON</a:t>
            </a:r>
          </a:p>
          <a:p>
            <a:r>
              <a:rPr lang="cs-CZ" b="1" dirty="0" smtClean="0"/>
              <a:t>JORDÁNSKO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4400" dirty="0" smtClean="0"/>
              <a:t>HLAVNÍ MĚSTO</a:t>
            </a:r>
            <a:endParaRPr lang="cs-CZ" sz="4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sz="2200" b="1" dirty="0" smtClean="0"/>
              <a:t>TEHERÁN</a:t>
            </a:r>
          </a:p>
          <a:p>
            <a:r>
              <a:rPr lang="cs-CZ" sz="2200" b="1" dirty="0" smtClean="0"/>
              <a:t>BAGDÁD</a:t>
            </a:r>
          </a:p>
          <a:p>
            <a:r>
              <a:rPr lang="cs-CZ" sz="2200" b="1" dirty="0" smtClean="0"/>
              <a:t>RIJÁD</a:t>
            </a:r>
          </a:p>
          <a:p>
            <a:r>
              <a:rPr lang="cs-CZ" sz="2200" b="1" dirty="0" smtClean="0"/>
              <a:t>JERUZALÉM</a:t>
            </a:r>
          </a:p>
          <a:p>
            <a:r>
              <a:rPr lang="cs-CZ" sz="2200" b="1" dirty="0" smtClean="0"/>
              <a:t>DAMAŠEK</a:t>
            </a:r>
          </a:p>
          <a:p>
            <a:r>
              <a:rPr lang="cs-CZ" sz="2200" b="1" dirty="0" smtClean="0"/>
              <a:t>ANKARA</a:t>
            </a:r>
          </a:p>
          <a:p>
            <a:r>
              <a:rPr lang="cs-CZ" sz="2200" b="1" dirty="0" smtClean="0"/>
              <a:t>JEREVAN</a:t>
            </a:r>
          </a:p>
          <a:p>
            <a:r>
              <a:rPr lang="cs-CZ" sz="2200" b="1" dirty="0" smtClean="0"/>
              <a:t>TBILISI</a:t>
            </a:r>
          </a:p>
          <a:p>
            <a:r>
              <a:rPr lang="cs-CZ" sz="2200" b="1" dirty="0" smtClean="0"/>
              <a:t>BEJRÚT</a:t>
            </a:r>
          </a:p>
          <a:p>
            <a:r>
              <a:rPr lang="cs-CZ" sz="2200" b="1" dirty="0" smtClean="0"/>
              <a:t>AMMÁN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xmlns="" val="369629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Galerie Microsoft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smtClean="0"/>
              <a:t>Point: 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641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318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NEKLIDNÁ JIHOZÁPADNÍ ASIE</vt:lpstr>
      <vt:lpstr>PŘÍRODNÍ PODMÍNKY</vt:lpstr>
      <vt:lpstr>STÁTY JIHOZÁPADNÍ ASIE</vt:lpstr>
      <vt:lpstr>OBYVATELSTVO</vt:lpstr>
      <vt:lpstr>STÁTY JIHOZÁPADNÍ ASIE</vt:lpstr>
      <vt:lpstr>JAK JE TO SPRÁVNĚ?</vt:lpstr>
      <vt:lpstr>ŘEŠENÍ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František Bret</dc:creator>
  <cp:lastModifiedBy>Dum</cp:lastModifiedBy>
  <cp:revision>8</cp:revision>
  <dcterms:created xsi:type="dcterms:W3CDTF">2013-08-11T16:14:17Z</dcterms:created>
  <dcterms:modified xsi:type="dcterms:W3CDTF">2013-08-27T15:38:21Z</dcterms:modified>
</cp:coreProperties>
</file>