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74" r:id="rId4"/>
    <p:sldId id="276" r:id="rId5"/>
    <p:sldId id="257" r:id="rId6"/>
    <p:sldId id="277" r:id="rId7"/>
    <p:sldId id="261" r:id="rId8"/>
    <p:sldId id="262" r:id="rId9"/>
    <p:sldId id="263" r:id="rId10"/>
    <p:sldId id="278" r:id="rId11"/>
    <p:sldId id="275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993" autoAdjust="0"/>
  </p:normalViewPr>
  <p:slideViewPr>
    <p:cSldViewPr>
      <p:cViewPr>
        <p:scale>
          <a:sx n="75" d="100"/>
          <a:sy n="75" d="100"/>
        </p:scale>
        <p:origin x="-122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3690A0C-B897-45FA-9EC9-093672533BC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A66C7-D47C-4913-86AE-94AB45A56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8"/>
          <p:cNvSpPr>
            <a:spLocks noChangeAspect="1" noEditPoints="1"/>
          </p:cNvSpPr>
          <p:nvPr/>
        </p:nvSpPr>
        <p:spPr bwMode="auto">
          <a:xfrm>
            <a:off x="5489575" y="0"/>
            <a:ext cx="3394075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8830B-B8E9-470E-863A-FEFFEC19E0F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84491-8AD4-4D27-BAA0-BDCBB588B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34925" y="136525"/>
            <a:ext cx="3325813" cy="67214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3743AC6F-DFF7-4EDB-A63F-9583D28F702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B1E47-FFB9-4188-ACCB-57696EFD23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A61FF6-3B4A-4133-8F3F-A50F2C5EDC3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9EBF1-29FC-4F5D-B369-7D867C5A4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/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/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9C812-27D8-4A32-A67E-C83E52127D2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05EF8-94B4-4646-9529-3C9664BA0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21FF3-4BDC-4064-8364-0716D51E009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19670-096F-4868-B952-71BF57D35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CF9F1-ECBF-470F-ADF9-1C20562330F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639F6-5D9B-41C2-AB75-14817393A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/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824B2BD-25D4-45CB-92D4-32C614F5F94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A56D4-0FCD-4E8A-AFA8-00201483E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3F082076-6E44-4171-8390-E5C4A8AF593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B0C80-62CA-48E8-8380-B599DDC78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84E3B-33D7-4A38-ACAA-6FD21CFFD91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BA160-CCE3-4E44-B1B1-7BD7F35AC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0DDF1-8E92-4EF7-8D3D-B4A928A0701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A7E9F-BC25-4AEA-BC30-A4A3DCC0E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276225" y="228600"/>
            <a:ext cx="85915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FFCBF4CC-5EC0-4FBF-88BB-F7C6C184769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5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600" b="1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8B9F8EF-D579-4013-9A62-4866BBADF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1" r:id="rId6"/>
    <p:sldLayoutId id="2147483680" r:id="rId7"/>
    <p:sldLayoutId id="2147483687" r:id="rId8"/>
    <p:sldLayoutId id="2147483688" r:id="rId9"/>
    <p:sldLayoutId id="2147483679" r:id="rId10"/>
    <p:sldLayoutId id="2147483678" r:id="rId11"/>
  </p:sldLayoutIdLst>
  <p:transition spd="slow">
    <p:fade/>
  </p:transition>
  <p:txStyles>
    <p:titleStyle>
      <a:lvl1pPr algn="l" rtl="0" fontAlgn="base">
        <a:spcBef>
          <a:spcPts val="400"/>
        </a:spcBef>
        <a:spcAft>
          <a:spcPct val="0"/>
        </a:spcAft>
        <a:defRPr sz="3600" kern="1200">
          <a:solidFill>
            <a:schemeClr val="tx2"/>
          </a:solidFill>
          <a:latin typeface="+mj-lt"/>
          <a:ea typeface="Tunga" pitchFamily="2"/>
          <a:cs typeface="Tunga" pitchFamily="2"/>
        </a:defRPr>
      </a:lvl1pPr>
      <a:lvl2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2pPr>
      <a:lvl3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3pPr>
      <a:lvl4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4pPr>
      <a:lvl5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5pPr>
      <a:lvl6pPr marL="4572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6pPr>
      <a:lvl7pPr marL="9144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7pPr>
      <a:lvl8pPr marL="13716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8pPr>
      <a:lvl9pPr marL="18288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9pPr>
    </p:titleStyle>
    <p:bodyStyle>
      <a:lvl1pPr marL="171450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 spc="3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1_republik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CZE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VY_52_INOVACE_624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3563938" y="1268413"/>
            <a:ext cx="7772400" cy="1470025"/>
          </a:xfrm>
        </p:spPr>
        <p:txBody>
          <a:bodyPr/>
          <a:lstStyle/>
          <a:p>
            <a:r>
              <a:rPr lang="cs-CZ" cap="none" smtClean="0"/>
              <a:t>ČESKÁ REPUBLIKA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300663"/>
            <a:ext cx="7056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  <p:sp>
        <p:nvSpPr>
          <p:cNvPr id="13317" name="Obdélník 1"/>
          <p:cNvSpPr>
            <a:spLocks noChangeArrowheads="1"/>
          </p:cNvSpPr>
          <p:nvPr/>
        </p:nvSpPr>
        <p:spPr bwMode="auto">
          <a:xfrm>
            <a:off x="468313" y="5013325"/>
            <a:ext cx="82804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Anotace: </a:t>
            </a:r>
            <a:r>
              <a:rPr lang="cs-CZ">
                <a:latin typeface="Candara" pitchFamily="34" charset="0"/>
              </a:rPr>
              <a:t>Materiál je určen k využití pro práci s interaktivní tabulí.</a:t>
            </a:r>
          </a:p>
          <a:p>
            <a:pPr algn="ctr"/>
            <a:r>
              <a:rPr lang="cs-CZ">
                <a:latin typeface="Candara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>
                <a:latin typeface="Candara" pitchFamily="34" charset="0"/>
              </a:rPr>
              <a:t>Materiál může být využit jako zápis do sešitu</a:t>
            </a:r>
            <a:r>
              <a:rPr lang="cs-CZ">
                <a:latin typeface="Calibri" pitchFamily="34" charset="0"/>
              </a:rPr>
              <a:t>.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877888" y="10525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8000" smtClean="0"/>
              <a:t>Česká republika</a:t>
            </a:r>
          </a:p>
        </p:txBody>
      </p:sp>
      <p:pic>
        <p:nvPicPr>
          <p:cNvPr id="14338" name="Picture 2" descr="C:\Users\123P\AppData\Local\Microsoft\Windows\Temporary Internet Files\Content.IE5\DE4CGPLA\MP9003626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492375"/>
            <a:ext cx="4824413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 location CZ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z="4800" smtClean="0"/>
              <a:t>Základní informace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Hlavní </a:t>
            </a:r>
            <a:r>
              <a:rPr lang="cs-CZ" sz="2800" dirty="0" smtClean="0"/>
              <a:t>město -  </a:t>
            </a:r>
            <a:r>
              <a:rPr lang="cs-CZ" sz="2800" dirty="0" smtClean="0"/>
              <a:t>Praha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Počet </a:t>
            </a:r>
            <a:r>
              <a:rPr lang="cs-CZ" sz="2800" dirty="0" smtClean="0"/>
              <a:t>obyvatel - </a:t>
            </a:r>
            <a:r>
              <a:rPr lang="cs-CZ" sz="2800" dirty="0"/>
              <a:t>10 </a:t>
            </a:r>
            <a:r>
              <a:rPr lang="cs-CZ" sz="2800" dirty="0" smtClean="0"/>
              <a:t>533 000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Státní </a:t>
            </a:r>
            <a:r>
              <a:rPr lang="cs-CZ" sz="2800" dirty="0" smtClean="0"/>
              <a:t>zřízení - </a:t>
            </a:r>
            <a:r>
              <a:rPr lang="cs-CZ" sz="2800" dirty="0" smtClean="0"/>
              <a:t>parlamentní republika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Jazyk - </a:t>
            </a:r>
            <a:r>
              <a:rPr lang="cs-CZ" sz="2800" dirty="0" smtClean="0"/>
              <a:t>čeština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Měna - </a:t>
            </a:r>
            <a:r>
              <a:rPr lang="cs-CZ" sz="2800" dirty="0" smtClean="0"/>
              <a:t>koruna česká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Další </a:t>
            </a:r>
            <a:r>
              <a:rPr lang="cs-CZ" sz="2800" dirty="0" smtClean="0"/>
              <a:t>velká města - Brno</a:t>
            </a:r>
            <a:r>
              <a:rPr lang="cs-CZ" sz="2800" dirty="0" smtClean="0"/>
              <a:t>, Plzeň</a:t>
            </a:r>
            <a:r>
              <a:rPr lang="cs-CZ" sz="2800" dirty="0" smtClean="0"/>
              <a:t>, Ostrava, České Budějovice, Liberec </a:t>
            </a:r>
            <a:r>
              <a:rPr lang="cs-CZ" sz="2800" dirty="0" smtClean="0"/>
              <a:t>a další…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pPr algn="ctr"/>
            <a:r>
              <a:rPr lang="cs-CZ" sz="4400" smtClean="0"/>
              <a:t>Důležité letopočty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/>
              <a:t>1. ledna 1969 (federalizace ČSSR</a:t>
            </a:r>
            <a:r>
              <a:rPr lang="cs-CZ" sz="3600" dirty="0" smtClean="0"/>
              <a:t>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6</a:t>
            </a:r>
            <a:r>
              <a:rPr lang="cs-CZ" sz="3600" dirty="0"/>
              <a:t>. března 1990 (</a:t>
            </a:r>
            <a:r>
              <a:rPr lang="cs-CZ" sz="3600" dirty="0" smtClean="0"/>
              <a:t>název)</a:t>
            </a:r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/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1</a:t>
            </a:r>
            <a:r>
              <a:rPr lang="cs-CZ" sz="3600" dirty="0"/>
              <a:t>. ledna 1993 (zánik ČSFR) (ustavena československým ústavním zákonem 143/1968 Sb.)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550863" y="765175"/>
            <a:ext cx="8591550" cy="1066800"/>
          </a:xfrm>
        </p:spPr>
        <p:txBody>
          <a:bodyPr/>
          <a:lstStyle/>
          <a:p>
            <a:r>
              <a:rPr lang="cs-CZ" sz="4400" smtClean="0"/>
              <a:t>Podnebí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920875"/>
            <a:ext cx="8596313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Podnebí - </a:t>
            </a:r>
            <a:r>
              <a:rPr lang="cs-CZ" sz="3200" dirty="0" smtClean="0"/>
              <a:t>dlouhé chladné zimy s vydatnými sněhovými srážkami, horká vlhká léta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   </a:t>
            </a:r>
            <a:r>
              <a:rPr lang="cs-CZ" sz="3200" dirty="0" smtClean="0"/>
              <a:t>Teplota - </a:t>
            </a:r>
            <a:r>
              <a:rPr lang="cs-CZ" sz="3200" dirty="0" smtClean="0"/>
              <a:t>v lednu </a:t>
            </a:r>
            <a:r>
              <a:rPr lang="cs-CZ" sz="3200" dirty="0" smtClean="0"/>
              <a:t>- 8/3°C</a:t>
            </a:r>
            <a:r>
              <a:rPr lang="cs-CZ" sz="3200" dirty="0" smtClean="0"/>
              <a:t>, v červenci 20/27°C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z="4400" smtClean="0"/>
              <a:t>Obyvatelstvo + náboženství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6225" y="1298575"/>
            <a:ext cx="4251325" cy="4937125"/>
          </a:xfrm>
        </p:spPr>
        <p:txBody>
          <a:bodyPr>
            <a:normAutofit fontScale="92500"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Slováci </a:t>
            </a:r>
            <a:r>
              <a:rPr lang="cs-CZ" sz="3200" dirty="0"/>
              <a:t> (1,9 </a:t>
            </a:r>
            <a:r>
              <a:rPr lang="cs-CZ" sz="3200" dirty="0" smtClean="0"/>
              <a:t>%)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Poláci</a:t>
            </a:r>
            <a:r>
              <a:rPr lang="cs-CZ" sz="3200" dirty="0"/>
              <a:t> (0,5 </a:t>
            </a:r>
            <a:r>
              <a:rPr lang="cs-CZ" sz="3200" dirty="0" smtClean="0"/>
              <a:t>%)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Němci ( 0,4%)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Romové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Maďaři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Ukrajinci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Vietnamci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Rusové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Bulhaři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Srbové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16450" y="1298575"/>
            <a:ext cx="42513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sz="3600" dirty="0"/>
              <a:t>bez vyznání 59 %</a:t>
            </a:r>
            <a:endParaRPr lang="pl-PL" sz="36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pl-PL" sz="36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sz="3600" dirty="0"/>
              <a:t> </a:t>
            </a:r>
            <a:r>
              <a:rPr lang="pl-PL" sz="3200" dirty="0" smtClean="0"/>
              <a:t>římsko-katolické</a:t>
            </a:r>
            <a:r>
              <a:rPr lang="pl-PL" sz="3600" dirty="0"/>
              <a:t> 27 %</a:t>
            </a:r>
            <a:endParaRPr lang="cs-CZ" sz="36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z="4400" smtClean="0"/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16287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Těží </a:t>
            </a:r>
            <a:r>
              <a:rPr lang="cs-CZ" sz="2800" dirty="0" smtClean="0"/>
              <a:t>se - </a:t>
            </a:r>
            <a:r>
              <a:rPr lang="cs-CZ" sz="2800" dirty="0" smtClean="0"/>
              <a:t>černé a hnědé uhlí, kaolín, jíl, grafit</a:t>
            </a:r>
            <a:r>
              <a:rPr lang="cs-CZ" sz="2800" dirty="0" smtClean="0"/>
              <a:t>, vápenec,  uran, ropa</a:t>
            </a:r>
            <a:r>
              <a:rPr lang="cs-CZ" sz="2800" dirty="0" smtClean="0"/>
              <a:t>, zemní plyn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 Pěstuje se obilí (pšenice, ječmen, kukuřice), brambory, cukrová řepa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Z technických plodin len a řepka   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Chová </a:t>
            </a:r>
            <a:r>
              <a:rPr lang="cs-CZ" sz="2800" dirty="0" smtClean="0"/>
              <a:t>se - </a:t>
            </a:r>
            <a:r>
              <a:rPr lang="cs-CZ" sz="2800" dirty="0" smtClean="0"/>
              <a:t>prasata, skot, ovce a drůbeže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 včelařství a</a:t>
            </a:r>
            <a:r>
              <a:rPr lang="cs-CZ" sz="2800" dirty="0" smtClean="0"/>
              <a:t> </a:t>
            </a:r>
            <a:r>
              <a:rPr lang="cs-CZ" sz="2800" dirty="0"/>
              <a:t>chov sladkovodních ryb (zvl. kaprů).</a:t>
            </a:r>
            <a:endParaRPr lang="cs-CZ" sz="2800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 Česká </a:t>
            </a:r>
            <a:r>
              <a:rPr lang="cs-CZ" dirty="0" smtClean="0">
                <a:latin typeface="Arial" charset="0"/>
              </a:rPr>
              <a:t>republika - </a:t>
            </a:r>
            <a:r>
              <a:rPr lang="cs-CZ" dirty="0" smtClean="0">
                <a:latin typeface="Arial" charset="0"/>
              </a:rPr>
              <a:t>co nám říká slovník</a:t>
            </a:r>
          </a:p>
        </p:txBody>
      </p:sp>
      <p:sp>
        <p:nvSpPr>
          <p:cNvPr id="29700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1763713" y="3141663"/>
            <a:ext cx="4032250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Česko – základní informace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4.10.2011 10:10:30 [</a:t>
            </a:r>
            <a:r>
              <a:rPr lang="cs-CZ" b="1" dirty="0"/>
              <a:t>cit. </a:t>
            </a:r>
            <a:r>
              <a:rPr lang="cs-CZ" b="1" dirty="0" smtClean="0"/>
              <a:t>2011-10-04].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CZE.png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  <a:r>
              <a:rPr lang="cs-CZ" b="1" dirty="0" smtClean="0"/>
              <a:t>[</a:t>
            </a:r>
            <a:r>
              <a:rPr lang="cs-CZ" b="1" dirty="0"/>
              <a:t>online]. </a:t>
            </a:r>
            <a:r>
              <a:rPr lang="cs-CZ" b="1" dirty="0" smtClean="0"/>
              <a:t>4.10.2011 10:12:35 </a:t>
            </a:r>
            <a:r>
              <a:rPr lang="cs-CZ" b="1" dirty="0"/>
              <a:t>[cit. </a:t>
            </a:r>
            <a:r>
              <a:rPr lang="cs-CZ" b="1" dirty="0" smtClean="0"/>
              <a:t>2011-10-04]. </a:t>
            </a:r>
            <a:r>
              <a:rPr lang="cs-CZ" b="1" dirty="0"/>
              <a:t>Dostupný z WWW: &lt; </a:t>
            </a:r>
            <a:r>
              <a:rPr lang="cs-CZ" dirty="0">
                <a:hlinkClick r:id="rId3"/>
              </a:rPr>
              <a:t>http://cs.wikipedia.org/wiki/</a:t>
            </a:r>
            <a:r>
              <a:rPr lang="cs-CZ" dirty="0" err="1">
                <a:hlinkClick r:id="rId3"/>
              </a:rPr>
              <a:t>Soubor:EU_location_CZE.png</a:t>
            </a:r>
            <a:r>
              <a:rPr lang="cs-CZ" dirty="0" smtClean="0"/>
              <a:t>&gt;.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79</TotalTime>
  <Words>277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Soho</vt:lpstr>
      <vt:lpstr>ČESKÁ REPUBLIKA</vt:lpstr>
      <vt:lpstr>Česká republika</vt:lpstr>
      <vt:lpstr>Prezentace aplikace PowerPoint</vt:lpstr>
      <vt:lpstr>Prezentace aplikace PowerPoint</vt:lpstr>
      <vt:lpstr>Základní informace</vt:lpstr>
      <vt:lpstr>Důležité letopočty</vt:lpstr>
      <vt:lpstr>Podnebí</vt:lpstr>
      <vt:lpstr>Obyvatelstvo + náboženství</vt:lpstr>
      <vt:lpstr>Hospodářství</vt:lpstr>
      <vt:lpstr> Česká republika - co nám říká slovník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Učitel</cp:lastModifiedBy>
  <cp:revision>24</cp:revision>
  <dcterms:modified xsi:type="dcterms:W3CDTF">2012-03-16T19:39:09Z</dcterms:modified>
</cp:coreProperties>
</file>