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B475-B01D-4051-86DB-8BEBFCFDFEE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90F4-B71F-441C-82C0-DCD54A9F54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2797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B475-B01D-4051-86DB-8BEBFCFDFEE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90F4-B71F-441C-82C0-DCD54A9F54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7563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B475-B01D-4051-86DB-8BEBFCFDFEE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90F4-B71F-441C-82C0-DCD54A9F54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1128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B475-B01D-4051-86DB-8BEBFCFDFEE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90F4-B71F-441C-82C0-DCD54A9F54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9295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B475-B01D-4051-86DB-8BEBFCFDFEE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90F4-B71F-441C-82C0-DCD54A9F54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632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B475-B01D-4051-86DB-8BEBFCFDFEE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90F4-B71F-441C-82C0-DCD54A9F54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6182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B475-B01D-4051-86DB-8BEBFCFDFEE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90F4-B71F-441C-82C0-DCD54A9F54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969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B475-B01D-4051-86DB-8BEBFCFDFEE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90F4-B71F-441C-82C0-DCD54A9F54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8522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B475-B01D-4051-86DB-8BEBFCFDFEE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90F4-B71F-441C-82C0-DCD54A9F54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8315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B475-B01D-4051-86DB-8BEBFCFDFEE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90F4-B71F-441C-82C0-DCD54A9F54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9627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B475-B01D-4051-86DB-8BEBFCFDFEE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90F4-B71F-441C-82C0-DCD54A9F54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16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6CB475-B01D-4051-86DB-8BEBFCFDFEE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CD90F4-B71F-441C-82C0-DCD54A9F54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12118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81851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28.2. 2013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7.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Asie - Zakavkazsko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Slouží k výkladu učiva o Zakavkazsku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65946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368151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</a:rPr>
              <a:t>ZAKAVKAZSKO</a:t>
            </a:r>
            <a:endParaRPr lang="cs-CZ" sz="6600" b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f.bret\AppData\Local\Microsoft\Windows\Temporary Internet Files\Content.IE5\RZABZN9U\MC9001955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88840"/>
            <a:ext cx="7344816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49818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ZÁKLADNÍ ÚDAJE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effectLst/>
              </a:rPr>
              <a:t>Zakavkazsko (někdy též Jižní Kavkaz) je označení pro území jižně od hlavního hřebene </a:t>
            </a:r>
            <a:r>
              <a:rPr lang="cs-CZ" b="1" dirty="0" smtClean="0">
                <a:solidFill>
                  <a:srgbClr val="0000FF"/>
                </a:solidFill>
                <a:effectLst/>
              </a:rPr>
              <a:t>Velkého Kavkazu </a:t>
            </a:r>
            <a:r>
              <a:rPr lang="cs-CZ" b="1" dirty="0" smtClean="0">
                <a:effectLst/>
              </a:rPr>
              <a:t>a severně od </a:t>
            </a:r>
            <a:r>
              <a:rPr lang="cs-CZ" b="1" dirty="0" smtClean="0">
                <a:solidFill>
                  <a:srgbClr val="0000FF"/>
                </a:solidFill>
                <a:effectLst/>
              </a:rPr>
              <a:t>Malého Kavkazu</a:t>
            </a:r>
            <a:r>
              <a:rPr lang="cs-CZ" b="1" dirty="0" smtClean="0">
                <a:effectLst/>
              </a:rPr>
              <a:t>. Z východu je toto území ohraničeno </a:t>
            </a:r>
            <a:r>
              <a:rPr lang="cs-CZ" b="1" dirty="0" smtClean="0">
                <a:solidFill>
                  <a:srgbClr val="0000FF"/>
                </a:solidFill>
                <a:effectLst/>
              </a:rPr>
              <a:t>Kaspickým</a:t>
            </a:r>
            <a:r>
              <a:rPr lang="cs-CZ" b="1" dirty="0" smtClean="0">
                <a:effectLst/>
              </a:rPr>
              <a:t> </a:t>
            </a:r>
            <a:r>
              <a:rPr lang="cs-CZ" b="1" dirty="0" smtClean="0">
                <a:solidFill>
                  <a:srgbClr val="0000FF"/>
                </a:solidFill>
                <a:effectLst/>
              </a:rPr>
              <a:t>mořem</a:t>
            </a:r>
            <a:r>
              <a:rPr lang="cs-CZ" b="1" dirty="0" smtClean="0">
                <a:effectLst/>
              </a:rPr>
              <a:t> a ze západu </a:t>
            </a:r>
            <a:r>
              <a:rPr lang="cs-CZ" b="1" dirty="0" smtClean="0">
                <a:solidFill>
                  <a:srgbClr val="0000FF"/>
                </a:solidFill>
                <a:effectLst/>
              </a:rPr>
              <a:t>Černým mořem</a:t>
            </a:r>
            <a:r>
              <a:rPr lang="cs-CZ" b="1" dirty="0" smtClean="0">
                <a:effectLst/>
              </a:rPr>
              <a:t>. Leží </a:t>
            </a:r>
            <a:r>
              <a:rPr lang="cs-CZ" b="1" dirty="0" smtClean="0">
                <a:effectLst/>
              </a:rPr>
              <a:t>                       v </a:t>
            </a:r>
            <a:r>
              <a:rPr lang="cs-CZ" b="1" dirty="0" smtClean="0">
                <a:effectLst/>
              </a:rPr>
              <a:t>mírném podnebném pásu, ale na velké části panují vysokohorské podmínky. Nachází se zde  </a:t>
            </a:r>
            <a:r>
              <a:rPr lang="cs-CZ" b="1" dirty="0" smtClean="0">
                <a:solidFill>
                  <a:srgbClr val="0000FF"/>
                </a:solidFill>
                <a:effectLst/>
              </a:rPr>
              <a:t>Arménie, </a:t>
            </a:r>
            <a:r>
              <a:rPr lang="cs-CZ" b="1" dirty="0" err="1" smtClean="0">
                <a:solidFill>
                  <a:srgbClr val="0000FF"/>
                </a:solidFill>
                <a:effectLst/>
              </a:rPr>
              <a:t>Ázerbajdžán</a:t>
            </a:r>
            <a:r>
              <a:rPr lang="cs-CZ" b="1" dirty="0" smtClean="0">
                <a:solidFill>
                  <a:srgbClr val="0000FF"/>
                </a:solidFill>
                <a:effectLst/>
              </a:rPr>
              <a:t> a </a:t>
            </a:r>
            <a:r>
              <a:rPr lang="cs-CZ" b="1" dirty="0" smtClean="0">
                <a:solidFill>
                  <a:srgbClr val="0000FF"/>
                </a:solidFill>
              </a:rPr>
              <a:t>G</a:t>
            </a:r>
            <a:r>
              <a:rPr lang="cs-CZ" b="1" dirty="0" smtClean="0">
                <a:solidFill>
                  <a:srgbClr val="0000FF"/>
                </a:solidFill>
                <a:effectLst/>
              </a:rPr>
              <a:t>ruzie</a:t>
            </a:r>
            <a:r>
              <a:rPr lang="cs-CZ" b="1" dirty="0" smtClean="0">
                <a:effectLst/>
              </a:rPr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761224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PŘÍRODNÍ PODMÍNKY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VELKÝ KAVKAZ, MALÝ KAVKAZ</a:t>
            </a:r>
          </a:p>
          <a:p>
            <a:r>
              <a:rPr lang="cs-CZ" dirty="0" smtClean="0"/>
              <a:t>NÍŽINY U ČERNÉHO A KASPICKÉHO MOŘE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SUCHÉ KONTINENTÁLNÍ PODNEBÍ S TUHOU, ALE KRÁTKOU ZIMOU A S HORKÝM LÉTEM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f.bret\AppData\Local\Microsoft\Windows\Temporary Internet Files\Content.IE5\SFR3355B\MC900390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196752"/>
            <a:ext cx="2609155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.bret\AppData\Local\Microsoft\Windows\Temporary Internet Files\Content.IE5\SFR3355B\MC9002005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699079"/>
            <a:ext cx="3051993" cy="1792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00880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HOSPODÁŘSTVÍ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FF"/>
                </a:solidFill>
              </a:rPr>
              <a:t>INTENZIVNÍ ZÁVLAHOVÉ ZEMĚDĚLSTVÍ </a:t>
            </a:r>
          </a:p>
          <a:p>
            <a:pPr marL="0" indent="0">
              <a:buNone/>
            </a:pPr>
            <a:r>
              <a:rPr lang="cs-CZ" b="1" dirty="0" smtClean="0"/>
              <a:t>CITRUSY, VINNÁ RÉVA, BAVLNA, MANDLE, OLIVY, FÍKY, TABÁK</a:t>
            </a:r>
            <a:endParaRPr lang="cs-CZ" b="1" dirty="0"/>
          </a:p>
        </p:txBody>
      </p:sp>
      <p:pic>
        <p:nvPicPr>
          <p:cNvPr id="3074" name="Picture 2" descr="C:\Users\f.bret\AppData\Local\Microsoft\Windows\Temporary Internet Files\Content.IE5\SFR3355B\MC9003830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6150" y="3548063"/>
            <a:ext cx="1655763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.bret\AppData\Local\Microsoft\Windows\Temporary Internet Files\Content.IE5\T2MYXC5W\MC90043689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0713" y="358933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.bret\AppData\Local\Microsoft\Windows\Temporary Internet Files\Content.IE5\SFR3355B\MC9003586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900362"/>
            <a:ext cx="1825625" cy="156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f.bret\AppData\Local\Microsoft\Windows\Temporary Internet Files\Content.IE5\T2MYXC5W\MC9002122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5" y="4725144"/>
            <a:ext cx="2221434" cy="1699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92115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8229600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b="1" dirty="0" smtClean="0"/>
              <a:t>NA HORSKÝCH PASTVINÁCH SE CHOVAJÍ OVCE A SKOT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>
                <a:solidFill>
                  <a:srgbClr val="0000FF"/>
                </a:solidFill>
              </a:rPr>
              <a:t>PRŮMYSL NAVAZUJE NA  SUROVINY </a:t>
            </a:r>
            <a:r>
              <a:rPr lang="cs-CZ" b="1" dirty="0" smtClean="0"/>
              <a:t>(ROPA, ZEMNÍ PLYN, RUDY, UHLÍ)</a:t>
            </a:r>
          </a:p>
          <a:p>
            <a:pPr marL="0" indent="0">
              <a:buNone/>
            </a:pPr>
            <a:r>
              <a:rPr lang="cs-CZ" b="1" dirty="0" smtClean="0"/>
              <a:t>TĚŽEBNÍ, HUTNÍ, CHEMICKÝ </a:t>
            </a:r>
            <a:endParaRPr lang="cs-CZ" b="1" dirty="0"/>
          </a:p>
        </p:txBody>
      </p:sp>
      <p:pic>
        <p:nvPicPr>
          <p:cNvPr id="4099" name="Picture 3" descr="C:\Users\f.bret\AppData\Local\Microsoft\Windows\Temporary Internet Files\Content.IE5\RZABZN9U\MC9003323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3124" y="2101850"/>
            <a:ext cx="2402731" cy="1723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f.bret\AppData\Local\Microsoft\Windows\Temporary Internet Files\Content.IE5\SFR3355B\MC9002168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67895"/>
            <a:ext cx="3150642" cy="2057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f.bret\AppData\Local\Microsoft\Windows\Temporary Internet Files\Content.IE5\RZABZN9U\MC9003106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9338" y="4752975"/>
            <a:ext cx="1817687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7831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STÁTY ZAKAVKAZSKA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84576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00FF"/>
                </a:solidFill>
              </a:rPr>
              <a:t>ARMÉNIE</a:t>
            </a: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sz="3000" b="1" dirty="0" smtClean="0"/>
              <a:t>hlavní město JEREVAN</a:t>
            </a:r>
          </a:p>
          <a:p>
            <a:pPr marL="0" indent="0">
              <a:buNone/>
            </a:pPr>
            <a:r>
              <a:rPr lang="cs-CZ" sz="3000" b="1" dirty="0" smtClean="0"/>
              <a:t>rozloha: </a:t>
            </a:r>
            <a:r>
              <a:rPr lang="cs-CZ" sz="3000" b="1" dirty="0" smtClean="0">
                <a:effectLst/>
              </a:rPr>
              <a:t>29 743 km² </a:t>
            </a:r>
          </a:p>
          <a:p>
            <a:pPr marL="0" indent="0">
              <a:buNone/>
            </a:pPr>
            <a:r>
              <a:rPr lang="cs-CZ" sz="3000" b="1" dirty="0" smtClean="0"/>
              <a:t>počet obyvatel: </a:t>
            </a:r>
            <a:r>
              <a:rPr lang="cs-CZ" sz="3000" b="1" dirty="0" smtClean="0">
                <a:effectLst/>
              </a:rPr>
              <a:t>3 215 800 </a:t>
            </a:r>
            <a:endParaRPr lang="cs-CZ" b="1" dirty="0" smtClean="0"/>
          </a:p>
          <a:p>
            <a:r>
              <a:rPr lang="cs-CZ" sz="4800" b="1" dirty="0" smtClean="0">
                <a:solidFill>
                  <a:srgbClr val="0000FF"/>
                </a:solidFill>
              </a:rPr>
              <a:t>ÁZERBAJDŽÁN</a:t>
            </a:r>
          </a:p>
          <a:p>
            <a:pPr marL="0" indent="0">
              <a:buNone/>
            </a:pPr>
            <a:r>
              <a:rPr lang="cs-CZ" b="1" dirty="0" smtClean="0"/>
              <a:t>hlavní město BAKU</a:t>
            </a:r>
          </a:p>
          <a:p>
            <a:pPr marL="0" indent="0">
              <a:buNone/>
            </a:pPr>
            <a:r>
              <a:rPr lang="cs-CZ" b="1" dirty="0"/>
              <a:t>r</a:t>
            </a:r>
            <a:r>
              <a:rPr lang="cs-CZ" b="1" dirty="0" smtClean="0"/>
              <a:t>ozloha: </a:t>
            </a:r>
            <a:r>
              <a:rPr lang="cs-CZ" b="1" dirty="0" smtClean="0">
                <a:effectLst/>
              </a:rPr>
              <a:t>86 600 km²</a:t>
            </a:r>
          </a:p>
          <a:p>
            <a:pPr marL="0" indent="0">
              <a:buNone/>
            </a:pPr>
            <a:r>
              <a:rPr lang="cs-CZ" b="1" dirty="0"/>
              <a:t>p</a:t>
            </a:r>
            <a:r>
              <a:rPr lang="cs-CZ" b="1" dirty="0" smtClean="0"/>
              <a:t>očet obyvatel: </a:t>
            </a:r>
            <a:r>
              <a:rPr lang="cs-CZ" b="1" dirty="0" smtClean="0">
                <a:effectLst/>
              </a:rPr>
              <a:t>9 165 000</a:t>
            </a:r>
          </a:p>
          <a:p>
            <a:pPr marL="0" indent="0">
              <a:buNone/>
            </a:pPr>
            <a:endParaRPr lang="cs-CZ" b="1" dirty="0" smtClean="0">
              <a:effectLst/>
            </a:endParaRPr>
          </a:p>
          <a:p>
            <a:pPr marL="0" indent="0">
              <a:buNone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4115476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00FF"/>
                </a:solidFill>
              </a:rPr>
              <a:t>GRUZIE</a:t>
            </a:r>
          </a:p>
          <a:p>
            <a:pPr marL="0" indent="0">
              <a:buNone/>
            </a:pPr>
            <a:r>
              <a:rPr lang="cs-CZ" b="1" dirty="0"/>
              <a:t>h</a:t>
            </a:r>
            <a:r>
              <a:rPr lang="cs-CZ" b="1" dirty="0" smtClean="0"/>
              <a:t>lavní město TBILISI</a:t>
            </a:r>
          </a:p>
          <a:p>
            <a:pPr marL="0" indent="0">
              <a:buNone/>
            </a:pPr>
            <a:r>
              <a:rPr lang="cs-CZ" b="1" dirty="0"/>
              <a:t>r</a:t>
            </a:r>
            <a:r>
              <a:rPr lang="cs-CZ" b="1" dirty="0" smtClean="0"/>
              <a:t>ozloha: </a:t>
            </a:r>
            <a:r>
              <a:rPr lang="cs-CZ" b="1" dirty="0" smtClean="0">
                <a:effectLst/>
              </a:rPr>
              <a:t>69 700 km²</a:t>
            </a:r>
          </a:p>
          <a:p>
            <a:pPr marL="0" indent="0">
              <a:buNone/>
            </a:pPr>
            <a:r>
              <a:rPr lang="cs-CZ" b="1" dirty="0"/>
              <a:t>p</a:t>
            </a:r>
            <a:r>
              <a:rPr lang="cs-CZ" b="1" dirty="0" smtClean="0"/>
              <a:t>očet obyvatel: </a:t>
            </a:r>
            <a:r>
              <a:rPr lang="cs-CZ" b="1" dirty="0" smtClean="0">
                <a:effectLst/>
              </a:rPr>
              <a:t>4 630 841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445733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Galerie Microsoft </a:t>
            </a:r>
            <a:r>
              <a:rPr lang="cs-CZ" dirty="0" err="1" smtClean="0"/>
              <a:t>Power</a:t>
            </a:r>
            <a:r>
              <a:rPr lang="cs-CZ" dirty="0" smtClean="0"/>
              <a:t> </a:t>
            </a:r>
            <a:r>
              <a:rPr lang="cs-CZ" dirty="0" smtClean="0"/>
              <a:t>Point: 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1405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241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ZAKAVKAZSKO</vt:lpstr>
      <vt:lpstr>ZÁKLADNÍ ÚDAJE</vt:lpstr>
      <vt:lpstr>PŘÍRODNÍ PODMÍNKY</vt:lpstr>
      <vt:lpstr>HOSPODÁŘSTVÍ</vt:lpstr>
      <vt:lpstr>Snímek 7</vt:lpstr>
      <vt:lpstr>STÁTY ZAKAVKAZSKA</vt:lpstr>
      <vt:lpstr>Snímek 9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ZAKAVKAZSKO</dc:title>
  <dc:creator>František Bret</dc:creator>
  <cp:lastModifiedBy>Dum</cp:lastModifiedBy>
  <cp:revision>9</cp:revision>
  <dcterms:created xsi:type="dcterms:W3CDTF">2013-08-11T17:46:06Z</dcterms:created>
  <dcterms:modified xsi:type="dcterms:W3CDTF">2013-08-27T15:41:01Z</dcterms:modified>
</cp:coreProperties>
</file>