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771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8124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53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2111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4115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5364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598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5391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7748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9463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444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2DC6F-993C-4BEB-9953-00996ED41B5E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83276-BDD0-40A9-8AC3-CAE7071024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9884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4484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21.5.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Evropa – </a:t>
            </a:r>
            <a:r>
              <a:rPr lang="cs-CZ" sz="1800" b="1" dirty="0"/>
              <a:t>S</a:t>
            </a:r>
            <a:r>
              <a:rPr lang="cs-CZ" sz="1800" b="1" dirty="0" smtClean="0"/>
              <a:t>lovensko  a </a:t>
            </a:r>
            <a:r>
              <a:rPr lang="cs-CZ" sz="1800" b="1" dirty="0"/>
              <a:t>P</a:t>
            </a:r>
            <a:r>
              <a:rPr lang="cs-CZ" sz="1800" b="1" dirty="0" smtClean="0"/>
              <a:t>olsko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b="1" dirty="0"/>
              <a:t>S</a:t>
            </a:r>
            <a:r>
              <a:rPr lang="cs-CZ" sz="1800" b="1" dirty="0" smtClean="0"/>
              <a:t>louží k výkladu učiva o Slovensku a </a:t>
            </a:r>
            <a:r>
              <a:rPr lang="cs-CZ" sz="1800" b="1" dirty="0"/>
              <a:t>P</a:t>
            </a:r>
            <a:r>
              <a:rPr lang="cs-CZ" sz="1800" b="1" dirty="0" smtClean="0"/>
              <a:t>olsku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7229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2413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SLOVENSKO A POLSKO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848872" cy="4464496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NAŠI SLOVANŠTÍ SOUSEDÉ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SFR3355B\MC900015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5863" y="2747963"/>
            <a:ext cx="3254375" cy="262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T2MYXC5W\MC900015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3168351" cy="244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268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SLOVENSKO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VNITROZEMSKÝ HORNATÝ STÁT</a:t>
            </a:r>
          </a:p>
          <a:p>
            <a:pPr marL="0" indent="0">
              <a:buNone/>
            </a:pPr>
            <a:r>
              <a:rPr lang="cs-CZ" b="1" dirty="0" smtClean="0"/>
              <a:t>VYSOKÉ TATRY (GERLACHOVSKÝ ŠTÍT 2655 m n.m.), NÍZKÉ TATRY (ĎUMBIER 2043 m n.m.)…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NÍŽINY NA JIHU </a:t>
            </a:r>
          </a:p>
          <a:p>
            <a:pPr marL="0" indent="0">
              <a:buNone/>
            </a:pPr>
            <a:r>
              <a:rPr lang="cs-CZ" b="1" dirty="0" smtClean="0"/>
              <a:t>PODUNAJSKÁ A VÝCHODOSLOVENSKÁ NÍŽINA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ŘEKY</a:t>
            </a:r>
          </a:p>
          <a:p>
            <a:pPr marL="0" indent="0">
              <a:buNone/>
            </a:pPr>
            <a:r>
              <a:rPr lang="cs-CZ" b="1" dirty="0" smtClean="0"/>
              <a:t>VÁH, HORNÁD, HRON…</a:t>
            </a:r>
            <a:endParaRPr lang="cs-CZ" b="1" dirty="0"/>
          </a:p>
        </p:txBody>
      </p:sp>
      <p:pic>
        <p:nvPicPr>
          <p:cNvPr id="2050" name="Picture 2" descr="C:\Users\f.bret\AppData\Local\Microsoft\Windows\Temporary Internet Files\Content.IE5\SFR3355B\MC900408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8250" y="4437113"/>
            <a:ext cx="3124150" cy="178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314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PODNEBÍ</a:t>
            </a:r>
          </a:p>
          <a:p>
            <a:pPr marL="0" indent="0">
              <a:buNone/>
            </a:pPr>
            <a:r>
              <a:rPr lang="cs-CZ" b="1" dirty="0" smtClean="0"/>
              <a:t>STÝKAJÍ SE VLIVY KONTINENTÁLNÍ A OCEÁNSKÉ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HOSPODÁŘSTVÍ</a:t>
            </a:r>
          </a:p>
          <a:p>
            <a:pPr marL="0" indent="0">
              <a:buNone/>
            </a:pPr>
            <a:r>
              <a:rPr lang="cs-CZ" b="1" dirty="0" smtClean="0"/>
              <a:t>PRŮMYSLOVÁ VÝROBA SE SOUSTŘEĎUJE OKOLO VODNÍCH TOKŮ – PŘEDEVŠÍM </a:t>
            </a:r>
            <a:r>
              <a:rPr lang="cs-CZ" b="1" dirty="0" smtClean="0">
                <a:solidFill>
                  <a:srgbClr val="FF0000"/>
                </a:solidFill>
              </a:rPr>
              <a:t>POVÁŽÍ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(ŽILINA, TRENČÍN, ŽILINA, MARTIN), BRATISLAVA </a:t>
            </a:r>
            <a:r>
              <a:rPr lang="cs-CZ" b="1" dirty="0" smtClean="0"/>
              <a:t>NA DUNAJI A</a:t>
            </a:r>
            <a:r>
              <a:rPr lang="cs-CZ" b="1" dirty="0" smtClean="0">
                <a:solidFill>
                  <a:srgbClr val="FF0000"/>
                </a:solidFill>
              </a:rPr>
              <a:t> KOŠICE </a:t>
            </a:r>
            <a:r>
              <a:rPr lang="cs-CZ" b="1" dirty="0" smtClean="0"/>
              <a:t>(VÝCHODOSLOVENSKÉ ŽELEZÁRNY)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Důležitou roli hraje zemědělství (kukuřice, pšenice, zelenina) na jihu Slovenska, ovce v horách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OBYVATELSTVO</a:t>
            </a:r>
          </a:p>
          <a:p>
            <a:pPr marL="0" indent="0">
              <a:buNone/>
            </a:pPr>
            <a:r>
              <a:rPr lang="cs-CZ" b="1" dirty="0" smtClean="0"/>
              <a:t>PĚTINA OBYVATEL JE TVOŘENA NÁRODNOSTNÍMI MENŠINAMI (Z TOHO POLOVINA JSOU MAĎAŘI)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4344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ROZLOHA: </a:t>
            </a:r>
            <a:r>
              <a:rPr lang="cs-CZ" b="1" dirty="0" smtClean="0">
                <a:effectLst/>
              </a:rPr>
              <a:t>49 036 km²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POČET OBYVATEL: </a:t>
            </a:r>
            <a:r>
              <a:rPr lang="cs-CZ" b="1" dirty="0" smtClean="0">
                <a:effectLst/>
              </a:rPr>
              <a:t>5 410 728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HLAVNÍ MĚSTO: </a:t>
            </a:r>
            <a:r>
              <a:rPr lang="cs-CZ" b="1" dirty="0" smtClean="0"/>
              <a:t>BRATISLAVA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NÁBOŽENSTVÍ: </a:t>
            </a:r>
            <a:r>
              <a:rPr lang="cs-CZ" b="1" dirty="0" smtClean="0"/>
              <a:t>KŘESŤANÉ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f.bret\AppData\Local\Microsoft\Windows\Temporary Internet Files\Content.IE5\RZABZN9U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200" y="3113088"/>
            <a:ext cx="3157736" cy="2476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1UM6IFDT\MC900346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2535" y="535491"/>
            <a:ext cx="331236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1UM6IFDT\MC900332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5888" y="3501008"/>
            <a:ext cx="2904504" cy="244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220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POLSKO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BALTSKÉ MOŘE NA SEVERU, KARPATY NA JIHU,UPROSTŘED STŘEDOPOLSKÉ NÍŽINY (VELKOPOLSKÁ A MAZOVSKÁ)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ŘEKY</a:t>
            </a:r>
          </a:p>
          <a:p>
            <a:pPr marL="0" indent="0">
              <a:buNone/>
            </a:pPr>
            <a:r>
              <a:rPr lang="cs-CZ" b="1" dirty="0" smtClean="0"/>
              <a:t>ODRA, VISLA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PODNEBÍ</a:t>
            </a:r>
          </a:p>
          <a:p>
            <a:pPr marL="0" indent="0">
              <a:buNone/>
            </a:pPr>
            <a:r>
              <a:rPr lang="cs-CZ" b="1" dirty="0" smtClean="0"/>
              <a:t>STÝKAJÍ SE VLIVY KONTINENTÁLNÍ A OCEÁNSKÉ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Users\f.bret\AppData\Local\Microsoft\Windows\Temporary Internet Files\Content.IE5\SFR3355B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68960"/>
            <a:ext cx="1895475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f.bret\AppData\Local\Microsoft\Windows\Temporary Internet Files\Content.IE5\1UM6IFDT\MC9004262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6888" y="3143411"/>
            <a:ext cx="2025278" cy="154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.bret\AppData\Local\Microsoft\Windows\Temporary Internet Files\Content.IE5\T2MYXC5W\MC900429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7138" y="3086100"/>
            <a:ext cx="184150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621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620688"/>
            <a:ext cx="8229600" cy="5505475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HOSPODÁŘSTVÍ</a:t>
            </a:r>
          </a:p>
          <a:p>
            <a:pPr marL="0" indent="0">
              <a:buNone/>
            </a:pPr>
            <a:r>
              <a:rPr lang="cs-CZ" b="1" dirty="0" smtClean="0"/>
              <a:t>BOHATÉ NA NEROSTNÉ SUROVINY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PRŮMYSLOVÁ OBLAST HORNÍHO SLEZSKA - </a:t>
            </a:r>
            <a:r>
              <a:rPr lang="cs-CZ" b="1" dirty="0" smtClean="0"/>
              <a:t>těžba černého uhlí, železné rudy (Katovice, Vratislav, Krakov)</a:t>
            </a:r>
          </a:p>
          <a:p>
            <a:pPr marL="0" indent="0">
              <a:buNone/>
            </a:pPr>
            <a:r>
              <a:rPr lang="cs-CZ" b="1" dirty="0" smtClean="0"/>
              <a:t>Středisko textilní výroby je</a:t>
            </a:r>
            <a:r>
              <a:rPr lang="cs-CZ" b="1" dirty="0" smtClean="0">
                <a:solidFill>
                  <a:srgbClr val="FF0000"/>
                </a:solidFill>
              </a:rPr>
              <a:t> LODŽ </a:t>
            </a:r>
            <a:r>
              <a:rPr lang="cs-CZ" b="1" dirty="0" smtClean="0"/>
              <a:t>a strojírenské středisko je </a:t>
            </a:r>
            <a:r>
              <a:rPr lang="cs-CZ" b="1" dirty="0" smtClean="0">
                <a:solidFill>
                  <a:srgbClr val="FF0000"/>
                </a:solidFill>
              </a:rPr>
              <a:t>POZNAŇ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Zemědělství hraje důležitou roli (brambory, žito, chov prasat) 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f.bret\AppData\Local\Microsoft\Windows\Temporary Internet Files\Content.IE5\SFR3355B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6361" y="5173086"/>
            <a:ext cx="185737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.bret\AppData\Local\Microsoft\Windows\Temporary Internet Files\Content.IE5\T2MYXC5W\MC900358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19098"/>
            <a:ext cx="1833563" cy="151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.bret\AppData\Local\Microsoft\Windows\Temporary Internet Files\Content.IE5\T2MYXC5W\MC9003341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8862" y="-16977"/>
            <a:ext cx="1735138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276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ROZLOHA: </a:t>
            </a:r>
            <a:r>
              <a:rPr lang="cs-CZ" b="1" dirty="0" smtClean="0">
                <a:effectLst/>
              </a:rPr>
              <a:t>312 679 km²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HLAVNÍ MĚSTO: </a:t>
            </a:r>
            <a:r>
              <a:rPr lang="cs-CZ" b="1" dirty="0" smtClean="0"/>
              <a:t>Varšava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POČET OBYVATEL: </a:t>
            </a:r>
            <a:r>
              <a:rPr lang="cs-CZ" b="1" dirty="0" smtClean="0">
                <a:effectLst/>
              </a:rPr>
              <a:t>38 511 824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NÁBOŽENSTVÍ: </a:t>
            </a:r>
            <a:r>
              <a:rPr lang="cs-CZ" b="1" dirty="0" smtClean="0"/>
              <a:t>KŘESŤANÉ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f.bret\AppData\Local\Microsoft\Windows\Temporary Internet Files\Content.IE5\SFR3355B\MC900435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7" y="764704"/>
            <a:ext cx="2335362" cy="249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f.bret\AppData\Local\Microsoft\Windows\Temporary Internet Files\Content.IE5\SFR3355B\MC900434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3332734" cy="2349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f.bret\AppData\Local\Microsoft\Windows\Temporary Internet Files\Content.IE5\1UM6IFDT\MC9004343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01009"/>
            <a:ext cx="3168352" cy="2245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1980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73644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312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SLOVENSKO A POLSKO</vt:lpstr>
      <vt:lpstr>SLOVENSKO</vt:lpstr>
      <vt:lpstr>Snímek 5</vt:lpstr>
      <vt:lpstr>Snímek 6</vt:lpstr>
      <vt:lpstr>POLSKO</vt:lpstr>
      <vt:lpstr>Snímek 8</vt:lpstr>
      <vt:lpstr>Snímek 9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9</cp:revision>
  <dcterms:created xsi:type="dcterms:W3CDTF">2013-08-11T18:58:37Z</dcterms:created>
  <dcterms:modified xsi:type="dcterms:W3CDTF">2013-08-27T15:42:28Z</dcterms:modified>
</cp:coreProperties>
</file>