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6" r:id="rId4"/>
    <p:sldId id="259" r:id="rId5"/>
    <p:sldId id="261" r:id="rId6"/>
    <p:sldId id="260" r:id="rId7"/>
    <p:sldId id="264" r:id="rId8"/>
    <p:sldId id="262" r:id="rId9"/>
    <p:sldId id="266" r:id="rId10"/>
    <p:sldId id="263" r:id="rId11"/>
    <p:sldId id="265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7A332B-7ED4-4CD0-A5C4-9279A8C17C47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DFEC24-1DCD-405B-B00A-B5ED2D8C80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F0EE49-3C88-4BAB-B40E-67CA4498E0D9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166996-B149-4484-B516-EDAD1319AD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97EC91-9451-4D4A-A722-2DA941794008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DF6EEF-3286-4A8B-BCB5-FFA87ED9EF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5D9B7F-5716-48C3-BBB5-5082A7EEA161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55432A-494B-46CC-901C-05D475AC47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3E9778-2A24-42AE-91A5-AD66BA2E21E8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1EBD02-D389-40A1-A242-A762B7B484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3E0042-C93B-4B90-A034-EDAFD1B5CCBC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DD048-F69C-4C9A-8CB9-18372D7D91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5A0FEC-9C7B-4A5A-8758-0F0E78B92D31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E7E33-CA21-4381-9103-20445E2849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E81AA7-20C5-4453-B0A3-6BB3307F27F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FB6DA0-3119-4C26-A7C5-B1368B9C55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CFA9EA-E019-47BF-BCAC-EFF7EE8AAD1A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E480EB-67E0-46C3-8FA6-BB607B0B67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ED4CE9-09B6-4492-B44E-5499DE7DA944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1ED82B-069F-4211-9CC1-A34AFE3383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05154-09E2-4D1A-9E26-2EF552EB51E2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A58A6E-41E9-4D08-8DE7-92F74FD3D2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BC258C0-12BC-49CE-8FDB-FC47F5F85668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DD6EEFA-7EA0-4BF0-8150-70772290DD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wmf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3" Type="http://schemas.openxmlformats.org/officeDocument/2006/relationships/image" Target="../media/image22.wmf"/><Relationship Id="rId7" Type="http://schemas.openxmlformats.org/officeDocument/2006/relationships/image" Target="../media/image26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wmf"/><Relationship Id="rId5" Type="http://schemas.openxmlformats.org/officeDocument/2006/relationships/image" Target="../media/image24.wmf"/><Relationship Id="rId4" Type="http://schemas.openxmlformats.org/officeDocument/2006/relationships/image" Target="../media/image23.wmf"/><Relationship Id="rId9" Type="http://schemas.openxmlformats.org/officeDocument/2006/relationships/image" Target="../media/image28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Calibri" pitchFamily="34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Calibri" pitchFamily="34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Calibri" pitchFamily="34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Calibri" pitchFamily="34" charset="0"/>
            </a:endParaRPr>
          </a:p>
          <a:p>
            <a:pPr eaLnBrk="0" hangingPunct="0"/>
            <a:endParaRPr lang="cs-CZ">
              <a:latin typeface="Calibri" pitchFamily="34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smtClean="0"/>
              <a:t>Autor</a:t>
            </a:r>
            <a:r>
              <a:rPr lang="cs-CZ" sz="1800" b="1" smtClean="0">
                <a:latin typeface="Arial" charset="0"/>
              </a:rPr>
              <a:t>: Mgr. František Bret</a:t>
            </a:r>
          </a:p>
          <a:p>
            <a:pPr>
              <a:buFont typeface="Arial" charset="0"/>
              <a:buNone/>
            </a:pPr>
            <a:r>
              <a:rPr lang="cs-CZ" sz="1800" b="1" smtClean="0"/>
              <a:t>Vytvořeno:  11.6. 2013</a:t>
            </a:r>
          </a:p>
          <a:p>
            <a:pPr>
              <a:buFont typeface="Arial" charset="0"/>
              <a:buNone/>
            </a:pPr>
            <a:r>
              <a:rPr lang="cs-CZ" sz="1800" b="1" smtClean="0"/>
              <a:t>Ročník: 7.</a:t>
            </a:r>
          </a:p>
          <a:p>
            <a:pPr>
              <a:buFont typeface="Arial" charset="0"/>
              <a:buNone/>
            </a:pPr>
            <a:r>
              <a:rPr lang="cs-CZ" sz="1800" b="1" smtClean="0"/>
              <a:t>Vzdělávací oblast: Zeměpis – Evropa - Itálie</a:t>
            </a: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b="1" smtClean="0"/>
              <a:t>Anotace: Slouží k výkladu učiva o Itálii</a:t>
            </a:r>
            <a:endParaRPr lang="cs-CZ" sz="180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04813"/>
            <a:ext cx="7772400" cy="1152525"/>
          </a:xfrm>
        </p:spPr>
        <p:txBody>
          <a:bodyPr/>
          <a:lstStyle/>
          <a:p>
            <a:r>
              <a:rPr lang="cs-CZ" sz="9600" b="1" smtClean="0">
                <a:solidFill>
                  <a:srgbClr val="00B050"/>
                </a:solidFill>
              </a:rPr>
              <a:t>ITÁLIE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188" y="1484313"/>
            <a:ext cx="8064500" cy="4154487"/>
          </a:xfrm>
        </p:spPr>
        <p:txBody>
          <a:bodyPr/>
          <a:lstStyle/>
          <a:p>
            <a:r>
              <a:rPr lang="cs-CZ" b="1" smtClean="0">
                <a:solidFill>
                  <a:srgbClr val="00B050"/>
                </a:solidFill>
              </a:rPr>
              <a:t>Hlavní město: ŘÍM</a:t>
            </a:r>
          </a:p>
          <a:p>
            <a:r>
              <a:rPr lang="cs-CZ" b="1" smtClean="0">
                <a:solidFill>
                  <a:srgbClr val="00B050"/>
                </a:solidFill>
              </a:rPr>
              <a:t>Rozloha: 301 338 km² </a:t>
            </a:r>
          </a:p>
          <a:p>
            <a:r>
              <a:rPr lang="cs-CZ" b="1" smtClean="0">
                <a:solidFill>
                  <a:srgbClr val="00B050"/>
                </a:solidFill>
              </a:rPr>
              <a:t>Počet obyvatel: 59 433 744 </a:t>
            </a:r>
          </a:p>
        </p:txBody>
      </p:sp>
      <p:pic>
        <p:nvPicPr>
          <p:cNvPr id="1026" name="Picture 2" descr="C:\Users\f.bret\AppData\Local\Microsoft\Windows\Temporary Internet Files\Content.IE5\T2MYXC5W\MC90000121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788" y="3544888"/>
            <a:ext cx="4494212" cy="290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Users\f.bret\AppData\Local\Microsoft\Windows\Temporary Internet Files\Content.IE5\T2MYXC5W\MC90043366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97425" y="3178175"/>
            <a:ext cx="3673475" cy="347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rgbClr val="00B050"/>
                </a:solidFill>
              </a:rPr>
              <a:t>PŘÍRODNÍ PODMÍNKY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200" smtClean="0"/>
              <a:t> </a:t>
            </a:r>
            <a:r>
              <a:rPr lang="cs-CZ" sz="2200" b="1" smtClean="0"/>
              <a:t>Povrch převážně hornatý. Dominují </a:t>
            </a:r>
            <a:r>
              <a:rPr lang="cs-CZ" sz="2200" b="1" smtClean="0">
                <a:solidFill>
                  <a:srgbClr val="00B050"/>
                </a:solidFill>
              </a:rPr>
              <a:t>Alpy</a:t>
            </a:r>
            <a:r>
              <a:rPr lang="cs-CZ" sz="2200" b="1" smtClean="0"/>
              <a:t>, na severu přesahující 4000 m n. m. včetně nejvyšší </a:t>
            </a:r>
            <a:r>
              <a:rPr lang="cs-CZ" sz="2200" b="1" smtClean="0">
                <a:solidFill>
                  <a:srgbClr val="00B050"/>
                </a:solidFill>
              </a:rPr>
              <a:t>hory Mont Blanc 4807 m n. m.. </a:t>
            </a:r>
            <a:r>
              <a:rPr lang="cs-CZ" sz="2200" b="1" smtClean="0">
                <a:solidFill>
                  <a:srgbClr val="00B050"/>
                </a:solidFill>
                <a:latin typeface="Arial" charset="0"/>
              </a:rPr>
              <a:t>                  </a:t>
            </a:r>
            <a:r>
              <a:rPr lang="cs-CZ" sz="2200" b="1" smtClean="0"/>
              <a:t>V nich jsou častá jezera (</a:t>
            </a:r>
            <a:r>
              <a:rPr lang="cs-CZ" sz="2200" b="1" smtClean="0">
                <a:solidFill>
                  <a:srgbClr val="00B050"/>
                </a:solidFill>
              </a:rPr>
              <a:t>Lago di Garda, Lago Maggiore, Lago di Como</a:t>
            </a:r>
            <a:r>
              <a:rPr lang="cs-CZ" sz="2200" b="1" smtClean="0"/>
              <a:t>) . Celý </a:t>
            </a:r>
            <a:r>
              <a:rPr lang="cs-CZ" sz="2200" b="1" smtClean="0">
                <a:solidFill>
                  <a:srgbClr val="00B050"/>
                </a:solidFill>
              </a:rPr>
              <a:t>Apeninský a Kalabrijský poloostrov </a:t>
            </a:r>
            <a:r>
              <a:rPr lang="cs-CZ" sz="2200" b="1" smtClean="0"/>
              <a:t>a největší středomořský ostrov </a:t>
            </a:r>
            <a:r>
              <a:rPr lang="cs-CZ" sz="2200" b="1" smtClean="0">
                <a:solidFill>
                  <a:srgbClr val="00B050"/>
                </a:solidFill>
              </a:rPr>
              <a:t>Sicílii</a:t>
            </a:r>
            <a:r>
              <a:rPr lang="cs-CZ" sz="2200" b="1" smtClean="0"/>
              <a:t> vyplňuje pohoří </a:t>
            </a:r>
            <a:r>
              <a:rPr lang="cs-CZ" sz="2200" b="1" smtClean="0">
                <a:solidFill>
                  <a:srgbClr val="00B050"/>
                </a:solidFill>
              </a:rPr>
              <a:t>Apeniny</a:t>
            </a:r>
            <a:r>
              <a:rPr lang="cs-CZ" sz="2200" b="1" smtClean="0"/>
              <a:t> dosahující téměř 3000 m n. m. Pásmo Apenin je seismicky velmi aktivní. Častá jsou </a:t>
            </a:r>
            <a:r>
              <a:rPr lang="cs-CZ" sz="2200" b="1" smtClean="0">
                <a:solidFill>
                  <a:srgbClr val="00B050"/>
                </a:solidFill>
              </a:rPr>
              <a:t>zemětřesení </a:t>
            </a:r>
            <a:r>
              <a:rPr lang="cs-CZ" sz="2200" b="1" smtClean="0"/>
              <a:t>a </a:t>
            </a:r>
            <a:r>
              <a:rPr lang="cs-CZ" sz="2200" b="1" smtClean="0">
                <a:solidFill>
                  <a:srgbClr val="00B050"/>
                </a:solidFill>
              </a:rPr>
              <a:t>erupce sopek Vesuv , Etna </a:t>
            </a:r>
            <a:r>
              <a:rPr lang="cs-CZ" sz="2200" b="1" smtClean="0"/>
              <a:t>(nejvyšší činná sopka Evropy, 3323 m n. m.) Hospodářsky významná je </a:t>
            </a:r>
            <a:r>
              <a:rPr lang="cs-CZ" sz="2200" b="1" smtClean="0">
                <a:solidFill>
                  <a:srgbClr val="00B050"/>
                </a:solidFill>
              </a:rPr>
              <a:t>Pádská nížina </a:t>
            </a:r>
            <a:r>
              <a:rPr lang="cs-CZ" sz="2200" b="1" smtClean="0"/>
              <a:t>v okolí řeky </a:t>
            </a:r>
            <a:r>
              <a:rPr lang="cs-CZ" sz="2200" b="1" smtClean="0">
                <a:solidFill>
                  <a:srgbClr val="00B050"/>
                </a:solidFill>
              </a:rPr>
              <a:t>Pád </a:t>
            </a:r>
            <a:r>
              <a:rPr lang="cs-CZ" sz="2200" b="1" smtClean="0"/>
              <a:t>. Druhým největším ostrovem Středozemního moře je </a:t>
            </a:r>
            <a:r>
              <a:rPr lang="cs-CZ" sz="2200" b="1" smtClean="0">
                <a:solidFill>
                  <a:srgbClr val="00B050"/>
                </a:solidFill>
              </a:rPr>
              <a:t>Sardinie</a:t>
            </a:r>
            <a:r>
              <a:rPr lang="cs-CZ" sz="2200" b="1" smtClean="0"/>
              <a:t>.</a:t>
            </a:r>
          </a:p>
          <a:p>
            <a:pPr>
              <a:lnSpc>
                <a:spcPct val="80000"/>
              </a:lnSpc>
            </a:pPr>
            <a:r>
              <a:rPr lang="cs-CZ" sz="2200" b="1" smtClean="0">
                <a:solidFill>
                  <a:srgbClr val="00B050"/>
                </a:solidFill>
              </a:rPr>
              <a:t>Středozemní moře</a:t>
            </a:r>
            <a:r>
              <a:rPr lang="cs-CZ" sz="2200" b="1" smtClean="0"/>
              <a:t>  je rozděleno na čtyři části: </a:t>
            </a:r>
            <a:r>
              <a:rPr lang="cs-CZ" sz="2200" b="1" smtClean="0">
                <a:solidFill>
                  <a:srgbClr val="00B050"/>
                </a:solidFill>
              </a:rPr>
              <a:t>Jaderské moře, Tyrhénské moře, Jónské moře a Ligurské moře</a:t>
            </a:r>
            <a:r>
              <a:rPr lang="cs-CZ" sz="2200" b="1" smtClean="0"/>
              <a:t>. Sicílii od Kalábrie odděluje </a:t>
            </a:r>
            <a:r>
              <a:rPr lang="cs-CZ" sz="2200" b="1" smtClean="0">
                <a:solidFill>
                  <a:srgbClr val="00B050"/>
                </a:solidFill>
              </a:rPr>
              <a:t>Messinská úžina</a:t>
            </a:r>
            <a:r>
              <a:rPr lang="cs-CZ" sz="2200" b="1" smtClean="0"/>
              <a:t> a od Afriky </a:t>
            </a:r>
            <a:r>
              <a:rPr lang="cs-CZ" sz="2200" b="1" smtClean="0">
                <a:solidFill>
                  <a:srgbClr val="00B050"/>
                </a:solidFill>
              </a:rPr>
              <a:t>Sicilský kanál</a:t>
            </a:r>
            <a:r>
              <a:rPr lang="cs-CZ" sz="2200" b="1" smtClean="0"/>
              <a:t>. </a:t>
            </a:r>
          </a:p>
          <a:p>
            <a:pPr>
              <a:lnSpc>
                <a:spcPct val="80000"/>
              </a:lnSpc>
            </a:pPr>
            <a:endParaRPr lang="cs-CZ" sz="2200" smtClean="0"/>
          </a:p>
        </p:txBody>
      </p:sp>
      <p:pic>
        <p:nvPicPr>
          <p:cNvPr id="2050" name="Picture 2" descr="C:\Users\f.bret\AppData\Local\Microsoft\Windows\Temporary Internet Files\Content.IE5\T2MYXC5W\MC90028292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251450"/>
            <a:ext cx="1814513" cy="1414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C:\Users\f.bret\AppData\Local\Microsoft\Windows\Temporary Internet Files\Content.IE5\SFR3355B\MC900426248[2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1638" y="5280025"/>
            <a:ext cx="1906587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 descr="C:\Users\f.bret\AppData\Local\Microsoft\Windows\Temporary Internet Files\Content.IE5\RZABZN9U\MC90005679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29388" y="5251450"/>
            <a:ext cx="1858962" cy="154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7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5792788"/>
          </a:xfrm>
        </p:spPr>
        <p:txBody>
          <a:bodyPr/>
          <a:lstStyle/>
          <a:p>
            <a:r>
              <a:rPr lang="cs-CZ" b="1" smtClean="0"/>
              <a:t>Alpy leží v mírném pásu s rozdíly mezi vrcholy hor a údolími. Pádská nížina má chladný vnitrozemský charakter. Zbytek území leží v Středozemní klima s typickým horkým suchým létem a mírnou zimou bohatou na srážky.</a:t>
            </a:r>
          </a:p>
        </p:txBody>
      </p:sp>
      <p:pic>
        <p:nvPicPr>
          <p:cNvPr id="3075" name="Picture 3" descr="C:\Users\f.bret\AppData\Local\Microsoft\Windows\Temporary Internet Files\Content.IE5\T2MYXC5W\MC90004522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3994150"/>
            <a:ext cx="2520950" cy="173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C:\Users\f.bret\AppData\Local\Microsoft\Windows\Temporary Internet Files\Content.IE5\RZABZN9U\MC90023134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19475" y="4108450"/>
            <a:ext cx="2371725" cy="176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 descr="C:\Users\f.bret\AppData\Local\Microsoft\Windows\Temporary Internet Files\Content.IE5\1UM6IFDT\MC90035731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72225" y="4044950"/>
            <a:ext cx="2232025" cy="1830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smtClean="0">
                <a:solidFill>
                  <a:srgbClr val="00B050"/>
                </a:solidFill>
              </a:rPr>
              <a:t>HOSPODÁŘSTVÍ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Itálie je vysoce rozvinutý průmyslově- zemědělský stát, nejrozvinutější v jižní Evropě. Uvnitř samotného státu je velký </a:t>
            </a:r>
            <a:r>
              <a:rPr lang="cs-CZ" b="1" dirty="0" smtClean="0">
                <a:solidFill>
                  <a:srgbClr val="00B050"/>
                </a:solidFill>
              </a:rPr>
              <a:t>rozdíl mezi průmyslovým severem a zemědělským jihem</a:t>
            </a:r>
            <a:r>
              <a:rPr lang="cs-CZ" b="1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PRŮMYSL – TURÍN, MILÁN, JANOV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ZEMĚDĚLSTVÍ – OVOCE, VINNÁ RÉVA, OLIVY, ZELENINA, RÝŽE, KUKUŘICE…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 DOBYTEK – MLÉKO, MASO…</a:t>
            </a:r>
            <a:endParaRPr lang="cs-CZ" b="1" dirty="0"/>
          </a:p>
        </p:txBody>
      </p:sp>
      <p:pic>
        <p:nvPicPr>
          <p:cNvPr id="4098" name="Picture 2" descr="C:\Program Files\Microsoft Office\MEDIA\CAGCAT10\j0216858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75463" y="3200400"/>
            <a:ext cx="2157412" cy="1308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 descr="C:\Users\f.bret\AppData\Local\Microsoft\Windows\Temporary Internet Files\Content.IE5\SFR3355B\MC90028016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37300" y="5224463"/>
            <a:ext cx="1844675" cy="160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7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576888"/>
          </a:xfrm>
        </p:spPr>
        <p:txBody>
          <a:bodyPr/>
          <a:lstStyle/>
          <a:p>
            <a:r>
              <a:rPr lang="cs-CZ" b="1" smtClean="0"/>
              <a:t>VÝZNAMNOU ROLI HRAJE CESTOVNÍ RUCH – MOŘE, PAMÁTKY, UMĚNÍ, MÓDA…</a:t>
            </a:r>
          </a:p>
        </p:txBody>
      </p:sp>
      <p:pic>
        <p:nvPicPr>
          <p:cNvPr id="7170" name="Picture 2" descr="C:\Users\f.bret\AppData\Local\Microsoft\Windows\Temporary Internet Files\Content.IE5\T2MYXC5W\MC90034687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2708275"/>
            <a:ext cx="2016125" cy="2365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 descr="C:\Users\f.bret\AppData\Local\Microsoft\Windows\Temporary Internet Files\Content.IE5\RZABZN9U\MC90043234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00338" y="2852738"/>
            <a:ext cx="2163762" cy="2220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2" name="Picture 4" descr="C:\Users\f.bret\AppData\Local\Microsoft\Windows\Temporary Internet Files\Content.IE5\1UM6IFDT\MC900387136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64100" y="2673350"/>
            <a:ext cx="2016125" cy="246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Picture 5" descr="C:\Users\f.bret\AppData\Local\Microsoft\Windows\Temporary Internet Files\Content.IE5\1UM6IFDT\MC90041241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80225" y="2992438"/>
            <a:ext cx="2084388" cy="2005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smtClean="0">
                <a:solidFill>
                  <a:srgbClr val="00B050"/>
                </a:solidFill>
              </a:rPr>
              <a:t>OBYVATELSTVO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b="1" smtClean="0"/>
              <a:t>V Itálii má největší podíl </a:t>
            </a:r>
            <a:r>
              <a:rPr lang="cs-CZ" b="1" smtClean="0">
                <a:solidFill>
                  <a:srgbClr val="00B050"/>
                </a:solidFill>
              </a:rPr>
              <a:t>katolické</a:t>
            </a:r>
            <a:r>
              <a:rPr lang="cs-CZ" b="1" smtClean="0"/>
              <a:t> obyvatelstvo (85-90%). Je to dáno historií a velký vliv má i samotný </a:t>
            </a:r>
            <a:r>
              <a:rPr lang="cs-CZ" b="1" smtClean="0">
                <a:solidFill>
                  <a:srgbClr val="00B050"/>
                </a:solidFill>
              </a:rPr>
              <a:t>Vatikán</a:t>
            </a:r>
            <a:r>
              <a:rPr lang="cs-CZ" b="1" smtClean="0"/>
              <a:t> a osobnost </a:t>
            </a:r>
            <a:r>
              <a:rPr lang="cs-CZ" b="1" smtClean="0">
                <a:solidFill>
                  <a:srgbClr val="00B050"/>
                </a:solidFill>
              </a:rPr>
              <a:t>papeže</a:t>
            </a:r>
            <a:r>
              <a:rPr lang="cs-CZ" b="1" smtClean="0"/>
              <a:t> </a:t>
            </a:r>
            <a:r>
              <a:rPr lang="cs-CZ" b="1" smtClean="0">
                <a:latin typeface="Arial" charset="0"/>
              </a:rPr>
              <a:t>                              </a:t>
            </a:r>
            <a:r>
              <a:rPr lang="cs-CZ" b="1" smtClean="0"/>
              <a:t>(v současnosti Argentinec František). </a:t>
            </a:r>
          </a:p>
        </p:txBody>
      </p:sp>
      <p:pic>
        <p:nvPicPr>
          <p:cNvPr id="5122" name="Picture 2" descr="C:\Users\f.bret\AppData\Local\Microsoft\Windows\Temporary Internet Files\Content.IE5\T2MYXC5W\MC90040628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4040188"/>
            <a:ext cx="2520950" cy="2063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 descr="C:\Users\f.bret\AppData\Local\Microsoft\Windows\Temporary Internet Files\Content.IE5\SFR3355B\MC90040590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87925" y="4121150"/>
            <a:ext cx="2679700" cy="1982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smtClean="0">
                <a:solidFill>
                  <a:srgbClr val="00B050"/>
                </a:solidFill>
              </a:rPr>
              <a:t>NEJLIDNATĚJŠÍ MĚSTA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Řím (</a:t>
            </a:r>
            <a:r>
              <a:rPr lang="cs-CZ" i="1" dirty="0" smtClean="0"/>
              <a:t>Roma</a:t>
            </a:r>
            <a:r>
              <a:rPr lang="cs-CZ" dirty="0" smtClean="0"/>
              <a:t>) (2 774 000 obyvatel)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Milán (</a:t>
            </a:r>
            <a:r>
              <a:rPr lang="cs-CZ" i="1" dirty="0" smtClean="0"/>
              <a:t>Milano</a:t>
            </a:r>
            <a:r>
              <a:rPr lang="cs-CZ" dirty="0" smtClean="0"/>
              <a:t>) (1 256 000 obyvatel)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Neapol (</a:t>
            </a:r>
            <a:r>
              <a:rPr lang="cs-CZ" i="1" dirty="0" err="1" smtClean="0"/>
              <a:t>Napoli</a:t>
            </a:r>
            <a:r>
              <a:rPr lang="cs-CZ" dirty="0" smtClean="0"/>
              <a:t>) (1 004 000 obyvatel)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Turín (</a:t>
            </a:r>
            <a:r>
              <a:rPr lang="cs-CZ" i="1" dirty="0" err="1" smtClean="0"/>
              <a:t>Torino</a:t>
            </a:r>
            <a:r>
              <a:rPr lang="cs-CZ" dirty="0" smtClean="0"/>
              <a:t>) (903 000 obyvatel)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Palermo (687 000 obyvatel)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Janov (</a:t>
            </a:r>
            <a:r>
              <a:rPr lang="cs-CZ" i="1" dirty="0" err="1" smtClean="0"/>
              <a:t>Genova</a:t>
            </a:r>
            <a:r>
              <a:rPr lang="cs-CZ" dirty="0" smtClean="0"/>
              <a:t>) (610 000 obyvatel)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Bologna (374 000 obyvatel)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Florencie (</a:t>
            </a:r>
            <a:r>
              <a:rPr lang="cs-CZ" i="1" dirty="0" err="1" smtClean="0"/>
              <a:t>Firenze</a:t>
            </a:r>
            <a:r>
              <a:rPr lang="cs-CZ" dirty="0" smtClean="0"/>
              <a:t>) (356 000 obyvatel)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Bari (317 000 obyvatel)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Catania</a:t>
            </a:r>
            <a:r>
              <a:rPr lang="cs-CZ" dirty="0" smtClean="0"/>
              <a:t> (313 000 obyvatel)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Benátky (</a:t>
            </a:r>
            <a:r>
              <a:rPr lang="cs-CZ" i="1" dirty="0" err="1" smtClean="0"/>
              <a:t>Venezia</a:t>
            </a:r>
            <a:r>
              <a:rPr lang="cs-CZ" dirty="0" smtClean="0"/>
              <a:t>) (272 000 obyvatel)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smtClean="0">
                <a:solidFill>
                  <a:srgbClr val="00B050"/>
                </a:solidFill>
              </a:rPr>
              <a:t>ITÁLIE V OBRAZECH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2531" name="Picture 2" descr="C:\Users\f.bret\AppData\Local\Microsoft\Windows\Temporary Internet Files\Content.IE5\RZABZN9U\MC90040636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4675" y="1793875"/>
            <a:ext cx="1844675" cy="156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3" descr="C:\Users\f.bret\AppData\Local\Microsoft\Windows\Temporary Internet Files\Content.IE5\1UM6IFDT\MC90033517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67013" y="1366838"/>
            <a:ext cx="1809750" cy="1785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4" descr="C:\Users\f.bret\AppData\Local\Microsoft\Windows\Temporary Internet Files\Content.IE5\T2MYXC5W\MC90043198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51438" y="1662113"/>
            <a:ext cx="183515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Picture 5" descr="C:\Users\f.bret\AppData\Local\Microsoft\Windows\Temporary Internet Files\Content.IE5\SFR3355B\MC90019520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95288" y="3846513"/>
            <a:ext cx="1827212" cy="1303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5" name="Picture 8" descr="C:\Users\f.bret\AppData\Local\Microsoft\Windows\Temporary Internet Files\Content.IE5\1UM6IFDT\MC900432077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86600" y="1427163"/>
            <a:ext cx="2057400" cy="229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6" name="Picture 9" descr="C:\Users\f.bret\AppData\Local\Microsoft\Windows\Temporary Internet Files\Content.IE5\SFR3355B\MC900432343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725738" y="3775075"/>
            <a:ext cx="1524000" cy="188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7" name="Picture 10" descr="C:\Users\f.bret\AppData\Local\Microsoft\Windows\Temporary Internet Files\Content.IE5\RZABZN9U\MC90043362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932363" y="3914775"/>
            <a:ext cx="1803400" cy="184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8" name="Picture 11" descr="C:\Users\f.bret\AppData\Local\Microsoft\Windows\Temporary Internet Files\Content.IE5\1UM6IFDT\MC900408080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962775" y="4441825"/>
            <a:ext cx="1841500" cy="120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OBRÁZKŮ: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Galerie Microsoft Power Point</a:t>
            </a:r>
            <a:r>
              <a:rPr lang="cs-CZ" smtClean="0">
                <a:latin typeface="Arial" charset="0"/>
              </a:rPr>
              <a:t>: www.office.microsoft.com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</TotalTime>
  <Words>370</Words>
  <Application>Microsoft Office PowerPoint</Application>
  <PresentationFormat>On-screen Show (4:3)</PresentationFormat>
  <Paragraphs>45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Calibri</vt:lpstr>
      <vt:lpstr>Arial</vt:lpstr>
      <vt:lpstr>Motiv systému Office</vt:lpstr>
      <vt:lpstr>Snímek 1</vt:lpstr>
      <vt:lpstr>Snímek 2</vt:lpstr>
      <vt:lpstr>ITÁLIE</vt:lpstr>
      <vt:lpstr>PŘÍRODNÍ PODMÍNKY</vt:lpstr>
      <vt:lpstr>Snímek 5</vt:lpstr>
      <vt:lpstr>HOSPODÁŘSTVÍ</vt:lpstr>
      <vt:lpstr>Snímek 7</vt:lpstr>
      <vt:lpstr>OBYVATELSTVO</vt:lpstr>
      <vt:lpstr>NEJLIDNATĚJŠÍ MĚSTA</vt:lpstr>
      <vt:lpstr>ITÁLIE V OBRAZECH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František Bret</dc:creator>
  <cp:lastModifiedBy>DUM</cp:lastModifiedBy>
  <cp:revision>7</cp:revision>
  <dcterms:created xsi:type="dcterms:W3CDTF">2013-08-12T08:17:24Z</dcterms:created>
  <dcterms:modified xsi:type="dcterms:W3CDTF">2013-08-27T15:53:10Z</dcterms:modified>
</cp:coreProperties>
</file>