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4DE15-96B8-42B9-BFD2-B996EA2F9B5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E3F18-568E-4001-A506-AE101DD1D3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7A7FA-C777-45DE-8F39-1534D00F371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8A475-6A64-42C5-8D12-1638B9662C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D30C7-1092-4F67-82C7-4F0D7F7F439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37039-9318-4BED-806D-CB4CDFD5C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1B4E6-F6D0-4933-9811-B6277939FD5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F1DC9-6D56-4BF6-9BE0-D9AE5E72E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69A3B1-E896-495C-8945-0667293CAAE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F91B8-5396-45CB-904D-5808C619A9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49B30-4749-4BBD-9779-5004499D012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ADA4F-46DB-4DCD-AABB-5D720CF003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BB9C2-F305-466A-AB3C-D5FEEACADDD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FE8FA-99DC-49F2-8EB1-8A09903836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82BC90-1FCD-4B1B-9DA9-36D7795164D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157FF-3BC7-492A-9816-1BC6DE01F2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62DD6-A67F-44FD-8A49-B316B7CFDF2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52532-4083-422A-92EA-63D88588F0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78E61-9304-4C09-9366-C1218753AF5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375F5A-AD8D-43D3-818E-C2B48F11AA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65C2F-50C4-47DB-B96F-3A304BA98EB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E19A9-C3CF-409A-A8FA-5893FBA496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ECA61A-3854-47AF-8B9C-72E1CC57D61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7CE007-B73D-4AA2-9B0C-974E769858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Calibri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Calibri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Calibri" pitchFamily="34" charset="0"/>
            </a:endParaRPr>
          </a:p>
          <a:p>
            <a:pPr eaLnBrk="0" hangingPunct="0"/>
            <a:endParaRPr lang="cs-CZ">
              <a:latin typeface="Calibri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Autor</a:t>
            </a:r>
            <a:r>
              <a:rPr lang="cs-CZ" sz="1800" b="1" smtClean="0">
                <a:latin typeface="Arial" charset="0"/>
              </a:rPr>
              <a:t>: Mgr. František Bret</a:t>
            </a:r>
            <a:endParaRPr lang="cs-CZ" sz="18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smtClean="0"/>
              <a:t>Vytvořeno:  13.6. 2013</a:t>
            </a:r>
            <a:endParaRPr lang="cs-CZ" sz="1800" b="1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smtClean="0"/>
              <a:t>Ročník: 7.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Vzdělávací oblast: Zeměpis – Evropa - Španělsko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b="1" smtClean="0"/>
              <a:t>Anotace: Slouží k výkladu učiva o Španělsku</a:t>
            </a:r>
            <a:endParaRPr lang="cs-CZ" sz="180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150"/>
            <a:ext cx="7772400" cy="122396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800" b="1" dirty="0" smtClean="0">
                <a:solidFill>
                  <a:srgbClr val="C00000"/>
                </a:solidFill>
              </a:rPr>
              <a:t>ŠPANĚLSKO</a:t>
            </a:r>
            <a:endParaRPr lang="cs-CZ" sz="8800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8313" y="1916113"/>
            <a:ext cx="8135937" cy="4321175"/>
          </a:xfrm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Hlavní město: MADRID</a:t>
            </a:r>
          </a:p>
          <a:p>
            <a:r>
              <a:rPr lang="cs-CZ" b="1" smtClean="0">
                <a:solidFill>
                  <a:srgbClr val="C00000"/>
                </a:solidFill>
              </a:rPr>
              <a:t>Rozloha: 504 782 km² </a:t>
            </a:r>
          </a:p>
          <a:p>
            <a:r>
              <a:rPr lang="cs-CZ" b="1" smtClean="0">
                <a:solidFill>
                  <a:srgbClr val="C00000"/>
                </a:solidFill>
              </a:rPr>
              <a:t>Počet obyvatel: 46 063 511</a:t>
            </a:r>
          </a:p>
        </p:txBody>
      </p:sp>
      <p:pic>
        <p:nvPicPr>
          <p:cNvPr id="1027" name="Picture 3" descr="C:\Users\f.bret\AppData\Local\Microsoft\Windows\Temporary Internet Files\Content.IE5\SFR3355B\MC9003494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3997325"/>
            <a:ext cx="3024188" cy="245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f.bret\AppData\Local\Microsoft\Windows\Temporary Internet Files\Content.IE5\RZABZN9U\MC9002406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3819525"/>
            <a:ext cx="3887788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smtClean="0">
                <a:solidFill>
                  <a:srgbClr val="C00000"/>
                </a:solidFill>
              </a:rPr>
              <a:t>PŘÍRODNÍ PODMÍNKY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Vnitrozemí Španělska dominují vysoké náhorní plošiny jako </a:t>
            </a:r>
            <a:r>
              <a:rPr lang="cs-CZ" b="1" dirty="0" smtClean="0">
                <a:solidFill>
                  <a:srgbClr val="C00000"/>
                </a:solidFill>
              </a:rPr>
              <a:t>Meseta León </a:t>
            </a:r>
            <a:r>
              <a:rPr lang="cs-CZ" b="1" dirty="0" smtClean="0"/>
              <a:t>a </a:t>
            </a:r>
            <a:r>
              <a:rPr lang="cs-CZ" b="1" dirty="0" smtClean="0">
                <a:solidFill>
                  <a:srgbClr val="C00000"/>
                </a:solidFill>
              </a:rPr>
              <a:t>La </a:t>
            </a:r>
            <a:r>
              <a:rPr lang="cs-CZ" b="1" dirty="0" err="1" smtClean="0">
                <a:solidFill>
                  <a:srgbClr val="C00000"/>
                </a:solidFill>
              </a:rPr>
              <a:t>Mancha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/>
              <a:t>a pohoří </a:t>
            </a:r>
            <a:r>
              <a:rPr lang="cs-CZ" b="1" dirty="0" smtClean="0">
                <a:solidFill>
                  <a:srgbClr val="C00000"/>
                </a:solidFill>
              </a:rPr>
              <a:t>Pyreneje,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Sierra Nevada </a:t>
            </a:r>
            <a:r>
              <a:rPr lang="cs-CZ" b="1" dirty="0" smtClean="0"/>
              <a:t>a </a:t>
            </a:r>
            <a:r>
              <a:rPr lang="cs-CZ" b="1" dirty="0" err="1" smtClean="0">
                <a:solidFill>
                  <a:srgbClr val="C00000"/>
                </a:solidFill>
              </a:rPr>
              <a:t>Kantaberské</a:t>
            </a:r>
            <a:r>
              <a:rPr lang="cs-CZ" b="1" dirty="0" smtClean="0">
                <a:solidFill>
                  <a:srgbClr val="C00000"/>
                </a:solidFill>
              </a:rPr>
              <a:t> pohoří</a:t>
            </a:r>
            <a:r>
              <a:rPr lang="cs-CZ" b="1" dirty="0" smtClean="0"/>
              <a:t>. Z těchto pohoří vytékají řeky </a:t>
            </a:r>
            <a:r>
              <a:rPr lang="cs-CZ" b="1" dirty="0" smtClean="0">
                <a:solidFill>
                  <a:srgbClr val="C00000"/>
                </a:solidFill>
              </a:rPr>
              <a:t>Tajo, Ebro, </a:t>
            </a:r>
            <a:r>
              <a:rPr lang="cs-CZ" b="1" dirty="0" err="1" smtClean="0">
                <a:solidFill>
                  <a:srgbClr val="C00000"/>
                </a:solidFill>
              </a:rPr>
              <a:t>Duero</a:t>
            </a:r>
            <a:r>
              <a:rPr lang="cs-CZ" b="1" dirty="0" smtClean="0">
                <a:solidFill>
                  <a:srgbClr val="C00000"/>
                </a:solidFill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</a:rPr>
              <a:t>Guadiana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/>
              <a:t>a </a:t>
            </a:r>
            <a:r>
              <a:rPr lang="cs-CZ" b="1" dirty="0" smtClean="0">
                <a:solidFill>
                  <a:srgbClr val="C00000"/>
                </a:solidFill>
              </a:rPr>
              <a:t>Guadalquivir</a:t>
            </a:r>
            <a:r>
              <a:rPr lang="cs-CZ" b="1" dirty="0" smtClean="0"/>
              <a:t>. Z východu Španělsko omývá </a:t>
            </a:r>
            <a:r>
              <a:rPr lang="cs-CZ" b="1" dirty="0" smtClean="0">
                <a:solidFill>
                  <a:srgbClr val="C00000"/>
                </a:solidFill>
              </a:rPr>
              <a:t>Středozemní moře</a:t>
            </a:r>
            <a:r>
              <a:rPr lang="cs-CZ" b="1" dirty="0" smtClean="0"/>
              <a:t>, ve kterém se nacházejí </a:t>
            </a:r>
            <a:r>
              <a:rPr lang="cs-CZ" b="1" dirty="0" smtClean="0">
                <a:solidFill>
                  <a:srgbClr val="C00000"/>
                </a:solidFill>
              </a:rPr>
              <a:t>Baleárské ostrovy</a:t>
            </a:r>
            <a:r>
              <a:rPr lang="cs-CZ" b="1" dirty="0" smtClean="0"/>
              <a:t>; ze severu </a:t>
            </a:r>
            <a:r>
              <a:rPr lang="cs-CZ" b="1" dirty="0" smtClean="0">
                <a:solidFill>
                  <a:srgbClr val="C00000"/>
                </a:solidFill>
              </a:rPr>
              <a:t>Biskajský záliv, </a:t>
            </a:r>
            <a:r>
              <a:rPr lang="cs-CZ" b="1" dirty="0" smtClean="0"/>
              <a:t>ze západu </a:t>
            </a:r>
            <a:r>
              <a:rPr lang="cs-CZ" b="1" dirty="0" smtClean="0">
                <a:solidFill>
                  <a:srgbClr val="C00000"/>
                </a:solidFill>
              </a:rPr>
              <a:t>Atlantský oceán</a:t>
            </a:r>
            <a:r>
              <a:rPr lang="cs-CZ" b="1" dirty="0" smtClean="0"/>
              <a:t>, ve kterém se nacházejí </a:t>
            </a:r>
            <a:r>
              <a:rPr lang="cs-CZ" b="1" dirty="0" smtClean="0">
                <a:solidFill>
                  <a:srgbClr val="C00000"/>
                </a:solidFill>
              </a:rPr>
              <a:t>Kanárské ostrovy</a:t>
            </a:r>
            <a:r>
              <a:rPr lang="cs-CZ" b="1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Nejvyšší horou je </a:t>
            </a:r>
            <a:r>
              <a:rPr lang="cs-CZ" b="1" dirty="0" err="1" smtClean="0">
                <a:solidFill>
                  <a:srgbClr val="C00000"/>
                </a:solidFill>
              </a:rPr>
              <a:t>Pico</a:t>
            </a:r>
            <a:r>
              <a:rPr lang="cs-CZ" b="1" dirty="0" smtClean="0">
                <a:solidFill>
                  <a:srgbClr val="C00000"/>
                </a:solidFill>
              </a:rPr>
              <a:t> de </a:t>
            </a:r>
            <a:r>
              <a:rPr lang="cs-CZ" b="1" dirty="0" err="1" smtClean="0">
                <a:solidFill>
                  <a:srgbClr val="C00000"/>
                </a:solidFill>
              </a:rPr>
              <a:t>Teide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/>
              <a:t>(3718 m) na ostrově </a:t>
            </a:r>
            <a:r>
              <a:rPr lang="cs-CZ" b="1" dirty="0" err="1" smtClean="0">
                <a:solidFill>
                  <a:srgbClr val="C00000"/>
                </a:solidFill>
              </a:rPr>
              <a:t>Tenerife</a:t>
            </a:r>
            <a:r>
              <a:rPr lang="cs-CZ" b="1" dirty="0" smtClean="0"/>
              <a:t>, jedna z největších sopek světa. Na pevninském Španělsku náleží prvenství hoře </a:t>
            </a:r>
            <a:r>
              <a:rPr lang="cs-CZ" b="1" dirty="0" err="1" smtClean="0">
                <a:solidFill>
                  <a:srgbClr val="C00000"/>
                </a:solidFill>
              </a:rPr>
              <a:t>Mulhacén</a:t>
            </a:r>
            <a:r>
              <a:rPr lang="cs-CZ" b="1" dirty="0" smtClean="0"/>
              <a:t> (3478 m) u Granady</a:t>
            </a:r>
            <a:r>
              <a:rPr lang="cs-CZ" b="1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188913"/>
            <a:ext cx="8229600" cy="1444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Španělsko je možno rozdělit podle podnebí do čtyř oblastí: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00000"/>
                </a:solidFill>
              </a:rPr>
              <a:t>Pobřeží Středozemního moře: </a:t>
            </a:r>
            <a:r>
              <a:rPr lang="cs-CZ" b="1" dirty="0" smtClean="0"/>
              <a:t>nejteplejší na východní a jižní části země; deštivá období jsou jaro a podzim. Klidná léta s příjemnými teplotami.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00000"/>
                </a:solidFill>
              </a:rPr>
              <a:t>Vnitrozemí:</a:t>
            </a:r>
            <a:r>
              <a:rPr lang="cs-CZ" b="1" dirty="0" smtClean="0"/>
              <a:t> Velmi studené zimy (-10 °C) a velmi horká a suchá léta (teploty až 40 °C).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00000"/>
                </a:solidFill>
              </a:rPr>
              <a:t>Severní atlantické pobřeží: </a:t>
            </a:r>
            <a:r>
              <a:rPr lang="cs-CZ" b="1" dirty="0" smtClean="0"/>
              <a:t>ostré zimy s klidnými léty (trošku chladnějšími)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00000"/>
                </a:solidFill>
              </a:rPr>
              <a:t>Kanárské ostrovy: </a:t>
            </a:r>
            <a:r>
              <a:rPr lang="cs-CZ" b="1" dirty="0" smtClean="0"/>
              <a:t>subtropické počasí, s příjemnými teplotami (18 °C až 24 °C) po celý rok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/>
          <a:lstStyle/>
          <a:p>
            <a:r>
              <a:rPr lang="cs-CZ" sz="8000" b="1" smtClean="0">
                <a:solidFill>
                  <a:srgbClr val="C00000"/>
                </a:solidFill>
              </a:rPr>
              <a:t>HOSPODÁŘSTVÍ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22863"/>
          </a:xfrm>
        </p:spPr>
        <p:txBody>
          <a:bodyPr/>
          <a:lstStyle/>
          <a:p>
            <a:r>
              <a:rPr lang="cs-CZ" b="1" smtClean="0"/>
              <a:t>Španělsko je největším pěstitelem </a:t>
            </a:r>
            <a:r>
              <a:rPr lang="cs-CZ" b="1" smtClean="0">
                <a:solidFill>
                  <a:srgbClr val="C00000"/>
                </a:solidFill>
              </a:rPr>
              <a:t>oliv</a:t>
            </a:r>
            <a:r>
              <a:rPr lang="cs-CZ" b="1" smtClean="0"/>
              <a:t> na světě. Významná je dále produkce </a:t>
            </a:r>
            <a:r>
              <a:rPr lang="cs-CZ" b="1" smtClean="0">
                <a:solidFill>
                  <a:srgbClr val="C00000"/>
                </a:solidFill>
              </a:rPr>
              <a:t>vinné révy, citrusů, zeleniny, korkového dubu atd.</a:t>
            </a:r>
          </a:p>
        </p:txBody>
      </p:sp>
      <p:pic>
        <p:nvPicPr>
          <p:cNvPr id="2050" name="Picture 2" descr="C:\Users\f.bret\AppData\Local\Microsoft\Windows\Temporary Internet Files\Content.IE5\SFR3355B\MC90033816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3325813"/>
            <a:ext cx="1870075" cy="264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f.bret\AppData\Local\Microsoft\Windows\Temporary Internet Files\Content.IE5\RZABZN9U\MC9003586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68538" y="3508375"/>
            <a:ext cx="2441575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f.bret\AppData\Local\Microsoft\Windows\Temporary Internet Files\Content.IE5\RZABZN9U\MC90043689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72038" y="3789363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f.bret\AppData\Local\Microsoft\Windows\Temporary Internet Files\Content.IE5\1UM6IFDT\MC90044187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83363" y="3573463"/>
            <a:ext cx="2224087" cy="195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5600" y="692150"/>
            <a:ext cx="8229600" cy="54340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Hlavní specializací španělského průmyslu je </a:t>
            </a:r>
            <a:r>
              <a:rPr lang="cs-CZ" b="1" smtClean="0">
                <a:solidFill>
                  <a:srgbClr val="C00000"/>
                </a:solidFill>
              </a:rPr>
              <a:t>dopravní (automobily, lodě) </a:t>
            </a:r>
            <a:r>
              <a:rPr lang="cs-CZ" b="1" smtClean="0"/>
              <a:t>a </a:t>
            </a:r>
            <a:r>
              <a:rPr lang="cs-CZ" b="1" smtClean="0">
                <a:solidFill>
                  <a:srgbClr val="C00000"/>
                </a:solidFill>
              </a:rPr>
              <a:t>lehké strojírenství </a:t>
            </a:r>
            <a:r>
              <a:rPr lang="cs-CZ" b="1" smtClean="0"/>
              <a:t>(kuchyňské elektrospotřebiče). Velký rozvoj zaznamenal </a:t>
            </a:r>
            <a:r>
              <a:rPr lang="cs-CZ" b="1" smtClean="0">
                <a:solidFill>
                  <a:srgbClr val="C00000"/>
                </a:solidFill>
              </a:rPr>
              <a:t>chemický průmysl</a:t>
            </a:r>
            <a:r>
              <a:rPr lang="cs-CZ" b="1" smtClean="0"/>
              <a:t>. Významné je i </a:t>
            </a:r>
            <a:r>
              <a:rPr lang="cs-CZ" b="1" smtClean="0">
                <a:solidFill>
                  <a:srgbClr val="C00000"/>
                </a:solidFill>
              </a:rPr>
              <a:t>obuvnictví, oděvní průmysl </a:t>
            </a:r>
            <a:r>
              <a:rPr lang="cs-CZ" b="1" smtClean="0"/>
              <a:t>(se zaměřením na módní doplňky), potravinářství a zpracování korku.</a:t>
            </a:r>
          </a:p>
        </p:txBody>
      </p:sp>
      <p:pic>
        <p:nvPicPr>
          <p:cNvPr id="3074" name="Picture 2" descr="C:\Users\f.bret\AppData\Local\Microsoft\Windows\Temporary Internet Files\Content.IE5\SFR3355B\MC90043709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3500438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f.bret\AppData\Local\Microsoft\Windows\Temporary Internet Files\Content.IE5\RZABZN9U\MC9003209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16238" y="4240213"/>
            <a:ext cx="2149475" cy="152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Users\f.bret\AppData\Local\Microsoft\Windows\Temporary Internet Files\Content.IE5\1UM6IFDT\MC900440408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7900" y="3892550"/>
            <a:ext cx="2254250" cy="225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 descr="C:\Users\f.bret\AppData\Local\Microsoft\Windows\Temporary Internet Files\Content.IE5\1UM6IFDT\MC90021757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59600" y="4327525"/>
            <a:ext cx="1830388" cy="158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r>
              <a:rPr lang="cs-CZ" sz="3600" b="1" smtClean="0">
                <a:solidFill>
                  <a:srgbClr val="C00000"/>
                </a:solidFill>
              </a:rPr>
              <a:t>Španělsko patří díky přírodní </a:t>
            </a:r>
            <a:r>
              <a:rPr lang="cs-CZ" sz="3600" b="1" smtClean="0">
                <a:solidFill>
                  <a:srgbClr val="C00000"/>
                </a:solidFill>
                <a:latin typeface="Arial" charset="0"/>
              </a:rPr>
              <a:t>                          </a:t>
            </a:r>
            <a:r>
              <a:rPr lang="cs-CZ" sz="3600" b="1" smtClean="0">
                <a:solidFill>
                  <a:srgbClr val="C00000"/>
                </a:solidFill>
              </a:rPr>
              <a:t>i kulturněhistorické atraktivit</a:t>
            </a:r>
            <a:r>
              <a:rPr lang="cs-CZ" sz="3600" b="1" smtClean="0">
                <a:solidFill>
                  <a:srgbClr val="C00000"/>
                </a:solidFill>
                <a:latin typeface="Arial" charset="0"/>
              </a:rPr>
              <a:t>ě                                 </a:t>
            </a:r>
            <a:r>
              <a:rPr lang="cs-CZ" sz="3600" b="1" smtClean="0">
                <a:solidFill>
                  <a:srgbClr val="C00000"/>
                </a:solidFill>
              </a:rPr>
              <a:t>k nejnavštěvovanějším zemím světa.</a:t>
            </a:r>
          </a:p>
        </p:txBody>
      </p:sp>
      <p:pic>
        <p:nvPicPr>
          <p:cNvPr id="4098" name="Picture 2" descr="C:\Users\f.bret\AppData\Local\Microsoft\Windows\Temporary Internet Files\Content.IE5\T2MYXC5W\MC9001606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2760663"/>
            <a:ext cx="1700212" cy="182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f.bret\AppData\Local\Microsoft\Windows\Temporary Internet Files\Content.IE5\SFR3355B\MC90043520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19400" y="3044825"/>
            <a:ext cx="18415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f.bret\AppData\Local\Microsoft\Windows\Temporary Internet Files\Content.IE5\RZABZN9U\MC90043522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7900" y="2928938"/>
            <a:ext cx="16002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 descr="C:\Users\f.bret\AppData\Local\Microsoft\Windows\Temporary Internet Files\Content.IE5\1UM6IFDT\MC90043520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54813" y="3105150"/>
            <a:ext cx="2065337" cy="1668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C:\Users\f.bret\AppData\Local\Microsoft\Windows\Temporary Internet Files\Content.IE5\SFR3355B\MC90023116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27088" y="4829175"/>
            <a:ext cx="1484312" cy="192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C:\Users\f.bret\AppData\Local\Microsoft\Windows\Temporary Internet Files\Content.IE5\RZABZN9U\MC90043435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89250" y="5033963"/>
            <a:ext cx="18415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9" descr="C:\Users\f.bret\AppData\Local\Microsoft\Windows\Temporary Internet Files\Content.IE5\1UM6IFDT\MC90039872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932363" y="4960938"/>
            <a:ext cx="1704975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 descr="C:\Users\f.bret\AppData\Local\Microsoft\Windows\Temporary Internet Files\Content.IE5\T2MYXC5W\MC900387142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019925" y="4960938"/>
            <a:ext cx="1655763" cy="171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OBRÁZKŮ: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Galerie Microsoft Power Point: www.office.microsoft.com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301</Words>
  <Application>Microsoft Office PowerPoint</Application>
  <PresentationFormat>On-screen Show (4:3)</PresentationFormat>
  <Paragraphs>32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Motiv systému Office</vt:lpstr>
      <vt:lpstr>Snímek 1</vt:lpstr>
      <vt:lpstr>Snímek 2</vt:lpstr>
      <vt:lpstr>ŠPANĚLSKO</vt:lpstr>
      <vt:lpstr>PŘÍRODNÍ PODMÍNKY</vt:lpstr>
      <vt:lpstr>Snímek 5</vt:lpstr>
      <vt:lpstr>HOSPODÁŘSTVÍ</vt:lpstr>
      <vt:lpstr>Snímek 7</vt:lpstr>
      <vt:lpstr>Snímek 8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6</cp:revision>
  <dcterms:created xsi:type="dcterms:W3CDTF">2013-08-12T12:27:09Z</dcterms:created>
  <dcterms:modified xsi:type="dcterms:W3CDTF">2013-08-27T15:55:23Z</dcterms:modified>
</cp:coreProperties>
</file>