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157B-0808-488E-9E14-AC347D53220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03184-2591-498C-9150-07630A8E60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144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157B-0808-488E-9E14-AC347D53220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03184-2591-498C-9150-07630A8E60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573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157B-0808-488E-9E14-AC347D53220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03184-2591-498C-9150-07630A8E60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8031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157B-0808-488E-9E14-AC347D53220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03184-2591-498C-9150-07630A8E60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22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157B-0808-488E-9E14-AC347D53220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03184-2591-498C-9150-07630A8E60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2710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157B-0808-488E-9E14-AC347D53220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03184-2591-498C-9150-07630A8E60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675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157B-0808-488E-9E14-AC347D53220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03184-2591-498C-9150-07630A8E60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67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157B-0808-488E-9E14-AC347D53220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03184-2591-498C-9150-07630A8E60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152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157B-0808-488E-9E14-AC347D53220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03184-2591-498C-9150-07630A8E60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523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157B-0808-488E-9E14-AC347D53220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03184-2591-498C-9150-07630A8E60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523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157B-0808-488E-9E14-AC347D53220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03184-2591-498C-9150-07630A8E60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330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1E157B-0808-488E-9E14-AC347D53220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303184-2591-498C-9150-07630A8E60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2802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0688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František </a:t>
            </a:r>
            <a:r>
              <a:rPr lang="cs-CZ" sz="1800" b="1" dirty="0" err="1" smtClean="0">
                <a:latin typeface="Arial" charset="0"/>
              </a:rPr>
              <a:t>Bret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Vytvořeno:  </a:t>
            </a:r>
            <a:r>
              <a:rPr lang="cs-CZ" sz="1800" b="1" dirty="0" smtClean="0"/>
              <a:t>12.6. 2013</a:t>
            </a:r>
            <a:endParaRPr lang="cs-CZ" sz="1800" b="1" dirty="0" smtClean="0"/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7.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Zeměpis – Evropa - Řecko</a:t>
            </a:r>
            <a:endParaRPr lang="cs-CZ" sz="1800" dirty="0" smtClean="0"/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Slouží k výkladu učiva o Řecku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7636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008111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00B0F0"/>
                </a:solidFill>
              </a:rPr>
              <a:t>ŘECKO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700808"/>
            <a:ext cx="6400800" cy="1944216"/>
          </a:xfrm>
        </p:spPr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Hlavní město: ATÉNY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Rozloha: </a:t>
            </a:r>
            <a:r>
              <a:rPr lang="cs-CZ" b="1" dirty="0" smtClean="0">
                <a:solidFill>
                  <a:srgbClr val="00B0F0"/>
                </a:solidFill>
                <a:effectLst/>
              </a:rPr>
              <a:t>131 940 km² 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Počet obyvatel: </a:t>
            </a:r>
            <a:r>
              <a:rPr lang="cs-CZ" b="1" dirty="0" smtClean="0">
                <a:solidFill>
                  <a:srgbClr val="00B0F0"/>
                </a:solidFill>
                <a:effectLst/>
              </a:rPr>
              <a:t>11 283 293</a:t>
            </a:r>
            <a:endParaRPr lang="cs-CZ" dirty="0"/>
          </a:p>
        </p:txBody>
      </p:sp>
      <p:pic>
        <p:nvPicPr>
          <p:cNvPr id="4" name="Picture 2" descr="C:\Users\f.bret\AppData\Local\Microsoft\Windows\Temporary Internet Files\Content.IE5\1UM6IFDT\MC9000159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00" y="3132971"/>
            <a:ext cx="5214938" cy="3717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f.bret\AppData\Local\Microsoft\Windows\Temporary Internet Files\Content.IE5\T2MYXC5W\MC9003494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212976"/>
            <a:ext cx="2952327" cy="3096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3394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</a:rPr>
              <a:t>PŘÍRODNÍ PODMÍNKY</a:t>
            </a:r>
            <a:endParaRPr lang="cs-CZ" sz="54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b="1" dirty="0" smtClean="0">
                <a:effectLst/>
              </a:rPr>
              <a:t>Země se skládá z rozsáhlé pevninské části na jižním konci </a:t>
            </a:r>
            <a:r>
              <a:rPr lang="cs-CZ" sz="2000" b="1" dirty="0" smtClean="0">
                <a:solidFill>
                  <a:srgbClr val="00B0F0"/>
                </a:solidFill>
                <a:effectLst/>
              </a:rPr>
              <a:t>Balkánu,</a:t>
            </a:r>
            <a:r>
              <a:rPr lang="cs-CZ" sz="2000" b="1" dirty="0" smtClean="0">
                <a:effectLst/>
              </a:rPr>
              <a:t> </a:t>
            </a:r>
            <a:r>
              <a:rPr lang="cs-CZ" sz="2000" b="1" dirty="0" smtClean="0">
                <a:solidFill>
                  <a:srgbClr val="00B0F0"/>
                </a:solidFill>
                <a:effectLst/>
              </a:rPr>
              <a:t>Peloponéského poloostrova </a:t>
            </a:r>
            <a:r>
              <a:rPr lang="cs-CZ" sz="2000" b="1" dirty="0" smtClean="0">
                <a:effectLst/>
              </a:rPr>
              <a:t>(spojeného s pevninou prostřednictvím Korintské šíje) a početných ostrovů (okolo 3000) včetně </a:t>
            </a:r>
            <a:r>
              <a:rPr lang="cs-CZ" sz="2000" b="1" dirty="0" smtClean="0">
                <a:solidFill>
                  <a:srgbClr val="00B0F0"/>
                </a:solidFill>
                <a:effectLst/>
              </a:rPr>
              <a:t>Kréty, Rhodu</a:t>
            </a:r>
            <a:r>
              <a:rPr lang="cs-CZ" sz="2000" b="1" dirty="0" smtClean="0">
                <a:effectLst/>
              </a:rPr>
              <a:t>, </a:t>
            </a:r>
            <a:r>
              <a:rPr lang="cs-CZ" sz="2000" b="1" dirty="0" smtClean="0">
                <a:solidFill>
                  <a:srgbClr val="00B0F0"/>
                </a:solidFill>
                <a:effectLst/>
              </a:rPr>
              <a:t>Euboie nebo </a:t>
            </a:r>
            <a:r>
              <a:rPr lang="cs-CZ" sz="2000" b="1" dirty="0" err="1" smtClean="0">
                <a:solidFill>
                  <a:srgbClr val="00B0F0"/>
                </a:solidFill>
                <a:effectLst/>
              </a:rPr>
              <a:t>Dodekanésu</a:t>
            </a:r>
            <a:r>
              <a:rPr lang="cs-CZ" sz="2000" b="1" dirty="0" smtClean="0">
                <a:solidFill>
                  <a:srgbClr val="00B0F0"/>
                </a:solidFill>
                <a:effectLst/>
              </a:rPr>
              <a:t> či </a:t>
            </a:r>
            <a:r>
              <a:rPr lang="cs-CZ" sz="2000" b="1" dirty="0" err="1" smtClean="0">
                <a:solidFill>
                  <a:srgbClr val="00B0F0"/>
                </a:solidFill>
                <a:effectLst/>
              </a:rPr>
              <a:t>Kykladů</a:t>
            </a:r>
            <a:r>
              <a:rPr lang="cs-CZ" sz="2000" b="1" dirty="0" smtClean="0">
                <a:solidFill>
                  <a:srgbClr val="00B0F0"/>
                </a:solidFill>
                <a:effectLst/>
              </a:rPr>
              <a:t> v Egejském moři </a:t>
            </a:r>
            <a:r>
              <a:rPr lang="cs-CZ" sz="2000" b="1" dirty="0" smtClean="0">
                <a:effectLst/>
              </a:rPr>
              <a:t>a také z ostrovů v </a:t>
            </a:r>
            <a:r>
              <a:rPr lang="cs-CZ" sz="2000" b="1" dirty="0" smtClean="0">
                <a:solidFill>
                  <a:srgbClr val="00B0F0"/>
                </a:solidFill>
                <a:effectLst/>
              </a:rPr>
              <a:t>Iónském moři</a:t>
            </a:r>
            <a:r>
              <a:rPr lang="cs-CZ" sz="2000" b="1" dirty="0" smtClean="0">
                <a:effectLst/>
              </a:rPr>
              <a:t>. Řecko má více než 15 000 kilometrů pobřeží a pozemní hranice dlouhé 1160 kilometrů.</a:t>
            </a:r>
          </a:p>
          <a:p>
            <a:r>
              <a:rPr lang="cs-CZ" sz="2000" b="1" dirty="0" smtClean="0">
                <a:effectLst/>
              </a:rPr>
              <a:t>Okolo 80 % země je tvořeno horami nebo kopci, což Řecko činí jednou z nejhornatějších zemí Evropy. Centrální horstvo </a:t>
            </a:r>
            <a:r>
              <a:rPr lang="cs-CZ" sz="2000" b="1" dirty="0" err="1" smtClean="0">
                <a:solidFill>
                  <a:srgbClr val="00B0F0"/>
                </a:solidFill>
                <a:effectLst/>
              </a:rPr>
              <a:t>Pindos</a:t>
            </a:r>
            <a:r>
              <a:rPr lang="cs-CZ" sz="2000" b="1" dirty="0" smtClean="0">
                <a:solidFill>
                  <a:srgbClr val="00B0F0"/>
                </a:solidFill>
                <a:effectLst/>
              </a:rPr>
              <a:t> </a:t>
            </a:r>
            <a:r>
              <a:rPr lang="cs-CZ" sz="2000" b="1" dirty="0" smtClean="0">
                <a:effectLst/>
              </a:rPr>
              <a:t>má nejvyšší bod o výšce 2636 metrů nad mořem. Horské pásmo pokračuje prostřednictvím Peloponésu</a:t>
            </a:r>
            <a:r>
              <a:rPr lang="cs-CZ" sz="2000" b="1" dirty="0"/>
              <a:t> </a:t>
            </a:r>
            <a:r>
              <a:rPr lang="cs-CZ" sz="2000" b="1" dirty="0" smtClean="0">
                <a:effectLst/>
              </a:rPr>
              <a:t>a končí na ostrově Kréta. </a:t>
            </a:r>
          </a:p>
          <a:p>
            <a:r>
              <a:rPr lang="cs-CZ" sz="2000" b="1" dirty="0" smtClean="0">
                <a:effectLst/>
              </a:rPr>
              <a:t>Střední a západní část Řecka zahrnuje vysoké strmé vrcholy přerušované mnoha kaňony a ostatními krasovými útvary včetně roklin </a:t>
            </a:r>
            <a:r>
              <a:rPr lang="cs-CZ" sz="2000" b="1" dirty="0" err="1" smtClean="0">
                <a:solidFill>
                  <a:srgbClr val="00B0F0"/>
                </a:solidFill>
                <a:effectLst/>
              </a:rPr>
              <a:t>Meteora</a:t>
            </a:r>
            <a:r>
              <a:rPr lang="cs-CZ" sz="2000" b="1" dirty="0"/>
              <a:t>.</a:t>
            </a:r>
            <a:endParaRPr lang="cs-CZ" sz="2000" b="1" dirty="0" smtClean="0">
              <a:effectLst/>
            </a:endParaRPr>
          </a:p>
          <a:p>
            <a:r>
              <a:rPr lang="cs-CZ" sz="2000" b="1" dirty="0" smtClean="0">
                <a:effectLst/>
              </a:rPr>
              <a:t>Pohoří </a:t>
            </a:r>
            <a:r>
              <a:rPr lang="cs-CZ" sz="2000" b="1" dirty="0" smtClean="0">
                <a:solidFill>
                  <a:srgbClr val="00B0F0"/>
                </a:solidFill>
                <a:effectLst/>
              </a:rPr>
              <a:t>Olymp s horou </a:t>
            </a:r>
            <a:r>
              <a:rPr lang="cs-CZ" sz="2000" b="1" dirty="0" err="1" smtClean="0">
                <a:solidFill>
                  <a:srgbClr val="00B0F0"/>
                </a:solidFill>
                <a:effectLst/>
              </a:rPr>
              <a:t>Mytikas</a:t>
            </a:r>
            <a:r>
              <a:rPr lang="cs-CZ" sz="2000" b="1" dirty="0" smtClean="0">
                <a:solidFill>
                  <a:srgbClr val="00B0F0"/>
                </a:solidFill>
                <a:effectLst/>
              </a:rPr>
              <a:t> </a:t>
            </a:r>
            <a:r>
              <a:rPr lang="cs-CZ" sz="2000" b="1" dirty="0" smtClean="0">
                <a:effectLst/>
              </a:rPr>
              <a:t>o výšce 2919 metrů nad mořem je nejvyšším bodem Řecka. Stejně tak je severní Řecko tvořeno dalším pohořím – </a:t>
            </a:r>
            <a:r>
              <a:rPr lang="cs-CZ" sz="2000" b="1" dirty="0" smtClean="0">
                <a:solidFill>
                  <a:srgbClr val="00B0F0"/>
                </a:solidFill>
                <a:effectLst/>
              </a:rPr>
              <a:t>Rodopy</a:t>
            </a:r>
            <a:r>
              <a:rPr lang="cs-CZ" sz="20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9454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HOSPODÁŘSTVÍ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effectLst/>
              </a:rPr>
              <a:t>Řecko je tržně orientovaná ekonomika s přebujelým veřejným sektorem. </a:t>
            </a:r>
            <a:r>
              <a:rPr lang="cs-CZ" b="1" dirty="0" smtClean="0">
                <a:solidFill>
                  <a:srgbClr val="00B0F0"/>
                </a:solidFill>
                <a:effectLst/>
              </a:rPr>
              <a:t>Cestovní ruch </a:t>
            </a:r>
            <a:r>
              <a:rPr lang="cs-CZ" b="1" dirty="0" smtClean="0">
                <a:effectLst/>
              </a:rPr>
              <a:t>je velmi důležitý, poskytuje vysokou část HDP a příjmy ze směnárenství. Řecko také platí za světového hráče v oblasti </a:t>
            </a:r>
            <a:r>
              <a:rPr lang="cs-CZ" b="1" dirty="0" smtClean="0">
                <a:solidFill>
                  <a:srgbClr val="00B0F0"/>
                </a:solidFill>
                <a:effectLst/>
              </a:rPr>
              <a:t>lodní přepravy </a:t>
            </a:r>
            <a:r>
              <a:rPr lang="cs-CZ" b="1" dirty="0" smtClean="0">
                <a:effectLst/>
              </a:rPr>
              <a:t>(první v kategorii počtu vlastněných lodí a třetí v počtu lodí registrovaných na </a:t>
            </a:r>
            <a:r>
              <a:rPr lang="cs-CZ" b="1" dirty="0" smtClean="0">
                <a:solidFill>
                  <a:srgbClr val="00B0F0"/>
                </a:solidFill>
                <a:effectLst/>
              </a:rPr>
              <a:t>vlajku</a:t>
            </a:r>
            <a:r>
              <a:rPr lang="cs-CZ" b="1" dirty="0" smtClean="0">
                <a:effectLst/>
              </a:rPr>
              <a:t>). Řecko je předním </a:t>
            </a:r>
            <a:r>
              <a:rPr lang="cs-CZ" b="1" dirty="0" smtClean="0">
                <a:solidFill>
                  <a:srgbClr val="00B0F0"/>
                </a:solidFill>
                <a:effectLst/>
              </a:rPr>
              <a:t>příjemcem pomoci Evropské unie</a:t>
            </a:r>
            <a:r>
              <a:rPr lang="cs-CZ" b="1" dirty="0" smtClean="0">
                <a:effectLst/>
              </a:rPr>
              <a:t> (rovnající se 2,4 % jeho HDP). Nejpalčivějším problémem je řešení pravděpodobně již </a:t>
            </a:r>
            <a:r>
              <a:rPr lang="cs-CZ" b="1" dirty="0" err="1" smtClean="0">
                <a:solidFill>
                  <a:srgbClr val="00B0F0"/>
                </a:solidFill>
                <a:effectLst/>
              </a:rPr>
              <a:t>neufinancovatelného</a:t>
            </a:r>
            <a:r>
              <a:rPr lang="cs-CZ" b="1" dirty="0" smtClean="0">
                <a:solidFill>
                  <a:srgbClr val="00B0F0"/>
                </a:solidFill>
                <a:effectLst/>
              </a:rPr>
              <a:t> dluhu a rostoucí nezaměstnanost.</a:t>
            </a:r>
            <a:endParaRPr lang="cs-CZ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0082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B0F0"/>
                </a:solidFill>
              </a:rPr>
              <a:t>OBYVATELSTVO</a:t>
            </a:r>
            <a:endParaRPr lang="cs-CZ" sz="66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/>
              </a:rPr>
              <a:t>Počet obyvatel je okolo 11,5 milionů (Atény okolo 4 miliony obyvatel). Většina obyvatel (98 %) vyznává řecké ortodoxní náboženství</a:t>
            </a:r>
            <a:r>
              <a:rPr lang="cs-CZ" b="1" dirty="0" smtClean="0"/>
              <a:t>.</a:t>
            </a:r>
          </a:p>
          <a:p>
            <a:r>
              <a:rPr lang="cs-CZ" b="1" dirty="0" smtClean="0">
                <a:effectLst/>
              </a:rPr>
              <a:t>Obyvatelstvo dvou největších řeckých měst – </a:t>
            </a:r>
            <a:r>
              <a:rPr lang="cs-CZ" b="1" dirty="0" smtClean="0">
                <a:solidFill>
                  <a:srgbClr val="00B0F0"/>
                </a:solidFill>
                <a:effectLst/>
              </a:rPr>
              <a:t>Athén a Soluně </a:t>
            </a:r>
            <a:r>
              <a:rPr lang="cs-CZ" b="1" dirty="0" smtClean="0">
                <a:effectLst/>
              </a:rPr>
              <a:t>– dosahuje počtu 5 miliónů, téměř 4 milióny v Aténách, zatímco v Soluni je to mírně přes 1 milion. </a:t>
            </a:r>
            <a:endParaRPr lang="cs-CZ" b="1" dirty="0"/>
          </a:p>
        </p:txBody>
      </p:sp>
      <p:pic>
        <p:nvPicPr>
          <p:cNvPr id="1026" name="Picture 2" descr="C:\Users\f.bret\AppData\Local\Microsoft\Windows\Temporary Internet Files\Content.IE5\RZABZN9U\MC9001952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797152"/>
            <a:ext cx="316835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1327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ŘECKO V OBRAZECH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f.bret\AppData\Local\Microsoft\Windows\Temporary Internet Files\Content.IE5\1UM6IFDT\MC9003979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713" y="1679575"/>
            <a:ext cx="1818129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.bret\AppData\Local\Microsoft\Windows\Temporary Internet Files\Content.IE5\T2MYXC5W\MC90040635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79573"/>
            <a:ext cx="2137469" cy="167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.bret\AppData\Local\Microsoft\Windows\Temporary Internet Files\Content.IE5\SFR3355B\MC9004081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7838" y="1679576"/>
            <a:ext cx="2182514" cy="1677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f.bret\AppData\Local\Microsoft\Windows\Temporary Internet Files\Content.IE5\1UM6IFDT\MC9003985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933056"/>
            <a:ext cx="2172915" cy="1797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f.bret\AppData\Local\Microsoft\Windows\Temporary Internet Files\Content.IE5\T2MYXC5W\MC9001564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803650"/>
            <a:ext cx="2304256" cy="1814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f.bret\AppData\Local\Microsoft\Windows\Temporary Internet Files\Content.IE5\RZABZN9U\MC900438047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5398" y="3814233"/>
            <a:ext cx="2743200" cy="2180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9691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Galerie 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21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</TotalTime>
  <Words>246</Words>
  <Application>Microsoft Office PowerPoint</Application>
  <PresentationFormat>Předvádění na obrazovce (4:3)</PresentationFormat>
  <Paragraphs>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ŘECKO</vt:lpstr>
      <vt:lpstr>PŘÍRODNÍ PODMÍNKY</vt:lpstr>
      <vt:lpstr>HOSPODÁŘSTVÍ</vt:lpstr>
      <vt:lpstr>OBYVATELSTVO</vt:lpstr>
      <vt:lpstr>ŘECKO V OBRAZECH</vt:lpstr>
      <vt:lpstr>ZDROJE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František Bret</dc:creator>
  <cp:lastModifiedBy>František Bret</cp:lastModifiedBy>
  <cp:revision>5</cp:revision>
  <dcterms:created xsi:type="dcterms:W3CDTF">2013-08-12T09:22:06Z</dcterms:created>
  <dcterms:modified xsi:type="dcterms:W3CDTF">2013-08-13T16:35:39Z</dcterms:modified>
</cp:coreProperties>
</file>