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486AA-F9AE-4A02-8780-245B43CD29A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30D29-0DE1-4CF2-B7EB-90E51DA1B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3831A-84A1-4D4B-BFB7-AF87DD7FCCD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A7920-68E3-43CA-9AAF-C2D3EA437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313E2-4EDA-446C-B8F5-8B206B5DB1E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11AE3-E3EC-4AE9-BAD5-AD8CF8F68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D6F93-89DB-4C01-9911-4BECDA8F953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863A1-DA95-4882-919B-E5676F724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2BC36-1AB7-4F06-A962-BB7E47662F9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37D34-DB85-4C82-A59A-3DA81444E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BE9A7-AA20-4359-B9B3-6C350675409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2DEF0-8B1C-4D2E-80EA-82760ECF3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C27D2-7E54-44E2-85E8-30022F83B40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29B77-24BF-4B7F-897E-90FB1CC51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122F4-860D-4AD5-BFEC-92B58F13F4B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5A426-8A96-42D4-9858-D04E408CA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80378-608E-4BAB-8C33-6394A517082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49F44-5DBC-425F-BB88-06D35F210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02CC5-85DC-4E9C-999E-9B6F065A104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3A27D1-89DC-4E8C-8298-D580F5188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BF5B1-881A-43D5-B627-ECEC26B3D5E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4C613-F439-46A6-9A87-5CA59D43EE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947B7F-28F6-4E65-8A68-8AF83D2BE97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C302D8-E80C-4FF6-889B-7F2F56DFC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699" r:id="rId9"/>
    <p:sldLayoutId id="2147483698" r:id="rId10"/>
    <p:sldLayoutId id="214748369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Calibri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Calibri" pitchFamily="34" charset="0"/>
            </a:endParaRP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Mgr. František Bret</a:t>
            </a:r>
            <a:endParaRPr lang="cs-CZ" sz="18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smtClean="0"/>
              <a:t>Vytvořeno:  18.6. 2013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Ročník: 7.</a:t>
            </a:r>
          </a:p>
          <a:p>
            <a:pPr>
              <a:buFont typeface="Arial" charset="0"/>
              <a:buNone/>
            </a:pPr>
            <a:r>
              <a:rPr lang="cs-CZ" sz="1800" b="1" smtClean="0"/>
              <a:t>Vzdělávací oblast: Zeměpis – Evropa – Rusko 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b="1" smtClean="0"/>
              <a:t>Anotace: Slouží k výkladu učiva o Rusku</a:t>
            </a:r>
            <a:endParaRPr lang="cs-CZ" sz="180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713"/>
            <a:ext cx="7772400" cy="1295400"/>
          </a:xfrm>
        </p:spPr>
        <p:txBody>
          <a:bodyPr/>
          <a:lstStyle/>
          <a:p>
            <a:r>
              <a:rPr lang="cs-CZ" sz="9600" b="1" smtClean="0">
                <a:solidFill>
                  <a:srgbClr val="0066FF"/>
                </a:solidFill>
              </a:rPr>
              <a:t>RUSKO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1989138"/>
            <a:ext cx="7993063" cy="4248150"/>
          </a:xfrm>
        </p:spPr>
        <p:txBody>
          <a:bodyPr/>
          <a:lstStyle/>
          <a:p>
            <a:r>
              <a:rPr lang="cs-CZ" b="1" smtClean="0">
                <a:solidFill>
                  <a:srgbClr val="0066FF"/>
                </a:solidFill>
              </a:rPr>
              <a:t>Hlavní město: MOSKVA</a:t>
            </a:r>
          </a:p>
          <a:p>
            <a:r>
              <a:rPr lang="cs-CZ" b="1" smtClean="0">
                <a:solidFill>
                  <a:srgbClr val="0066FF"/>
                </a:solidFill>
              </a:rPr>
              <a:t>Rozloha: 17 075 400 km² (1. na světě)</a:t>
            </a:r>
          </a:p>
          <a:p>
            <a:r>
              <a:rPr lang="cs-CZ" b="1" smtClean="0">
                <a:solidFill>
                  <a:srgbClr val="0066FF"/>
                </a:solidFill>
              </a:rPr>
              <a:t>Počet obyvatel: 143 200 000</a:t>
            </a:r>
          </a:p>
        </p:txBody>
      </p:sp>
      <p:pic>
        <p:nvPicPr>
          <p:cNvPr id="1026" name="Picture 2" descr="C:\Users\f.bret\AppData\Local\Microsoft\Windows\Temporary Internet Files\Content.IE5\1UM6IFDT\MC9000158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1163" y="3573463"/>
            <a:ext cx="380047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f.bret\AppData\Local\Microsoft\Windows\Temporary Internet Files\Content.IE5\T2MYXC5W\MC9004083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4005263"/>
            <a:ext cx="31686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0066FF"/>
                </a:solidFill>
              </a:rPr>
              <a:t>PŘÍRODNÍ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Ruská federace je se 17 miliony kilometry čtverečními největším státem na světě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VÝCHODOEVROPSKÁ NÍŽINA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VOLHA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LADOŽSKÉ A ONĚŽSKÉ JEZERO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PODNEBÍ MÁ KONTINENTÁLNÍ RÁZ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OBROVSKÉ MNOŽSTVÍ NEROSTNÝCH SUROVIN (ROPA, ZEMNÍ PLYN, HNĚDÉ UHLÍ, NIKL)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2052" name="Picture 4" descr="C:\Users\f.bret\AppData\Local\Microsoft\Windows\Temporary Internet Files\Content.IE5\RZABZN9U\MC9004262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565400"/>
            <a:ext cx="280828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66FF"/>
                </a:solidFill>
              </a:rPr>
              <a:t>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1313"/>
            <a:ext cx="8229600" cy="4525962"/>
          </a:xfrm>
        </p:spPr>
        <p:txBody>
          <a:bodyPr/>
          <a:lstStyle/>
          <a:p>
            <a:r>
              <a:rPr lang="cs-CZ" b="1" smtClean="0"/>
              <a:t>Ruská ekonomika je v současnosti osmá nejsilnější na světě. Rusko má stále, i po obtížných 90. letech, klíčový význam ve světovém hospodářství. Od roku 1999 zažívá ekonomický růst, na němž se podílí jak zdražení surovin na celosvětových trzích, tak i restriktivní politika vlády vůči dovozu.</a:t>
            </a:r>
          </a:p>
        </p:txBody>
      </p:sp>
      <p:pic>
        <p:nvPicPr>
          <p:cNvPr id="3076" name="Picture 4" descr="C:\Users\f.bret\AppData\Local\Microsoft\Windows\Temporary Internet Files\Content.IE5\1UM6IFDT\MC9002525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4688" y="5119688"/>
            <a:ext cx="1781175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f.bret\AppData\Local\Microsoft\Windows\Temporary Internet Files\Content.IE5\RZABZN9U\MC9001679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2950" y="5138738"/>
            <a:ext cx="251301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C:\Users\f.bret\AppData\Local\Microsoft\Windows\Temporary Internet Files\Content.IE5\T2MYXC5W\MC9000147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5963" y="4929188"/>
            <a:ext cx="2520950" cy="186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936625"/>
          </a:xfrm>
        </p:spPr>
        <p:txBody>
          <a:bodyPr/>
          <a:lstStyle/>
          <a:p>
            <a:r>
              <a:rPr lang="cs-CZ" sz="4800" b="1" smtClean="0">
                <a:solidFill>
                  <a:srgbClr val="0066FF"/>
                </a:solidFill>
              </a:rPr>
              <a:t>RUSKO JE SVĚTOVÁ VELMOC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568825"/>
          </a:xfrm>
        </p:spPr>
        <p:txBody>
          <a:bodyPr/>
          <a:lstStyle/>
          <a:p>
            <a:r>
              <a:rPr lang="cs-CZ" b="1" smtClean="0"/>
              <a:t>OBROVSKÁ ROZLOHA</a:t>
            </a:r>
          </a:p>
          <a:p>
            <a:r>
              <a:rPr lang="cs-CZ" b="1" smtClean="0"/>
              <a:t>VELKÝ POČET OBYVATEL</a:t>
            </a:r>
          </a:p>
          <a:p>
            <a:r>
              <a:rPr lang="cs-CZ" b="1" smtClean="0"/>
              <a:t>BOHATÉ PŘÍRODNÍ ZDROJE</a:t>
            </a:r>
          </a:p>
          <a:p>
            <a:r>
              <a:rPr lang="cs-CZ" b="1" smtClean="0"/>
              <a:t>ZNAČNÉ HOSPODÁŘSKÉ MOŽNOSTI</a:t>
            </a:r>
          </a:p>
          <a:p>
            <a:r>
              <a:rPr lang="cs-CZ" b="1" smtClean="0"/>
              <a:t>VOJENSKÁ SÍLA</a:t>
            </a:r>
          </a:p>
        </p:txBody>
      </p:sp>
      <p:pic>
        <p:nvPicPr>
          <p:cNvPr id="4098" name="Picture 2" descr="C:\Users\f.bret\AppData\Local\Microsoft\Windows\Temporary Internet Files\Content.IE5\T2MYXC5W\MC9003186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4076700"/>
            <a:ext cx="2665413" cy="2116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f.bret\AppData\Local\Microsoft\Windows\Temporary Internet Files\Content.IE5\T2MYXC5W\MC900318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59575" y="4232275"/>
            <a:ext cx="1844675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233363"/>
            <a:ext cx="8229600" cy="1143000"/>
          </a:xfrm>
        </p:spPr>
        <p:txBody>
          <a:bodyPr/>
          <a:lstStyle/>
          <a:p>
            <a:r>
              <a:rPr lang="cs-CZ" sz="6600" b="1" smtClean="0">
                <a:solidFill>
                  <a:srgbClr val="0066FF"/>
                </a:solidFill>
              </a:rPr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1800"/>
            <a:ext cx="8229600" cy="4525963"/>
          </a:xfrm>
        </p:spPr>
        <p:txBody>
          <a:bodyPr/>
          <a:lstStyle/>
          <a:p>
            <a:r>
              <a:rPr lang="cs-CZ" b="1" smtClean="0"/>
              <a:t>Počet obyvatel od 90. let klesá; odhad k 1. lednu 2011 hovoří o 142 914 136 obyvatelích, což je </a:t>
            </a:r>
            <a:r>
              <a:rPr lang="cs-CZ" b="1" smtClean="0">
                <a:solidFill>
                  <a:srgbClr val="0066FF"/>
                </a:solidFill>
              </a:rPr>
              <a:t>o 2,3 miliónu méně než při oficiálním sčítání roku 2002. </a:t>
            </a:r>
          </a:p>
          <a:p>
            <a:r>
              <a:rPr lang="cs-CZ" b="1" smtClean="0"/>
              <a:t>Rozmístění obyvatelstva je nerovnoměrné: většina (79,3 %, tj. přes 100 miliónů) obyvatel žije v menší </a:t>
            </a:r>
            <a:r>
              <a:rPr lang="cs-CZ" b="1" smtClean="0">
                <a:solidFill>
                  <a:srgbClr val="0066FF"/>
                </a:solidFill>
              </a:rPr>
              <a:t>evropské části</a:t>
            </a:r>
            <a:r>
              <a:rPr lang="cs-CZ" b="1" smtClean="0"/>
              <a:t>, zatímco obrovská území Sibiře jsou téměř liduprázdná. </a:t>
            </a:r>
          </a:p>
        </p:txBody>
      </p:sp>
      <p:pic>
        <p:nvPicPr>
          <p:cNvPr id="5123" name="Picture 3" descr="C:\Users\f.bret\AppData\Local\Microsoft\Windows\Temporary Internet Files\Content.IE5\1UM6IFDT\MC90043578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69188" y="346075"/>
            <a:ext cx="1728787" cy="238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66FF"/>
                </a:solidFill>
              </a:rPr>
              <a:t>RUSKO V OBRAZECH</a:t>
            </a:r>
          </a:p>
        </p:txBody>
      </p:sp>
      <p:pic>
        <p:nvPicPr>
          <p:cNvPr id="6150" name="Picture 6" descr="C:\Users\f.bret\AppData\Local\Microsoft\Windows\Temporary Internet Files\Content.IE5\T2MYXC5W\MC900435855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03575" y="4005263"/>
            <a:ext cx="2160588" cy="2057400"/>
          </a:xfrm>
        </p:spPr>
      </p:pic>
      <p:pic>
        <p:nvPicPr>
          <p:cNvPr id="6147" name="Picture 3" descr="C:\Users\f.bret\AppData\Local\Microsoft\Windows\Temporary Internet Files\Content.IE5\SFR3355B\MC9004150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1778000"/>
            <a:ext cx="2951162" cy="190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C:\Users\f.bret\AppData\Local\Microsoft\Windows\Temporary Internet Files\Content.IE5\RZABZN9U\MC9002288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25" y="1790700"/>
            <a:ext cx="2244725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C:\Users\f.bret\AppData\Local\Microsoft\Windows\Temporary Internet Files\Content.IE5\1UM6IFDT\MC9004358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8150" y="3917950"/>
            <a:ext cx="1743075" cy="228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Users\f.bret\AppData\Local\Microsoft\Windows\Temporary Internet Files\Content.IE5\SFR3355B\MC90043031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11863" y="4135438"/>
            <a:ext cx="2016125" cy="206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 descr="C:\Users\f.bret\AppData\Local\Microsoft\Windows\Temporary Internet Files\Content.IE5\RZABZN9U\MC90040635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625" y="1824038"/>
            <a:ext cx="1973263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Galerie Microsoft Power Point: www.office.microsoft.com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239</Words>
  <Application>Microsoft Office PowerPoint</Application>
  <PresentationFormat>On-screen Show (4:3)</PresentationFormat>
  <Paragraphs>39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Snímek 2</vt:lpstr>
      <vt:lpstr>RUSKO</vt:lpstr>
      <vt:lpstr>PŘÍRODNÍ PODMÍNKY</vt:lpstr>
      <vt:lpstr>HOSPODÁŘSTVÍ</vt:lpstr>
      <vt:lpstr>RUSKO JE SVĚTOVÁ VELMOC</vt:lpstr>
      <vt:lpstr>OBYVATELSTVO</vt:lpstr>
      <vt:lpstr>RUSKO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7</cp:revision>
  <dcterms:created xsi:type="dcterms:W3CDTF">2013-08-12T10:37:01Z</dcterms:created>
  <dcterms:modified xsi:type="dcterms:W3CDTF">2013-08-27T15:58:50Z</dcterms:modified>
</cp:coreProperties>
</file>