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72" r:id="rId2"/>
    <p:sldId id="256" r:id="rId3"/>
    <p:sldId id="276" r:id="rId4"/>
    <p:sldId id="277" r:id="rId5"/>
    <p:sldId id="278" r:id="rId6"/>
    <p:sldId id="279" r:id="rId7"/>
    <p:sldId id="271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1993" autoAdjust="0"/>
  </p:normalViewPr>
  <p:slideViewPr>
    <p:cSldViewPr>
      <p:cViewPr varScale="1">
        <p:scale>
          <a:sx n="100" d="100"/>
          <a:sy n="100" d="100"/>
        </p:scale>
        <p:origin x="-29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18A2481B-5154-415F-B752-558547769AA3}" type="datetimeFigureOut">
              <a:rPr lang="cs-CZ" smtClean="0"/>
              <a:pPr/>
              <a:t>16.3.2012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16.3.2012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16.3.2012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16.3.2012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16.3.2012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16.3.2012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16.3.2012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16.3.2012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18A2481B-5154-415F-B752-558547769AA3}" type="datetimeFigureOut">
              <a:rPr lang="cs-CZ" smtClean="0"/>
              <a:pPr/>
              <a:t>16.3.2012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16.3.2012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16.3.2012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18A2481B-5154-415F-B752-558547769AA3}" type="datetimeFigureOut">
              <a:rPr lang="cs-CZ" smtClean="0"/>
              <a:pPr/>
              <a:t>16.3.2012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 spd="slow">
    <p:fade/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z/imgres?q=mapy+%C5%99eky+Dyje&amp;hl=cs&amp;gbv=2&amp;biw=1014&amp;bih=593&amp;tbm=isch&amp;tbnid=AkHgLnYHsPQlnM:&amp;imgrefurl=http://flat-retriever.webnode.cz/geografie/&amp;docid=46L6jlQB8eK9zM&amp;w=1437&amp;h=874&amp;ei=cKWMTo-1MOLf4QSzxfGsCQ&amp;zoom=1&amp;iact=hc&amp;vpx=380&amp;vpy=280&amp;" TargetMode="External"/><Relationship Id="rId2" Type="http://schemas.openxmlformats.org/officeDocument/2006/relationships/hyperlink" Target="http://www.raft.cz/mapa_c.aspx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Soubor:Vltava_River_(CZE)_-_location_and_watershed.svg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z/imgres?q=%C5%99eka+Morava&amp;hl=cs&amp;biw=1014&amp;bih=593&amp;gbv=2&amp;tbm=isch&amp;tbnid=2qcAJVFrtho88M:&amp;imgrefurl=http://geologie.vsb.cz/geomorfologie/Prednasky/9_kapitola.htm&amp;docid=s4ywcifi7AXJGM&amp;w=957&amp;h=691&amp;ei=46CMTuDEOsfLswbK942AAg&amp;zoom=1&amp;iact=hc&amp;vp" TargetMode="External"/><Relationship Id="rId2" Type="http://schemas.openxmlformats.org/officeDocument/2006/relationships/hyperlink" Target="http://cs.wikipedia.org/wiki/Soubor:Pramen_Moravy_(1).JPG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ivelo.cz/cyklo-trasy/podel-ceskych-rek-dyje/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z/" TargetMode="External"/><Relationship Id="rId2" Type="http://schemas.openxmlformats.org/officeDocument/2006/relationships/hyperlink" Target="http://cs.tixik.com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referaty.cz/" TargetMode="External"/><Relationship Id="rId5" Type="http://schemas.openxmlformats.org/officeDocument/2006/relationships/hyperlink" Target="http://www.zemepis.com/" TargetMode="External"/><Relationship Id="rId4" Type="http://schemas.openxmlformats.org/officeDocument/2006/relationships/hyperlink" Target="http://cs.wikipedia.org/wiki/Hlavn%C3%AD_strana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938213" y="1484784"/>
            <a:ext cx="8205787" cy="1470025"/>
          </a:xfrm>
        </p:spPr>
        <p:txBody>
          <a:bodyPr/>
          <a:lstStyle/>
          <a:p>
            <a:r>
              <a:rPr lang="cs-CZ" dirty="0" smtClean="0"/>
              <a:t>Vodstvo České republiky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76350" y="3476625"/>
            <a:ext cx="6400800" cy="1824038"/>
          </a:xfrm>
        </p:spPr>
        <p:txBody>
          <a:bodyPr rtlCol="0">
            <a:normAutofit fontScale="70000" lnSpcReduction="2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/>
              <a:t>Základní škola a Mateřská škola Valašské Meziříčí, </a:t>
            </a:r>
            <a:r>
              <a:rPr lang="cs-CZ" dirty="0" err="1"/>
              <a:t>Poličná</a:t>
            </a:r>
            <a:r>
              <a:rPr lang="cs-CZ" dirty="0"/>
              <a:t> 276, okres Vsetín, příspěvková organizace</a:t>
            </a:r>
          </a:p>
          <a:p>
            <a:pPr fontAlgn="auto">
              <a:spcAft>
                <a:spcPts val="0"/>
              </a:spcAft>
              <a:defRPr/>
            </a:pPr>
            <a:r>
              <a:rPr lang="cs-CZ" dirty="0"/>
              <a:t> projekt č</a:t>
            </a:r>
            <a:r>
              <a:rPr lang="cs-CZ" dirty="0" smtClean="0"/>
              <a:t>.</a:t>
            </a:r>
            <a:r>
              <a:rPr lang="cs-CZ" dirty="0"/>
              <a:t> CZ.1.07/1.4.00/21.1504</a:t>
            </a:r>
          </a:p>
          <a:p>
            <a:pPr fontAlgn="auto">
              <a:spcAft>
                <a:spcPts val="0"/>
              </a:spcAft>
              <a:defRPr/>
            </a:pPr>
            <a:r>
              <a:rPr lang="cs-CZ" dirty="0"/>
              <a:t>Č. </a:t>
            </a:r>
            <a:r>
              <a:rPr lang="cs-CZ" dirty="0" err="1"/>
              <a:t>DUMu</a:t>
            </a:r>
            <a:r>
              <a:rPr lang="cs-CZ" dirty="0"/>
              <a:t>: </a:t>
            </a:r>
            <a:r>
              <a:rPr lang="cs-CZ" dirty="0" smtClean="0"/>
              <a:t>VY_52_INOVACE_625</a:t>
            </a:r>
            <a:endParaRPr lang="cs-CZ" dirty="0"/>
          </a:p>
          <a:p>
            <a:pPr fontAlgn="auto">
              <a:spcAft>
                <a:spcPts val="0"/>
              </a:spcAft>
              <a:defRPr/>
            </a:pPr>
            <a:r>
              <a:rPr lang="cs-CZ" dirty="0" err="1"/>
              <a:t>Tématický</a:t>
            </a:r>
            <a:r>
              <a:rPr lang="cs-CZ" dirty="0"/>
              <a:t> celek: </a:t>
            </a:r>
            <a:r>
              <a:rPr lang="cs-CZ" smtClean="0"/>
              <a:t>Evropské státy I. </a:t>
            </a:r>
            <a:endParaRPr lang="cs-CZ" dirty="0"/>
          </a:p>
          <a:p>
            <a:pPr fontAlgn="auto">
              <a:spcAft>
                <a:spcPts val="0"/>
              </a:spcAft>
              <a:defRPr/>
            </a:pPr>
            <a:r>
              <a:rPr lang="cs-CZ" dirty="0"/>
              <a:t>Autor: </a:t>
            </a:r>
            <a:r>
              <a:rPr lang="cs-CZ" dirty="0" smtClean="0"/>
              <a:t>Pavla Žilinská</a:t>
            </a:r>
            <a:endParaRPr lang="cs-CZ" dirty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/>
          </a:p>
        </p:txBody>
      </p:sp>
      <p:pic>
        <p:nvPicPr>
          <p:cNvPr id="205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250" y="404813"/>
            <a:ext cx="5715000" cy="124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3" name="TextovéPole 5"/>
          <p:cNvSpPr txBox="1">
            <a:spLocks noChangeArrowheads="1"/>
          </p:cNvSpPr>
          <p:nvPr/>
        </p:nvSpPr>
        <p:spPr bwMode="auto">
          <a:xfrm>
            <a:off x="938213" y="5300663"/>
            <a:ext cx="7056437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000" dirty="0" smtClean="0">
                <a:latin typeface="Calibri" pitchFamily="34" charset="0"/>
              </a:rPr>
              <a:t>  </a:t>
            </a:r>
            <a:endParaRPr lang="cs-CZ" sz="2000" dirty="0">
              <a:latin typeface="Calibri" pitchFamily="34" charset="0"/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0" y="4928217"/>
            <a:ext cx="828092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cs-CZ" dirty="0" smtClean="0">
              <a:latin typeface="Calibri" pitchFamily="34" charset="0"/>
            </a:endParaRPr>
          </a:p>
          <a:p>
            <a:pPr algn="ctr"/>
            <a:endParaRPr lang="cs-CZ" dirty="0" smtClean="0">
              <a:latin typeface="Calibri" pitchFamily="34" charset="0"/>
            </a:endParaRPr>
          </a:p>
          <a:p>
            <a:pPr algn="ctr"/>
            <a:r>
              <a:rPr lang="cs-CZ" dirty="0" smtClean="0">
                <a:latin typeface="Calibri" pitchFamily="34" charset="0"/>
              </a:rPr>
              <a:t>Anotace</a:t>
            </a:r>
            <a:r>
              <a:rPr lang="cs-CZ" dirty="0">
                <a:latin typeface="Calibri" pitchFamily="34" charset="0"/>
              </a:rPr>
              <a:t>: </a:t>
            </a:r>
            <a:r>
              <a:rPr lang="cs-CZ" dirty="0"/>
              <a:t>Materiál je určen k využití pro práci s interaktivní tabulí.</a:t>
            </a:r>
          </a:p>
          <a:p>
            <a:pPr algn="ctr"/>
            <a:r>
              <a:rPr lang="cs-CZ" dirty="0"/>
              <a:t>Slouží k probírání učiva Evropské státy  formou prezentace a k doplnění učiva o Evropě. Materiál obsahuje obrázky a hypertextové internetové odkazy k větší názornosti a zpestření výuky. </a:t>
            </a:r>
          </a:p>
          <a:p>
            <a:pPr algn="ctr"/>
            <a:r>
              <a:rPr lang="cs-CZ" dirty="0"/>
              <a:t>Materiál může být využit jako zápis do sešitu</a:t>
            </a:r>
            <a:r>
              <a:rPr lang="cs-CZ" dirty="0">
                <a:latin typeface="Calibri" pitchFamily="34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xmlns="" val="27912614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endParaRPr lang="cs-CZ" dirty="0" smtClean="0"/>
          </a:p>
          <a:p>
            <a:r>
              <a:rPr lang="cs-CZ" sz="3600" dirty="0"/>
              <a:t>Českým územím prochází hlavní </a:t>
            </a:r>
            <a:r>
              <a:rPr lang="cs-CZ" sz="3600" dirty="0" smtClean="0"/>
              <a:t>evropské rozvodí</a:t>
            </a:r>
            <a:r>
              <a:rPr lang="cs-CZ" sz="3600" dirty="0"/>
              <a:t> oddělující </a:t>
            </a:r>
            <a:endParaRPr lang="cs-CZ" sz="3600" dirty="0" smtClean="0"/>
          </a:p>
          <a:p>
            <a:pPr marL="109728" indent="0">
              <a:buNone/>
            </a:pPr>
            <a:r>
              <a:rPr lang="cs-CZ" sz="3600" dirty="0" smtClean="0"/>
              <a:t>  úmoří</a:t>
            </a:r>
            <a:r>
              <a:rPr lang="cs-CZ" sz="3600" dirty="0"/>
              <a:t> Severního</a:t>
            </a:r>
            <a:r>
              <a:rPr lang="cs-CZ" sz="3600" dirty="0" smtClean="0"/>
              <a:t>,</a:t>
            </a:r>
          </a:p>
          <a:p>
            <a:pPr marL="0" indent="0">
              <a:buNone/>
            </a:pPr>
            <a:r>
              <a:rPr lang="cs-CZ" sz="3600" dirty="0"/>
              <a:t> Baltského a Černého moře. Hlavní říční osy jsou v Čechách Labe (370 km) </a:t>
            </a:r>
            <a:r>
              <a:rPr lang="cs-CZ" sz="3600" dirty="0" smtClean="0"/>
              <a:t>              s </a:t>
            </a:r>
            <a:r>
              <a:rPr lang="cs-CZ" sz="3600" dirty="0" smtClean="0"/>
              <a:t>Vltavou</a:t>
            </a:r>
            <a:r>
              <a:rPr lang="cs-CZ" sz="3600" dirty="0"/>
              <a:t> (433 km), na Moravě řeka </a:t>
            </a:r>
            <a:r>
              <a:rPr lang="cs-CZ" sz="3600" dirty="0" smtClean="0"/>
              <a:t>Morava (</a:t>
            </a:r>
            <a:r>
              <a:rPr lang="cs-CZ" sz="3600" dirty="0"/>
              <a:t>246 km) s Dyjí (306 km) a ve Slezsku Odra (135 km) s Opavou (131 km).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4800" dirty="0" smtClean="0"/>
              <a:t>Vodstvo České republiky</a:t>
            </a:r>
            <a:endParaRPr lang="cs-CZ" sz="4800" dirty="0"/>
          </a:p>
        </p:txBody>
      </p:sp>
      <p:sp>
        <p:nvSpPr>
          <p:cNvPr id="5" name="Tlačítko akce: Informace 4">
            <a:hlinkClick r:id="rId2" highlightClick="1"/>
          </p:cNvPr>
          <p:cNvSpPr/>
          <p:nvPr/>
        </p:nvSpPr>
        <p:spPr>
          <a:xfrm>
            <a:off x="6588224" y="5445224"/>
            <a:ext cx="1042416" cy="1042416"/>
          </a:xfrm>
          <a:prstGeom prst="actionButtonInformat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lačítko akce: Informace 5">
            <a:hlinkClick r:id="rId3" highlightClick="1"/>
          </p:cNvPr>
          <p:cNvSpPr/>
          <p:nvPr/>
        </p:nvSpPr>
        <p:spPr>
          <a:xfrm>
            <a:off x="7812360" y="5445224"/>
            <a:ext cx="1042416" cy="1042416"/>
          </a:xfrm>
          <a:prstGeom prst="actionButtonInformat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800" dirty="0"/>
              <a:t> (německy </a:t>
            </a:r>
            <a:r>
              <a:rPr lang="cs-CZ" sz="2800" i="1" dirty="0"/>
              <a:t>Elbe</a:t>
            </a:r>
            <a:r>
              <a:rPr lang="cs-CZ" sz="2800" dirty="0"/>
              <a:t>) je jednou z největších řek </a:t>
            </a:r>
            <a:r>
              <a:rPr lang="cs-CZ" sz="2800" dirty="0" smtClean="0"/>
              <a:t>          a </a:t>
            </a:r>
            <a:r>
              <a:rPr lang="cs-CZ" sz="2800" dirty="0"/>
              <a:t>vodních cest Evropy. </a:t>
            </a:r>
            <a:endParaRPr lang="cs-CZ" sz="2800" dirty="0" smtClean="0"/>
          </a:p>
          <a:p>
            <a:r>
              <a:rPr lang="cs-CZ" sz="2800" dirty="0"/>
              <a:t>p</a:t>
            </a:r>
            <a:r>
              <a:rPr lang="cs-CZ" sz="2800" dirty="0" smtClean="0"/>
              <a:t>ramení </a:t>
            </a:r>
            <a:r>
              <a:rPr lang="cs-CZ" sz="2800" dirty="0"/>
              <a:t>v Krkonoších na severu </a:t>
            </a:r>
            <a:r>
              <a:rPr lang="cs-CZ" sz="2800" dirty="0" smtClean="0"/>
              <a:t>Čech</a:t>
            </a:r>
          </a:p>
          <a:p>
            <a:r>
              <a:rPr lang="cs-CZ" sz="2800" dirty="0" smtClean="0"/>
              <a:t> </a:t>
            </a:r>
            <a:r>
              <a:rPr lang="cs-CZ" sz="2800" dirty="0"/>
              <a:t>protéká Německem a ústí </a:t>
            </a:r>
            <a:r>
              <a:rPr lang="cs-CZ" sz="2800" dirty="0" smtClean="0"/>
              <a:t>do </a:t>
            </a:r>
            <a:r>
              <a:rPr lang="cs-CZ" sz="2800" dirty="0" smtClean="0"/>
              <a:t>Severního </a:t>
            </a:r>
            <a:r>
              <a:rPr lang="cs-CZ" sz="2800" dirty="0"/>
              <a:t>moře. </a:t>
            </a:r>
          </a:p>
          <a:p>
            <a:r>
              <a:rPr lang="cs-CZ" sz="2800" dirty="0" smtClean="0"/>
              <a:t> </a:t>
            </a:r>
            <a:r>
              <a:rPr lang="cs-CZ" sz="2800" dirty="0"/>
              <a:t>Je 1154 km dlouhá (v Čechách 358,3 km</a:t>
            </a:r>
            <a:r>
              <a:rPr lang="cs-CZ" sz="2800" dirty="0" smtClean="0"/>
              <a:t>).</a:t>
            </a:r>
          </a:p>
          <a:p>
            <a:r>
              <a:rPr lang="cs-CZ" sz="2800" dirty="0" smtClean="0"/>
              <a:t>  </a:t>
            </a:r>
            <a:r>
              <a:rPr lang="cs-CZ" sz="2800" dirty="0"/>
              <a:t>n</a:t>
            </a:r>
            <a:r>
              <a:rPr lang="cs-CZ" sz="2800" dirty="0" smtClean="0"/>
              <a:t>a </a:t>
            </a:r>
            <a:r>
              <a:rPr lang="cs-CZ" sz="2800" dirty="0"/>
              <a:t>svém soutoku s Vltavou má nižší průtok a je od svého pramene kratší, ale přesto se nepovažuje za její přítok</a:t>
            </a:r>
            <a:r>
              <a:rPr lang="cs-CZ" sz="2800" dirty="0" smtClean="0"/>
              <a:t>.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Labe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0181190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(</a:t>
            </a:r>
            <a:r>
              <a:rPr lang="cs-CZ" dirty="0" smtClean="0"/>
              <a:t>německy </a:t>
            </a:r>
            <a:r>
              <a:rPr lang="cs-CZ" dirty="0"/>
              <a:t> </a:t>
            </a:r>
            <a:r>
              <a:rPr lang="cs-CZ" i="1" dirty="0" err="1"/>
              <a:t>Moldau</a:t>
            </a:r>
            <a:r>
              <a:rPr lang="cs-CZ" dirty="0"/>
              <a:t>) je se 430 km (433 km) nejdelší řeka v </a:t>
            </a:r>
            <a:r>
              <a:rPr lang="cs-CZ" dirty="0" smtClean="0"/>
              <a:t>České republice.</a:t>
            </a:r>
          </a:p>
          <a:p>
            <a:r>
              <a:rPr lang="cs-CZ" dirty="0"/>
              <a:t> Pramení na </a:t>
            </a:r>
            <a:r>
              <a:rPr lang="cs-CZ" dirty="0" smtClean="0"/>
              <a:t>Šumavě</a:t>
            </a:r>
          </a:p>
          <a:p>
            <a:r>
              <a:rPr lang="cs-CZ" dirty="0" smtClean="0"/>
              <a:t> </a:t>
            </a:r>
            <a:r>
              <a:rPr lang="cs-CZ" dirty="0"/>
              <a:t>protéká mimo jiné Českým </a:t>
            </a:r>
            <a:r>
              <a:rPr lang="cs-CZ" dirty="0" smtClean="0"/>
              <a:t>Krumlovem</a:t>
            </a:r>
            <a:r>
              <a:rPr lang="cs-CZ" dirty="0" smtClean="0"/>
              <a:t>, Českými </a:t>
            </a:r>
            <a:r>
              <a:rPr lang="cs-CZ" dirty="0"/>
              <a:t>Budějovicemi a Prahou a ústí zleva do Labe v </a:t>
            </a:r>
            <a:r>
              <a:rPr lang="cs-CZ" dirty="0" smtClean="0"/>
              <a:t>Mělníku </a:t>
            </a:r>
            <a:r>
              <a:rPr lang="cs-CZ" dirty="0"/>
              <a:t> </a:t>
            </a:r>
            <a:r>
              <a:rPr lang="cs-CZ" dirty="0" smtClean="0"/>
              <a:t>                                                s</a:t>
            </a:r>
            <a:r>
              <a:rPr lang="cs-CZ" dirty="0" smtClean="0"/>
              <a:t> </a:t>
            </a:r>
            <a:r>
              <a:rPr lang="cs-CZ" dirty="0" smtClean="0"/>
              <a:t> přítoky </a:t>
            </a:r>
            <a:r>
              <a:rPr lang="cs-CZ" dirty="0" err="1" smtClean="0"/>
              <a:t>Malší</a:t>
            </a:r>
            <a:r>
              <a:rPr lang="cs-CZ" dirty="0" smtClean="0"/>
              <a:t>, Lužnicí, Otavou, Sázavou a Berounkou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Vltava</a:t>
            </a:r>
            <a:endParaRPr lang="cs-CZ" dirty="0"/>
          </a:p>
        </p:txBody>
      </p:sp>
      <p:sp>
        <p:nvSpPr>
          <p:cNvPr id="4" name="Tlačítko akce: Vlastní 3">
            <a:hlinkClick r:id="rId2" highlightClick="1"/>
          </p:cNvPr>
          <p:cNvSpPr/>
          <p:nvPr/>
        </p:nvSpPr>
        <p:spPr>
          <a:xfrm>
            <a:off x="5076056" y="5445224"/>
            <a:ext cx="3490688" cy="1042416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Mapa řeky Vltavy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7087382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052736"/>
            <a:ext cx="8229600" cy="4525963"/>
          </a:xfrm>
        </p:spPr>
        <p:txBody>
          <a:bodyPr>
            <a:normAutofit fontScale="92500" lnSpcReduction="10000"/>
          </a:bodyPr>
          <a:lstStyle/>
          <a:p>
            <a:r>
              <a:rPr lang="cs-CZ" dirty="0"/>
              <a:t>(německy </a:t>
            </a:r>
            <a:r>
              <a:rPr lang="cs-CZ" i="1" dirty="0" err="1"/>
              <a:t>March</a:t>
            </a:r>
            <a:r>
              <a:rPr lang="cs-CZ" dirty="0"/>
              <a:t>) je řeka na Moravě v České republice</a:t>
            </a:r>
            <a:r>
              <a:rPr lang="cs-CZ" dirty="0" smtClean="0"/>
              <a:t>.</a:t>
            </a:r>
          </a:p>
          <a:p>
            <a:r>
              <a:rPr lang="cs-CZ" dirty="0" smtClean="0"/>
              <a:t> </a:t>
            </a:r>
            <a:r>
              <a:rPr lang="cs-CZ" dirty="0"/>
              <a:t>n</a:t>
            </a:r>
            <a:r>
              <a:rPr lang="cs-CZ" dirty="0" smtClean="0"/>
              <a:t>edaleko </a:t>
            </a:r>
            <a:r>
              <a:rPr lang="cs-CZ" dirty="0"/>
              <a:t>pramene tvoří krátký úsek historické zemské hranice Moravy a Čech. </a:t>
            </a:r>
            <a:endParaRPr lang="cs-CZ" dirty="0" smtClean="0"/>
          </a:p>
          <a:p>
            <a:r>
              <a:rPr lang="cs-CZ" dirty="0"/>
              <a:t>n</a:t>
            </a:r>
            <a:r>
              <a:rPr lang="cs-CZ" dirty="0" smtClean="0"/>
              <a:t>a </a:t>
            </a:r>
            <a:r>
              <a:rPr lang="cs-CZ" dirty="0"/>
              <a:t>dolním toku tvoří státní hranici mezi Českou republikou a Slovenskem a mezi Slovenskem a Rakouskem</a:t>
            </a:r>
            <a:r>
              <a:rPr lang="cs-CZ" dirty="0" smtClean="0"/>
              <a:t>.</a:t>
            </a:r>
          </a:p>
          <a:p>
            <a:r>
              <a:rPr lang="cs-CZ" dirty="0" smtClean="0"/>
              <a:t> </a:t>
            </a:r>
            <a:r>
              <a:rPr lang="cs-CZ" dirty="0"/>
              <a:t>Tato nejdůležitější moravská řeka, která protéká jejím územím od severu na jih, je levým přítokem Dunaje</a:t>
            </a:r>
            <a:r>
              <a:rPr lang="cs-CZ" dirty="0" smtClean="0"/>
              <a:t>.</a:t>
            </a:r>
          </a:p>
          <a:p>
            <a:r>
              <a:rPr lang="cs-CZ" dirty="0" smtClean="0"/>
              <a:t> </a:t>
            </a:r>
            <a:r>
              <a:rPr lang="cs-CZ" dirty="0"/>
              <a:t>Je dlouhá 354 km (z toho 269,6 km na území České republiky</a:t>
            </a:r>
            <a:r>
              <a:rPr lang="cs-CZ" dirty="0" smtClean="0"/>
              <a:t>).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Morava</a:t>
            </a:r>
            <a:endParaRPr lang="cs-CZ" dirty="0"/>
          </a:p>
        </p:txBody>
      </p:sp>
      <p:sp>
        <p:nvSpPr>
          <p:cNvPr id="5" name="Tlačítko akce: Vlastní 4">
            <a:hlinkClick r:id="rId2" highlightClick="1"/>
          </p:cNvPr>
          <p:cNvSpPr/>
          <p:nvPr/>
        </p:nvSpPr>
        <p:spPr>
          <a:xfrm>
            <a:off x="2843808" y="5589240"/>
            <a:ext cx="2914624" cy="1042416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Pramen řeky Moravy</a:t>
            </a:r>
            <a:endParaRPr lang="cs-CZ" dirty="0"/>
          </a:p>
        </p:txBody>
      </p:sp>
      <p:sp>
        <p:nvSpPr>
          <p:cNvPr id="6" name="Tlačítko akce: Vlastní 5">
            <a:hlinkClick r:id="rId3" highlightClick="1"/>
          </p:cNvPr>
          <p:cNvSpPr/>
          <p:nvPr/>
        </p:nvSpPr>
        <p:spPr>
          <a:xfrm>
            <a:off x="5940152" y="5589240"/>
            <a:ext cx="3024336" cy="1042416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Mapa řeky Moravy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2628926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endParaRPr lang="cs-CZ" dirty="0" smtClean="0"/>
          </a:p>
          <a:p>
            <a:r>
              <a:rPr lang="cs-CZ" sz="3600" dirty="0"/>
              <a:t> (německy </a:t>
            </a:r>
            <a:r>
              <a:rPr lang="cs-CZ" sz="3600" dirty="0" err="1"/>
              <a:t>Thaya</a:t>
            </a:r>
            <a:r>
              <a:rPr lang="cs-CZ" sz="3600" dirty="0"/>
              <a:t>) je řeka v Rakousku </a:t>
            </a:r>
            <a:r>
              <a:rPr lang="cs-CZ" sz="3600" dirty="0" smtClean="0"/>
              <a:t> </a:t>
            </a:r>
            <a:r>
              <a:rPr lang="cs-CZ" sz="3600" dirty="0"/>
              <a:t>a v České republice </a:t>
            </a:r>
          </a:p>
          <a:p>
            <a:r>
              <a:rPr lang="cs-CZ" sz="3600" dirty="0" smtClean="0"/>
              <a:t> </a:t>
            </a:r>
            <a:r>
              <a:rPr lang="cs-CZ" sz="3600" dirty="0"/>
              <a:t>d</a:t>
            </a:r>
            <a:r>
              <a:rPr lang="cs-CZ" sz="3600" dirty="0" smtClean="0"/>
              <a:t>élka </a:t>
            </a:r>
            <a:r>
              <a:rPr lang="cs-CZ" sz="3600" dirty="0"/>
              <a:t>toku činí 235,4 km, včetně Moravské </a:t>
            </a:r>
            <a:r>
              <a:rPr lang="cs-CZ" sz="3600" dirty="0" smtClean="0"/>
              <a:t>Dyje 306</a:t>
            </a:r>
            <a:r>
              <a:rPr lang="cs-CZ" sz="3600" dirty="0"/>
              <a:t> </a:t>
            </a:r>
            <a:r>
              <a:rPr lang="cs-CZ" sz="3600" dirty="0" smtClean="0"/>
              <a:t>km</a:t>
            </a:r>
            <a:endParaRPr lang="cs-CZ" sz="3600" dirty="0"/>
          </a:p>
          <a:p>
            <a:r>
              <a:rPr lang="cs-CZ" sz="3600" dirty="0"/>
              <a:t>vodní nádrž </a:t>
            </a:r>
            <a:r>
              <a:rPr lang="cs-CZ" sz="3600" dirty="0" smtClean="0"/>
              <a:t>Vranov</a:t>
            </a:r>
            <a:endParaRPr lang="cs-CZ" sz="3600" dirty="0"/>
          </a:p>
          <a:p>
            <a:r>
              <a:rPr lang="cs-CZ" sz="3600" dirty="0"/>
              <a:t>vodní nádrž </a:t>
            </a:r>
            <a:r>
              <a:rPr lang="cs-CZ" sz="3600" dirty="0" smtClean="0"/>
              <a:t>Znojmo</a:t>
            </a:r>
            <a:endParaRPr lang="cs-CZ" sz="3600" dirty="0"/>
          </a:p>
          <a:p>
            <a:r>
              <a:rPr lang="cs-CZ" sz="3600" dirty="0"/>
              <a:t>vodní nádrž Nové </a:t>
            </a:r>
            <a:r>
              <a:rPr lang="cs-CZ" sz="3600" dirty="0" smtClean="0"/>
              <a:t>Mlýny</a:t>
            </a:r>
            <a:endParaRPr lang="cs-CZ" sz="3600" dirty="0"/>
          </a:p>
          <a:p>
            <a:endParaRPr lang="cs-CZ" sz="3600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Dyje</a:t>
            </a:r>
            <a:endParaRPr lang="cs-CZ" dirty="0"/>
          </a:p>
        </p:txBody>
      </p:sp>
      <p:sp>
        <p:nvSpPr>
          <p:cNvPr id="4" name="Tlačítko akce: Vlastní 3">
            <a:hlinkClick r:id="rId2" highlightClick="1"/>
          </p:cNvPr>
          <p:cNvSpPr/>
          <p:nvPr/>
        </p:nvSpPr>
        <p:spPr>
          <a:xfrm>
            <a:off x="5796136" y="5877272"/>
            <a:ext cx="2698600" cy="610368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Mapa řeky Dyje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8017658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office.microsoft.com</a:t>
            </a:r>
          </a:p>
          <a:p>
            <a:pPr>
              <a:defRPr/>
            </a:pPr>
            <a:r>
              <a:rPr lang="cs-CZ" dirty="0" smtClean="0">
                <a:hlinkClick r:id="rId2"/>
              </a:rPr>
              <a:t>http://cs.tixik.com/</a:t>
            </a:r>
            <a:endParaRPr lang="cs-CZ" dirty="0" smtClean="0"/>
          </a:p>
          <a:p>
            <a:pPr>
              <a:defRPr/>
            </a:pPr>
            <a:r>
              <a:rPr lang="cs-CZ" dirty="0" smtClean="0">
                <a:hlinkClick r:id="rId3"/>
              </a:rPr>
              <a:t>http://www.</a:t>
            </a:r>
            <a:r>
              <a:rPr lang="cs-CZ" dirty="0" err="1" smtClean="0">
                <a:hlinkClick r:id="rId3"/>
              </a:rPr>
              <a:t>google.cz</a:t>
            </a:r>
            <a:endParaRPr lang="cs-CZ" dirty="0" smtClean="0"/>
          </a:p>
          <a:p>
            <a:pPr>
              <a:defRPr/>
            </a:pPr>
            <a:r>
              <a:rPr lang="cs-CZ" dirty="0" smtClean="0">
                <a:hlinkClick r:id="rId4"/>
              </a:rPr>
              <a:t>http://cs.wikipedia.org/wiki/Hlavn%C3%AD_strana</a:t>
            </a:r>
            <a:endParaRPr lang="cs-CZ" dirty="0" smtClean="0"/>
          </a:p>
          <a:p>
            <a:pPr>
              <a:defRPr/>
            </a:pPr>
            <a:r>
              <a:rPr lang="cs-CZ" dirty="0" smtClean="0">
                <a:hlinkClick r:id="rId5"/>
              </a:rPr>
              <a:t>http://www.</a:t>
            </a:r>
            <a:r>
              <a:rPr lang="cs-CZ" dirty="0" err="1" smtClean="0">
                <a:hlinkClick r:id="rId5"/>
              </a:rPr>
              <a:t>zemepis.com</a:t>
            </a:r>
            <a:r>
              <a:rPr lang="cs-CZ" dirty="0" smtClean="0">
                <a:hlinkClick r:id="rId5"/>
              </a:rPr>
              <a:t>/</a:t>
            </a:r>
            <a:endParaRPr lang="cs-CZ" dirty="0" smtClean="0"/>
          </a:p>
          <a:p>
            <a:pPr>
              <a:defRPr/>
            </a:pPr>
            <a:r>
              <a:rPr lang="cs-CZ" dirty="0" smtClean="0">
                <a:hlinkClick r:id="rId6"/>
              </a:rPr>
              <a:t>http://referaty.cz/</a:t>
            </a:r>
            <a:endParaRPr lang="cs-CZ" dirty="0" smtClean="0"/>
          </a:p>
          <a:p>
            <a:pPr>
              <a:defRPr/>
            </a:pPr>
            <a:endParaRPr lang="cs-CZ" dirty="0" smtClean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224</TotalTime>
  <Words>140</Words>
  <Application>Microsoft Office PowerPoint</Application>
  <PresentationFormat>Předvádění na obrazovce (4:3)</PresentationFormat>
  <Paragraphs>51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Shluk</vt:lpstr>
      <vt:lpstr>Vodstvo České republiky</vt:lpstr>
      <vt:lpstr>Vodstvo České republiky</vt:lpstr>
      <vt:lpstr>Labe</vt:lpstr>
      <vt:lpstr>Vltava</vt:lpstr>
      <vt:lpstr>Morava</vt:lpstr>
      <vt:lpstr>Dyje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POLSKO</dc:title>
  <dc:creator>123P</dc:creator>
  <cp:lastModifiedBy>Dum</cp:lastModifiedBy>
  <cp:revision>36</cp:revision>
  <dcterms:modified xsi:type="dcterms:W3CDTF">2012-03-16T16:05:57Z</dcterms:modified>
</cp:coreProperties>
</file>