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1ECBD-0B0B-478A-956F-DC84195FB1DF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AAAAE-AB34-4767-9606-4580C0CCE1B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9EB98-170D-481C-8D00-0586292BE79F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4C8B1-BC6C-4E67-8334-48199419648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62DE0-66B5-4445-A63F-A845CAACE7EF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08ADC5-32E8-43F7-801A-0E985669250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9855D-A438-4FC2-8122-02D8A6420BCB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AB9E2-9894-417D-A210-ABA7438EB403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D552A-F5DD-4FDD-AC0F-4E8FED6F69A0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28795-623E-45C0-B28C-E1390B7545E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49138-FCF1-4484-894D-76534D77912B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E002B-45C5-4C12-80EB-002F284D59D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0CE25-32A6-49FC-B989-26ABDC462BA7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E1F026-0AF4-40F3-BCDD-CF6F1BC8A8D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FE178-8CD0-4DB4-9078-E502A6AF0928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31190-8E79-45A3-89E5-C52A108D5BA7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113EA-D8C9-401D-BC02-84A62335790B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8E26A-927B-4BE2-AC46-4A6A0860834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F2803-D6C3-4B74-B371-31DD7AB6F80C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B17C1-D476-4476-8CA2-7DDAC1061E9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BBC9E-17AC-4618-B188-60637B8A5386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99433B-7E62-4244-B99B-AAE10EADB5C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de-DE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1A3A75C-E267-47CB-A3C3-543AD15644A1}" type="datetimeFigureOut">
              <a:rPr lang="de-DE"/>
              <a:pPr>
                <a:defRPr/>
              </a:pPr>
              <a:t>22.04.2013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F907E7-C884-4410-980E-3F51C4820777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1800" smtClean="0"/>
              <a:t>VÝUKOVÝ MATERIÁL ZPRACOVANÝ V RÁMCI PROJEKTU </a:t>
            </a:r>
          </a:p>
          <a:p>
            <a:pPr marL="0" indent="0" algn="ctr">
              <a:buFont typeface="Arial" charset="0"/>
              <a:buNone/>
            </a:pPr>
            <a:r>
              <a:rPr lang="cs-CZ" sz="1800" smtClean="0"/>
              <a:t>MODERNÍ ŠKOLA</a:t>
            </a:r>
          </a:p>
          <a:p>
            <a:pPr marL="0" indent="0" algn="ctr">
              <a:buFont typeface="Arial" charset="0"/>
              <a:buNone/>
            </a:pPr>
            <a:r>
              <a:rPr lang="cs-CZ" sz="1800" smtClean="0"/>
              <a:t>Registrační číslo projektu: CZ.1.07/1.400/21.3095</a:t>
            </a:r>
          </a:p>
        </p:txBody>
      </p:sp>
      <p:pic>
        <p:nvPicPr>
          <p:cNvPr id="19459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2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19463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792163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Rectangle 3"/>
          <p:cNvSpPr txBox="1">
            <a:spLocks noChangeArrowheads="1"/>
          </p:cNvSpPr>
          <p:nvPr/>
        </p:nvSpPr>
        <p:spPr bwMode="auto">
          <a:xfrm>
            <a:off x="457200" y="2376488"/>
            <a:ext cx="822960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Číslo klíčové aktivity: III/2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Název klíčové aktivity: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Inovace a zkvalitnění výuky prostřednictvím ICT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>
                <a:latin typeface="Calibri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Autor</a:t>
            </a:r>
            <a:r>
              <a:rPr lang="cs-CZ" b="1"/>
              <a:t>: Ingrid Pazderová</a:t>
            </a:r>
            <a:endParaRPr lang="cs-CZ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Vytvořeno:  </a:t>
            </a:r>
            <a:r>
              <a:rPr lang="cs-CZ" b="1"/>
              <a:t>1</a:t>
            </a:r>
            <a:r>
              <a:rPr lang="cs-CZ" b="1">
                <a:latin typeface="Calibri" pitchFamily="34" charset="0"/>
              </a:rPr>
              <a:t>.4. 2013</a:t>
            </a:r>
            <a:endParaRPr lang="cs-CZ" b="1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Ročník: 9.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Vzdělávací oblast: Jazyk a jazyková komunikace, německý jazyk – Vazby sloves, Rektion der Verben</a:t>
            </a:r>
            <a:endParaRPr lang="cs-CZ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Anotace: Žáci si upevní znalosti z gramatického učiva.</a:t>
            </a:r>
            <a:r>
              <a:rPr lang="cs-CZ" b="1"/>
              <a:t> </a:t>
            </a:r>
            <a:r>
              <a:rPr lang="cs-CZ" b="1">
                <a:latin typeface="Calibri" pitchFamily="34" charset="0"/>
              </a:rPr>
              <a:t>Prezentace slouží k přehledu gramatického učiva a jeho procvičení.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13" y="620713"/>
            <a:ext cx="7772400" cy="147002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Vazby sloves ( Die </a:t>
            </a:r>
            <a:r>
              <a:rPr lang="cs-CZ" dirty="0" err="1" smtClean="0"/>
              <a:t>Rektion</a:t>
            </a:r>
            <a:r>
              <a:rPr lang="cs-CZ" dirty="0" smtClean="0"/>
              <a:t> der Verben)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00113" y="2276475"/>
            <a:ext cx="7343775" cy="4321175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 lnSpcReduction="1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Vazbou rozumíme spojení slovesa s určitou předložkou a pádem.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Vazbu je nutné si osvojit vždy zároveň s daným výrazem.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Předložkové a pádové vazby německých a českých sloves se od sebe mnohdy liší. To znamená, že sloveso má jinou předložku a pád nebo je v jednom z jazyků bez předložky.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8229600" cy="1728787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Odlišnosti v češtině a němčině.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Sloveso má jinou předložku a pád.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565400"/>
            <a:ext cx="8218487" cy="3560763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rgbClr val="FFFFFF"/>
                </a:solidFill>
              </a:rPr>
              <a:t>vergessen wen /etwas</a:t>
            </a:r>
          </a:p>
          <a:p>
            <a:r>
              <a:rPr lang="cs-CZ" smtClean="0">
                <a:solidFill>
                  <a:srgbClr val="FFFFFF"/>
                </a:solidFill>
              </a:rPr>
              <a:t>zapomenout na někoho/něco</a:t>
            </a:r>
          </a:p>
          <a:p>
            <a:r>
              <a:rPr lang="cs-CZ" smtClean="0">
                <a:solidFill>
                  <a:srgbClr val="FFFFFF"/>
                </a:solidFill>
              </a:rPr>
              <a:t>fragen nach wem/etwas</a:t>
            </a:r>
          </a:p>
          <a:p>
            <a:r>
              <a:rPr lang="cs-CZ" smtClean="0">
                <a:solidFill>
                  <a:srgbClr val="FFFFFF"/>
                </a:solidFill>
              </a:rPr>
              <a:t>zeptat se na někoho/něco</a:t>
            </a:r>
          </a:p>
          <a:p>
            <a:endParaRPr lang="de-DE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Přehled vybraných předložkových vazeb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03225" y="1557338"/>
            <a:ext cx="8229600" cy="10795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kümmern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</a:t>
            </a:r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um </a:t>
            </a:r>
            <a:r>
              <a:rPr lang="cs-CZ" sz="40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wen</a:t>
            </a:r>
            <a:endParaRPr lang="cs-CZ" sz="40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starat se </a:t>
            </a:r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něco/někoho</a:t>
            </a:r>
            <a:endParaRPr lang="de-DE" sz="4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12750" y="2892425"/>
            <a:ext cx="8229600" cy="115252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jammern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naříkat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něčím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03225" y="429260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 bedanken </a:t>
            </a:r>
            <a:r>
              <a:rPr lang="cs-CZ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poděkovat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9750" y="26035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verzichten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vzdát se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něčeho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73088" y="146685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ärgern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über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wen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zlobit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něčím/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nad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kým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39750" y="2708275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freuen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mít radost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něčeho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557213" y="4005263"/>
            <a:ext cx="82296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vorbereiten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připravovat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95313" y="5373688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sich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schämen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etwas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für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stydět se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něco/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někoho</a:t>
            </a:r>
            <a:endParaRPr lang="de-DE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Wähle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richtige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Möglichkeit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Vyber správnou možnost.</a:t>
            </a:r>
            <a:endParaRPr lang="de-DE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rgbClr val="FFFFFF"/>
                </a:solidFill>
              </a:rPr>
              <a:t>A. Heike kümmert sich um ihren kleinen Bruder.</a:t>
            </a:r>
          </a:p>
          <a:p>
            <a:r>
              <a:rPr lang="cs-CZ" smtClean="0">
                <a:solidFill>
                  <a:srgbClr val="FFFFFF"/>
                </a:solidFill>
              </a:rPr>
              <a:t>B. Heike kümmert sich über ihren kleinen Bruder.</a:t>
            </a:r>
          </a:p>
          <a:p>
            <a:r>
              <a:rPr lang="cs-CZ" smtClean="0">
                <a:solidFill>
                  <a:srgbClr val="FFFFFF"/>
                </a:solidFill>
              </a:rPr>
              <a:t>A. Heike sich um ihren kleinen Bruder.</a:t>
            </a:r>
            <a:endParaRPr lang="de-DE" smtClean="0">
              <a:solidFill>
                <a:srgbClr val="FFFFFF"/>
              </a:solidFill>
            </a:endParaRPr>
          </a:p>
          <a:p>
            <a:endParaRPr lang="de-DE" smtClean="0">
              <a:solidFill>
                <a:srgbClr val="FFFFFF"/>
              </a:solidFill>
            </a:endParaRPr>
          </a:p>
          <a:p>
            <a:endParaRPr lang="de-DE" smtClean="0">
              <a:solidFill>
                <a:srgbClr val="FFFFFF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2411413" y="2276475"/>
            <a:ext cx="1008062" cy="28892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Ergänzt</a:t>
            </a:r>
            <a:r>
              <a:rPr lang="cs-CZ" dirty="0" smtClean="0"/>
              <a:t>. Doplňte.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229600" cy="3455987"/>
          </a:xfrm>
          <a:solidFill>
            <a:srgbClr val="8064A2"/>
          </a:solidFill>
          <a:ln w="25400" cap="flat" algn="ctr">
            <a:solidFill>
              <a:srgbClr val="5C4776"/>
            </a:solidFill>
          </a:ln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>
                <a:solidFill>
                  <a:srgbClr val="FFFFFF"/>
                </a:solidFill>
              </a:rPr>
              <a:t>Die </a:t>
            </a:r>
            <a:r>
              <a:rPr lang="cs-CZ" dirty="0" err="1" smtClean="0">
                <a:solidFill>
                  <a:srgbClr val="FFFFFF"/>
                </a:solidFill>
              </a:rPr>
              <a:t>Schüler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kümmern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sich</a:t>
            </a:r>
            <a:r>
              <a:rPr lang="cs-CZ" dirty="0" smtClean="0">
                <a:solidFill>
                  <a:srgbClr val="FFFFFF"/>
                </a:solidFill>
              </a:rPr>
              <a:t> …… </a:t>
            </a:r>
            <a:r>
              <a:rPr lang="cs-CZ" dirty="0" err="1" smtClean="0">
                <a:solidFill>
                  <a:srgbClr val="FFFFFF"/>
                </a:solidFill>
              </a:rPr>
              <a:t>ihren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behinderten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Mitschüler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dirty="0" smtClean="0">
                <a:solidFill>
                  <a:srgbClr val="FFFFFF"/>
                </a:solidFill>
              </a:rPr>
              <a:t>Peter </a:t>
            </a:r>
            <a:r>
              <a:rPr lang="cs-CZ" dirty="0" err="1" smtClean="0">
                <a:solidFill>
                  <a:srgbClr val="FFFFFF"/>
                </a:solidFill>
              </a:rPr>
              <a:t>verzichtet</a:t>
            </a:r>
            <a:r>
              <a:rPr lang="cs-CZ" dirty="0" smtClean="0">
                <a:solidFill>
                  <a:srgbClr val="FFFFFF"/>
                </a:solidFill>
              </a:rPr>
              <a:t> …… </a:t>
            </a:r>
            <a:r>
              <a:rPr lang="cs-CZ" dirty="0" err="1" smtClean="0">
                <a:solidFill>
                  <a:srgbClr val="FFFFFF"/>
                </a:solidFill>
              </a:rPr>
              <a:t>Fußball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dirty="0" err="1" smtClean="0">
                <a:solidFill>
                  <a:srgbClr val="FFFFFF"/>
                </a:solidFill>
              </a:rPr>
              <a:t>Jürgen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beschäftigt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sich</a:t>
            </a:r>
            <a:r>
              <a:rPr lang="cs-CZ" dirty="0" smtClean="0">
                <a:solidFill>
                  <a:srgbClr val="FFFFFF"/>
                </a:solidFill>
              </a:rPr>
              <a:t>……..dem </a:t>
            </a:r>
            <a:r>
              <a:rPr lang="cs-CZ" dirty="0" err="1" smtClean="0">
                <a:solidFill>
                  <a:srgbClr val="FFFFFF"/>
                </a:solidFill>
              </a:rPr>
              <a:t>Computer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dirty="0" err="1" smtClean="0">
                <a:solidFill>
                  <a:srgbClr val="FFFFFF"/>
                </a:solidFill>
              </a:rPr>
              <a:t>Anke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schämt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sich</a:t>
            </a:r>
            <a:r>
              <a:rPr lang="cs-CZ" dirty="0" smtClean="0">
                <a:solidFill>
                  <a:srgbClr val="FFFFFF"/>
                </a:solidFill>
              </a:rPr>
              <a:t> ……</a:t>
            </a:r>
            <a:r>
              <a:rPr lang="cs-CZ" dirty="0" err="1" smtClean="0">
                <a:solidFill>
                  <a:srgbClr val="FFFFFF"/>
                </a:solidFill>
              </a:rPr>
              <a:t>ihre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schlechten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Noten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</a:p>
          <a:p>
            <a:pPr marL="0" indent="0">
              <a:buFont typeface="Arial" charset="0"/>
              <a:buNone/>
            </a:pPr>
            <a:r>
              <a:rPr lang="cs-CZ" dirty="0" smtClean="0">
                <a:solidFill>
                  <a:srgbClr val="FFFFFF"/>
                </a:solidFill>
              </a:rPr>
              <a:t>Die </a:t>
            </a:r>
            <a:r>
              <a:rPr lang="cs-CZ" dirty="0" err="1" smtClean="0">
                <a:solidFill>
                  <a:srgbClr val="FFFFFF"/>
                </a:solidFill>
              </a:rPr>
              <a:t>Lehrerin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ärgert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sich</a:t>
            </a:r>
            <a:r>
              <a:rPr lang="cs-CZ" dirty="0" smtClean="0">
                <a:solidFill>
                  <a:srgbClr val="FFFFFF"/>
                </a:solidFill>
              </a:rPr>
              <a:t> …….. </a:t>
            </a:r>
            <a:r>
              <a:rPr lang="cs-CZ" dirty="0" err="1" smtClean="0">
                <a:solidFill>
                  <a:srgbClr val="FFFFFF"/>
                </a:solidFill>
              </a:rPr>
              <a:t>die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Schüler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  <a:endParaRPr lang="de-DE" dirty="0" smtClean="0">
              <a:solidFill>
                <a:srgbClr val="FFFFFF"/>
              </a:solidFill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1331913" y="5157788"/>
            <a:ext cx="19446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4725820" y="1556792"/>
            <a:ext cx="638268" cy="36933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um</a:t>
            </a:r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3059113" y="2636912"/>
            <a:ext cx="576783" cy="3667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auf</a:t>
            </a: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284663" y="3284984"/>
            <a:ext cx="504750" cy="36671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err="1"/>
              <a:t>mit</a:t>
            </a:r>
            <a:endParaRPr lang="cs-CZ" dirty="0"/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4409267" y="4437112"/>
            <a:ext cx="760291" cy="366713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über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3279575" y="3861048"/>
            <a:ext cx="500337" cy="36933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für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8437" grpId="0" animBg="1"/>
      <p:bldP spid="18438" grpId="0" animBg="1"/>
      <p:bldP spid="18439" grpId="0" animBg="1"/>
      <p:bldP spid="18440" grpId="0" animBg="1"/>
      <p:bldP spid="1844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327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Vazby sloves ( Die Rektion der Verben)</vt:lpstr>
      <vt:lpstr>Odlišnosti v češtině a němčině.  Sloveso má jinou předložku a pád. </vt:lpstr>
      <vt:lpstr>Přehled vybraných předložkových vazeb</vt:lpstr>
      <vt:lpstr>sich vorbereiten auf etwas připravovat se na něco</vt:lpstr>
      <vt:lpstr>Wähle die richtige Möglichkeit. Vyber správnou možnost.</vt:lpstr>
      <vt:lpstr>Ergänzt. Doplňte.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Vazby sloves ( Die Rektion der Verben)</dc:title>
  <dc:creator>Inka</dc:creator>
  <cp:lastModifiedBy>Ingrid Pazderová</cp:lastModifiedBy>
  <cp:revision>12</cp:revision>
  <dcterms:created xsi:type="dcterms:W3CDTF">2013-04-01T14:20:20Z</dcterms:created>
  <dcterms:modified xsi:type="dcterms:W3CDTF">2013-04-22T08:57:34Z</dcterms:modified>
</cp:coreProperties>
</file>