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80" r:id="rId1"/>
  </p:sldMasterIdLst>
  <p:notesMasterIdLst>
    <p:notesMasterId r:id="rId11"/>
  </p:notesMasterIdLst>
  <p:handoutMasterIdLst>
    <p:handoutMasterId r:id="rId12"/>
  </p:handoutMasterIdLst>
  <p:sldIdLst>
    <p:sldId id="257" r:id="rId2"/>
    <p:sldId id="284" r:id="rId3"/>
    <p:sldId id="259" r:id="rId4"/>
    <p:sldId id="285" r:id="rId5"/>
    <p:sldId id="288" r:id="rId6"/>
    <p:sldId id="286" r:id="rId7"/>
    <p:sldId id="287" r:id="rId8"/>
    <p:sldId id="289" r:id="rId9"/>
    <p:sldId id="28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E66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96563" autoAdjust="0"/>
  </p:normalViewPr>
  <p:slideViewPr>
    <p:cSldViewPr>
      <p:cViewPr varScale="1">
        <p:scale>
          <a:sx n="52" d="100"/>
          <a:sy n="52" d="100"/>
        </p:scale>
        <p:origin x="-1253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81" r:id="rId1"/>
    <p:sldLayoutId id="2147484682" r:id="rId2"/>
    <p:sldLayoutId id="2147484683" r:id="rId3"/>
    <p:sldLayoutId id="2147484684" r:id="rId4"/>
    <p:sldLayoutId id="2147484685" r:id="rId5"/>
    <p:sldLayoutId id="2147484686" r:id="rId6"/>
    <p:sldLayoutId id="2147484687" r:id="rId7"/>
    <p:sldLayoutId id="2147484688" r:id="rId8"/>
    <p:sldLayoutId id="2147484689" r:id="rId9"/>
    <p:sldLayoutId id="2147484690" r:id="rId10"/>
    <p:sldLayoutId id="214748469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55576" y="4509120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+mj-lt"/>
              </a:rPr>
              <a:t>    Název DUM:  </a:t>
            </a:r>
            <a:r>
              <a:rPr lang="cs-CZ" dirty="0" smtClean="0">
                <a:latin typeface="+mj-lt"/>
              </a:rPr>
              <a:t>VY_32_INOVACE</a:t>
            </a:r>
            <a:r>
              <a:rPr lang="cs-CZ" smtClean="0">
                <a:latin typeface="+mj-lt"/>
              </a:rPr>
              <a:t>_ VI _2_19_ Výstavba literárního příběhu</a:t>
            </a:r>
          </a:p>
          <a:p>
            <a:endParaRPr lang="cs-CZ" b="1" dirty="0">
              <a:latin typeface="+mj-lt"/>
            </a:endParaRPr>
          </a:p>
          <a:p>
            <a:r>
              <a:rPr lang="cs-CZ" b="1" dirty="0" smtClean="0">
                <a:latin typeface="+mj-lt"/>
              </a:rPr>
              <a:t>    Šablona číslo</a:t>
            </a:r>
            <a:r>
              <a:rPr lang="cs-CZ" b="1" smtClean="0">
                <a:latin typeface="+mj-lt"/>
              </a:rPr>
              <a:t>:  VI         </a:t>
            </a:r>
            <a:r>
              <a:rPr lang="cs-CZ" b="1" dirty="0" smtClean="0">
                <a:latin typeface="+mj-lt"/>
              </a:rPr>
              <a:t>Sada číslo:  </a:t>
            </a:r>
            <a:r>
              <a:rPr lang="cs-CZ" dirty="0">
                <a:latin typeface="+mj-lt"/>
              </a:rPr>
              <a:t>2</a:t>
            </a:r>
            <a:r>
              <a:rPr lang="cs-CZ" dirty="0" smtClean="0">
                <a:latin typeface="+mj-lt"/>
              </a:rPr>
              <a:t> </a:t>
            </a:r>
            <a:r>
              <a:rPr lang="cs-CZ" b="1" dirty="0" smtClean="0">
                <a:latin typeface="+mj-lt"/>
              </a:rPr>
              <a:t>       Pořadové </a:t>
            </a:r>
            <a:r>
              <a:rPr lang="cs-CZ" b="1" smtClean="0">
                <a:latin typeface="+mj-lt"/>
              </a:rPr>
              <a:t>číslo DUM: 19</a:t>
            </a:r>
            <a:endParaRPr lang="cs-CZ" dirty="0" smtClean="0">
              <a:latin typeface="+mj-lt"/>
            </a:endParaRPr>
          </a:p>
          <a:p>
            <a:endParaRPr lang="cs-CZ" b="1" dirty="0" smtClean="0">
              <a:latin typeface="+mj-lt"/>
            </a:endParaRPr>
          </a:p>
          <a:p>
            <a:r>
              <a:rPr lang="cs-CZ" b="1" dirty="0" smtClean="0">
                <a:latin typeface="+mj-lt"/>
              </a:rPr>
              <a:t>    Autor: </a:t>
            </a:r>
            <a:r>
              <a:rPr lang="cs-CZ" dirty="0" smtClean="0">
                <a:latin typeface="+mj-lt"/>
              </a:rPr>
              <a:t>Mgr. Radmila Sálová  </a:t>
            </a:r>
            <a:endParaRPr lang="cs-CZ" dirty="0">
              <a:latin typeface="+mj-lt"/>
            </a:endParaRPr>
          </a:p>
        </p:txBody>
      </p:sp>
      <p:pic>
        <p:nvPicPr>
          <p:cNvPr id="9" name="Obrázek 8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52736"/>
            <a:ext cx="8443664" cy="5027389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>
                <a:solidFill>
                  <a:schemeClr val="tx1"/>
                </a:solidFill>
                <a:latin typeface="Book Antiqua" pitchFamily="18" charset="0"/>
                <a:cs typeface="Arial" pitchFamily="34" charset="0"/>
              </a:rPr>
              <a:t>Anotace: Seznámení se </a:t>
            </a:r>
            <a:r>
              <a:rPr lang="cs-CZ" sz="2400" smtClean="0">
                <a:solidFill>
                  <a:schemeClr val="tx1"/>
                </a:solidFill>
                <a:latin typeface="Book Antiqua" pitchFamily="18" charset="0"/>
                <a:cs typeface="Arial" pitchFamily="34" charset="0"/>
              </a:rPr>
              <a:t>stavbou ( kompozicí) příběhu.</a:t>
            </a:r>
            <a:endParaRPr lang="cs-CZ" sz="2400">
              <a:solidFill>
                <a:schemeClr val="tx1"/>
              </a:solidFill>
              <a:latin typeface="Book Antiqua" pitchFamily="18" charset="0"/>
              <a:cs typeface="Arial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400">
                <a:solidFill>
                  <a:schemeClr val="tx1"/>
                </a:solidFill>
                <a:latin typeface="Book Antiqua" pitchFamily="18" charset="0"/>
                <a:cs typeface="Arial" pitchFamily="34" charset="0"/>
              </a:rPr>
              <a:t>Očekávaný výstup: Žáci dokáží </a:t>
            </a:r>
            <a:r>
              <a:rPr lang="cs-CZ" sz="2400" smtClean="0">
                <a:solidFill>
                  <a:schemeClr val="tx1"/>
                </a:solidFill>
                <a:latin typeface="Book Antiqua" pitchFamily="18" charset="0"/>
                <a:cs typeface="Arial" pitchFamily="34" charset="0"/>
              </a:rPr>
              <a:t>rozlišit jednotlivé části stavby u jednoduchého příběhu.</a:t>
            </a:r>
            <a:endParaRPr lang="cs-CZ" sz="2400">
              <a:solidFill>
                <a:schemeClr val="tx1"/>
              </a:solidFill>
              <a:latin typeface="Book Antiqua" pitchFamily="18" charset="0"/>
              <a:cs typeface="Arial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400">
                <a:solidFill>
                  <a:schemeClr val="tx1"/>
                </a:solidFill>
                <a:latin typeface="Book Antiqua" pitchFamily="18" charset="0"/>
                <a:cs typeface="Arial" pitchFamily="34" charset="0"/>
              </a:rPr>
              <a:t>Druh učebního materiálu: prezentace</a:t>
            </a:r>
          </a:p>
          <a:p>
            <a:pPr>
              <a:buFont typeface="Wingdings" pitchFamily="2" charset="2"/>
              <a:buChar char="v"/>
            </a:pPr>
            <a:r>
              <a:rPr lang="cs-CZ" sz="2400">
                <a:solidFill>
                  <a:schemeClr val="tx1"/>
                </a:solidFill>
                <a:latin typeface="Book Antiqua" pitchFamily="18" charset="0"/>
                <a:cs typeface="Arial" pitchFamily="34" charset="0"/>
              </a:rPr>
              <a:t>Typická věková skupina: 13 – 15 let</a:t>
            </a:r>
          </a:p>
          <a:p>
            <a:pPr>
              <a:buFont typeface="Wingdings" pitchFamily="2" charset="2"/>
              <a:buChar char="v"/>
            </a:pPr>
            <a:r>
              <a:rPr lang="cs-CZ" sz="2400">
                <a:solidFill>
                  <a:schemeClr val="tx1"/>
                </a:solidFill>
                <a:latin typeface="Book Antiqua" pitchFamily="18" charset="0"/>
                <a:cs typeface="Arial" pitchFamily="34" charset="0"/>
              </a:rPr>
              <a:t>Klíčová slova: </a:t>
            </a:r>
            <a:r>
              <a:rPr lang="cs-CZ" sz="2400" smtClean="0">
                <a:solidFill>
                  <a:schemeClr val="tx1"/>
                </a:solidFill>
                <a:latin typeface="Book Antiqua" pitchFamily="18" charset="0"/>
                <a:cs typeface="Arial" pitchFamily="34" charset="0"/>
              </a:rPr>
              <a:t>expozice, kolize, krize, peripetie, katastrofa</a:t>
            </a:r>
            <a:endParaRPr lang="cs-CZ" sz="2400">
              <a:solidFill>
                <a:schemeClr val="tx1"/>
              </a:solidFill>
              <a:latin typeface="Book Antiqua" pitchFamily="18" charset="0"/>
              <a:cs typeface="Arial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400">
                <a:solidFill>
                  <a:schemeClr val="tx1"/>
                </a:solidFill>
                <a:latin typeface="Book Antiqua" pitchFamily="18" charset="0"/>
                <a:cs typeface="Arial" pitchFamily="34" charset="0"/>
              </a:rPr>
              <a:t>Pomůcky a materiál: PC, sešit </a:t>
            </a:r>
          </a:p>
          <a:p>
            <a:pPr>
              <a:buFont typeface="Wingdings" pitchFamily="2" charset="2"/>
              <a:buChar char="v"/>
            </a:pP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3847361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052736"/>
            <a:ext cx="7200800" cy="50737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mtClean="0">
                <a:solidFill>
                  <a:schemeClr val="tx1"/>
                </a:solidFill>
                <a:latin typeface="Book Antiqua" pitchFamily="18" charset="0"/>
              </a:rPr>
              <a:t>Metodické zhodnocení a popis práce s digitálním učebním materiálem:</a:t>
            </a:r>
          </a:p>
          <a:p>
            <a:pPr marL="502920" indent="-457200">
              <a:buFont typeface="Wingdings" pitchFamily="2" charset="2"/>
              <a:buChar char="v"/>
            </a:pPr>
            <a:endParaRPr lang="cs-CZ" dirty="0" smtClean="0">
              <a:latin typeface="Book Antiqua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800" smtClean="0">
                <a:solidFill>
                  <a:schemeClr val="tx1"/>
                </a:solidFill>
                <a:latin typeface="Book Antiqua" pitchFamily="18" charset="0"/>
              </a:rPr>
              <a:t>Žáci</a:t>
            </a:r>
            <a:r>
              <a:rPr lang="cs-CZ" sz="2800" smtClean="0">
                <a:latin typeface="Book Antiqua" pitchFamily="18" charset="0"/>
              </a:rPr>
              <a:t> </a:t>
            </a:r>
            <a:r>
              <a:rPr lang="cs-CZ" sz="2800" smtClean="0">
                <a:solidFill>
                  <a:schemeClr val="tx1"/>
                </a:solidFill>
                <a:latin typeface="Book Antiqua" pitchFamily="18" charset="0"/>
              </a:rPr>
              <a:t>se seznámí  se stavbou příběhu.</a:t>
            </a:r>
          </a:p>
          <a:p>
            <a:pPr>
              <a:buFont typeface="Wingdings" pitchFamily="2" charset="2"/>
              <a:buChar char="v"/>
            </a:pPr>
            <a:r>
              <a:rPr lang="cs-CZ" sz="2800" smtClean="0">
                <a:solidFill>
                  <a:schemeClr val="tx1"/>
                </a:solidFill>
                <a:latin typeface="Book Antiqua" pitchFamily="18" charset="0"/>
              </a:rPr>
              <a:t>Poznají  jednotlivé části děje.</a:t>
            </a:r>
          </a:p>
          <a:p>
            <a:pPr>
              <a:buFont typeface="Wingdings" pitchFamily="2" charset="2"/>
              <a:buChar char="v"/>
            </a:pPr>
            <a:r>
              <a:rPr lang="cs-CZ" sz="2800" smtClean="0">
                <a:solidFill>
                  <a:schemeClr val="tx1"/>
                </a:solidFill>
                <a:latin typeface="Book Antiqua" pitchFamily="18" charset="0"/>
              </a:rPr>
              <a:t>Zapamatují si jejich názvy.</a:t>
            </a:r>
          </a:p>
          <a:p>
            <a:pPr>
              <a:buFont typeface="Wingdings" pitchFamily="2" charset="2"/>
              <a:buChar char="v"/>
            </a:pPr>
            <a:r>
              <a:rPr lang="cs-CZ" sz="2800" smtClean="0">
                <a:solidFill>
                  <a:schemeClr val="tx1"/>
                </a:solidFill>
                <a:latin typeface="Book Antiqua" pitchFamily="18" charset="0"/>
              </a:rPr>
              <a:t>Dokáží je určit v jednoduchém příběhu. </a:t>
            </a:r>
            <a:endParaRPr lang="cs-CZ" sz="2800">
              <a:solidFill>
                <a:schemeClr val="tx1"/>
              </a:solidFill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052736"/>
            <a:ext cx="7992888" cy="502738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Již ve 4. století před naším letopočtem formuloval řecký myslitel Aristoteles ve svém díle Poetika zásady stavby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(kompozice)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dramatu.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Tyto zásady platí dodnes nejen pro drama, ale i pro epické dílo, tedy pro literární příběh.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 moderní literatuře se užívají i jiné kompoziční postupy.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628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052736"/>
            <a:ext cx="7992888" cy="5027389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tx1"/>
                </a:solidFill>
              </a:rPr>
              <a:t> Od dob antického dramatu se ustálila terminologie  k  označení  jednotlivých fází děje:</a:t>
            </a:r>
            <a:endParaRPr lang="cs-CZ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 expozice,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-  kolize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-  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popř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– zauzlení),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-  krize ,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 peripetie,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-  katastrofa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 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popř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  rozuzlení 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).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085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352928" cy="502738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1. </a:t>
            </a:r>
            <a:r>
              <a:rPr lang="cs-CZ" sz="2400" b="1" u="sng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expozice</a:t>
            </a:r>
            <a:endParaRPr lang="cs-CZ" sz="240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první seznámení s postavami,</a:t>
            </a:r>
          </a:p>
          <a:p>
            <a:pPr marL="0" indent="0">
              <a:buNone/>
            </a:pPr>
            <a:r>
              <a:rPr lang="cs-CZ" sz="24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      místem</a:t>
            </a:r>
          </a:p>
          <a:p>
            <a:pPr marL="0" indent="0">
              <a:buNone/>
            </a:pPr>
            <a:r>
              <a:rPr lang="cs-CZ" sz="24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      a dobou, ve které se příběh odehrává.</a:t>
            </a:r>
          </a:p>
          <a:p>
            <a:pPr marL="0" indent="0">
              <a:buNone/>
            </a:pP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Obsahuje předpoklady pro vznik konfliktu.</a:t>
            </a:r>
          </a:p>
          <a:p>
            <a:pPr marL="0" indent="0">
              <a:buNone/>
            </a:pPr>
            <a:endParaRPr lang="cs-CZ" sz="240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2. </a:t>
            </a:r>
            <a:r>
              <a:rPr lang="cs-CZ" sz="2400" b="1" u="sng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zápletka</a:t>
            </a:r>
          </a:p>
          <a:p>
            <a:pPr marL="0" indent="0">
              <a:buNone/>
            </a:pP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dějová událost, kterou příběh začíná.</a:t>
            </a:r>
          </a:p>
          <a:p>
            <a:pPr marL="0" indent="0">
              <a:buNone/>
            </a:pPr>
            <a:endParaRPr lang="cs-CZ" sz="240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3. </a:t>
            </a:r>
            <a:r>
              <a:rPr lang="cs-CZ" sz="2400" b="1" u="sng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kolize</a:t>
            </a:r>
            <a:endParaRPr lang="cs-CZ" sz="240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část, ve které narůstají sporné momenty a rozvíjí se děj.</a:t>
            </a:r>
            <a:endParaRPr lang="cs-CZ" sz="240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48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352928" cy="502738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4. </a:t>
            </a:r>
            <a:r>
              <a:rPr lang="cs-CZ" sz="2400" b="1" u="sng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krize</a:t>
            </a:r>
            <a:endParaRPr lang="cs-CZ" sz="240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vyvrcholením dějového napětí, střetem protikladů.</a:t>
            </a:r>
          </a:p>
          <a:p>
            <a:pPr marL="0" indent="0">
              <a:buNone/>
            </a:pPr>
            <a:endParaRPr lang="cs-CZ" sz="240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5. </a:t>
            </a:r>
            <a:r>
              <a:rPr lang="cs-CZ" sz="2400" b="1" u="sng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peripetie</a:t>
            </a:r>
          </a:p>
          <a:p>
            <a:pPr marL="0" indent="0">
              <a:buNone/>
            </a:pP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obrat v ději. Změna, která přináší zdánlivé řešení a v důsledku toho pokles dějového napětí.</a:t>
            </a:r>
          </a:p>
          <a:p>
            <a:pPr marL="0" indent="0">
              <a:buNone/>
            </a:pPr>
            <a:endParaRPr lang="cs-CZ" sz="240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6. </a:t>
            </a:r>
            <a:r>
              <a:rPr lang="cs-CZ" sz="2400" b="1" u="sng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katastrofa</a:t>
            </a:r>
            <a:endParaRPr lang="cs-CZ" sz="240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řešení konfliktu, rozuzlení.</a:t>
            </a:r>
            <a:endParaRPr lang="cs-CZ" sz="240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404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352928" cy="502738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u="sng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Stavba pohádky </a:t>
            </a:r>
            <a:r>
              <a:rPr lang="cs-CZ" sz="2800" b="1" u="sng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2800" b="1" u="sng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Červené karkulce</a:t>
            </a:r>
          </a:p>
          <a:p>
            <a:pPr marL="0" indent="0">
              <a:buNone/>
            </a:pPr>
            <a:endParaRPr lang="cs-CZ" sz="2800" b="1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expozice: </a:t>
            </a: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Karkulčina babička, která bydlí za lesem, má svátek;</a:t>
            </a:r>
          </a:p>
          <a:p>
            <a:pPr marL="0" indent="0">
              <a:buNone/>
            </a:pPr>
            <a:r>
              <a:rPr lang="cs-CZ" sz="24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zápletka ( kolize):</a:t>
            </a: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Karkulka jí jde gratulovat, nese jí dárky a v lese se setká s vlkem;</a:t>
            </a:r>
          </a:p>
          <a:p>
            <a:pPr marL="0" indent="0">
              <a:buNone/>
            </a:pPr>
            <a:r>
              <a:rPr lang="cs-CZ" sz="24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rozvíjení zápletky:</a:t>
            </a: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vlk běží napřed, sežere babičku a čeká na Karkulku;</a:t>
            </a:r>
          </a:p>
          <a:p>
            <a:pPr marL="0" indent="0">
              <a:buNone/>
            </a:pPr>
            <a:r>
              <a:rPr lang="cs-CZ" sz="24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krize (vyvrcholení dějového napětí): </a:t>
            </a: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vlk sežere i Karkulku;</a:t>
            </a:r>
          </a:p>
          <a:p>
            <a:pPr marL="0" indent="0">
              <a:buNone/>
            </a:pPr>
            <a:r>
              <a:rPr lang="cs-CZ" sz="24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katastrofa (rozuzlení děje): </a:t>
            </a: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myslivec zachrání Karkulku i babičku a vlk se utopí.</a:t>
            </a:r>
            <a:endParaRPr lang="cs-CZ" sz="2400" b="1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u="sng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1443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smtClean="0"/>
              <a:t>Použité zdroje:</a:t>
            </a:r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Zpracováno podle Š. Vlašín a kol.,Slovník literární teorie, </a:t>
            </a: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Československý spisovatel, Praha 1977</a:t>
            </a:r>
          </a:p>
        </p:txBody>
      </p:sp>
    </p:spTree>
    <p:extLst>
      <p:ext uri="{BB962C8B-B14F-4D97-AF65-F5344CB8AC3E}">
        <p14:creationId xmlns:p14="http://schemas.microsoft.com/office/powerpoint/2010/main" val="372091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4251</TotalTime>
  <Words>449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jitka</cp:lastModifiedBy>
  <cp:revision>242</cp:revision>
  <dcterms:created xsi:type="dcterms:W3CDTF">2012-10-28T12:20:09Z</dcterms:created>
  <dcterms:modified xsi:type="dcterms:W3CDTF">2013-08-27T20:11:48Z</dcterms:modified>
</cp:coreProperties>
</file>