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7" r:id="rId2"/>
    <p:sldId id="261" r:id="rId3"/>
    <p:sldId id="262" r:id="rId4"/>
    <p:sldId id="256" r:id="rId5"/>
    <p:sldId id="259" r:id="rId6"/>
    <p:sldId id="260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 varScale="1">
        <p:scale>
          <a:sx n="35" d="100"/>
          <a:sy n="35" d="100"/>
        </p:scale>
        <p:origin x="-1068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11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13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18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Přímá spojnice 10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1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Přímá spojnice 19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3" name="Přímá spojnice 15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4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5" name="Přímá spojnice 21"/>
          <p:cNvSpPr>
            <a:spLocks noChangeShapeType="1"/>
          </p:cNvSpPr>
          <p:nvPr/>
        </p:nvSpPr>
        <p:spPr bwMode="auto">
          <a:xfrm>
            <a:off x="9113838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6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7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8" name="Ovál 22"/>
          <p:cNvSpPr/>
          <p:nvPr/>
        </p:nvSpPr>
        <p:spPr bwMode="auto">
          <a:xfrm>
            <a:off x="1309688" y="4867275"/>
            <a:ext cx="641350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9" name="Ovál 23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0" name="Ovál 25"/>
          <p:cNvSpPr/>
          <p:nvPr/>
        </p:nvSpPr>
        <p:spPr bwMode="auto">
          <a:xfrm>
            <a:off x="1663700" y="5788025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1" name="Ovál 24"/>
          <p:cNvSpPr/>
          <p:nvPr/>
        </p:nvSpPr>
        <p:spPr>
          <a:xfrm>
            <a:off x="1905000" y="4495800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22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463" y="1174750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3A6C39B-6FB8-481D-A04D-0494FC982155}" type="datetimeFigureOut">
              <a:rPr lang="cs-CZ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23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81475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4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63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422BDDE-5500-4007-9DDF-ABBDC757B9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385DB677-2523-4F09-B6C7-3596CB50A208}" type="datetimeFigureOut">
              <a:rPr lang="cs-CZ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5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77416949-6496-492B-AE45-C25AE995A6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9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10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11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Přímá spojnice 12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" name="Přímá spojnice 14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1" name="Přímá spojnice 15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3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4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5" name="Ovál 19"/>
          <p:cNvSpPr/>
          <p:nvPr/>
        </p:nvSpPr>
        <p:spPr bwMode="auto">
          <a:xfrm>
            <a:off x="1323975" y="4867275"/>
            <a:ext cx="642938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6" name="Ovál 20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7" name="Ovál 21"/>
          <p:cNvSpPr/>
          <p:nvPr/>
        </p:nvSpPr>
        <p:spPr bwMode="auto">
          <a:xfrm>
            <a:off x="1663700" y="5791200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8" name="Ovál 22"/>
          <p:cNvSpPr/>
          <p:nvPr/>
        </p:nvSpPr>
        <p:spPr bwMode="auto">
          <a:xfrm>
            <a:off x="1879600" y="4479925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9" name="Přímá spojnice 25"/>
          <p:cNvSpPr>
            <a:spLocks noChangeShapeType="1"/>
          </p:cNvSpPr>
          <p:nvPr/>
        </p:nvSpPr>
        <p:spPr bwMode="auto">
          <a:xfrm>
            <a:off x="9097963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2875" y="1169988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0F5E6A9-830B-4ECB-9D1C-850B4867A71C}" type="datetimeFigureOut">
              <a:rPr lang="cs-CZ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21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78300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39850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E23BAF-C52A-4C0F-B72F-7F215E4D6A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ECA052-248F-43E8-8FDC-B5996C9A26F1}" type="datetimeFigureOut">
              <a:rPr lang="cs-CZ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8FE542-97B2-4ED5-95B0-ED703ED378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AF8959-C8D8-43FE-B587-D4CF2E3AEFA9}" type="datetimeFigureOut">
              <a:rPr lang="cs-CZ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D12BA8-063E-4973-A17E-437D7D87F2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3E7721A7-8A36-4949-8C57-0670C81C2A59}" type="datetimeFigureOut">
              <a:rPr lang="cs-CZ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5A917E48-44DD-437F-A9D3-6A7153D329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BB5F43-9EC0-4072-86BC-473936983D7C}" type="datetimeFigureOut">
              <a:rPr lang="cs-CZ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4A2E28-B931-4477-8795-50ED078DC4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6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7" name="Přímá spojnice 8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8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1" name="Ovál 13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/>
          <a:lstStyle>
            <a:lvl1pPr algn="l">
              <a:buNone/>
              <a:defRPr sz="2000" b="1" cap="small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3377B076-EA5B-4562-BDB7-E537E5BCC7F8}" type="datetimeFigureOut">
              <a:rPr lang="cs-CZ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13" name="Zástupný symbol pro číslo snímku 21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9CFB6A4A-2953-4247-97E5-4F9D0BB9FA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2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Ovál 12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7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1" name="Přímá spojnice 19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spcCol="274320" rtlCol="0" fromWordArt="0" forceAA="0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6F551913-7123-46D4-8FAE-BFA2052E9DA8}" type="datetimeFigureOut">
              <a:rPr lang="cs-CZ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13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B7EDD183-40EB-4200-94BA-535A31752C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15974D-AE3B-4282-A873-3C1422B31FA9}" type="datetimeFigureOut">
              <a:rPr lang="cs-CZ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5FE7E6-EFA0-48FC-B6D0-A3212E060B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3AED72-4250-44AA-9C0E-D38BB0DE0CF8}" type="datetimeFigureOut">
              <a:rPr lang="cs-CZ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E6F30A-AB62-4127-8EAF-E132EA0683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28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7467600" cy="487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045" y="1081881"/>
            <a:ext cx="2011362" cy="384175"/>
          </a:xfrm>
          <a:prstGeom prst="rect">
            <a:avLst/>
          </a:prstGeom>
        </p:spPr>
        <p:txBody>
          <a:bodyPr vert="horz"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578D82FA-1AC5-4D57-8C36-4F6F625753D8}" type="datetimeFigureOut">
              <a:rPr lang="cs-CZ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89763" y="3736975"/>
            <a:ext cx="32004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Ovál 11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588" y="5734050"/>
            <a:ext cx="609600" cy="520700"/>
          </a:xfrm>
          <a:prstGeom prst="rect">
            <a:avLst/>
          </a:prstGeom>
        </p:spPr>
        <p:txBody>
          <a:bodyPr vert="horz" anchor="ctr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b="1">
                <a:solidFill>
                  <a:srgbClr val="FFFFFF"/>
                </a:solidFill>
                <a:latin typeface="+mn-lt"/>
              </a:defRPr>
            </a:lvl1pPr>
          </a:lstStyle>
          <a:p>
            <a:pPr>
              <a:defRPr/>
            </a:pPr>
            <a:fld id="{5EF13D8C-E60D-427C-82A4-F375F41A0D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97" r:id="rId2"/>
    <p:sldLayoutId id="2147483698" r:id="rId3"/>
    <p:sldLayoutId id="2147483695" r:id="rId4"/>
    <p:sldLayoutId id="2147483694" r:id="rId5"/>
    <p:sldLayoutId id="2147483699" r:id="rId6"/>
    <p:sldLayoutId id="2147483693" r:id="rId7"/>
    <p:sldLayoutId id="2147483700" r:id="rId8"/>
    <p:sldLayoutId id="2147483701" r:id="rId9"/>
    <p:sldLayoutId id="2147483692" r:id="rId10"/>
    <p:sldLayoutId id="2147483691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000" kern="1200" cap="small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9pPr>
    </p:titleStyle>
    <p:bodyStyle>
      <a:lvl1pPr marL="273050" indent="-273050" algn="l" rtl="0" eaLnBrk="0" fontAlgn="base" hangingPunct="0">
        <a:spcBef>
          <a:spcPts val="6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563" algn="l" rtl="0" eaLnBrk="0" fontAlgn="base" hangingPunct="0">
        <a:spcBef>
          <a:spcPct val="20000"/>
        </a:spcBef>
        <a:spcAft>
          <a:spcPct val="0"/>
        </a:spcAft>
        <a:buClr>
          <a:srgbClr val="E0752F"/>
        </a:buClr>
        <a:buSzPct val="60000"/>
        <a:buFont typeface="Wingdings" pitchFamily="2" charset="2"/>
        <a:buChar char="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182563" algn="l" rtl="0" eaLnBrk="0" fontAlgn="base" hangingPunct="0">
        <a:spcBef>
          <a:spcPct val="20000"/>
        </a:spcBef>
        <a:spcAft>
          <a:spcPct val="0"/>
        </a:spcAft>
        <a:buClr>
          <a:srgbClr val="FEC3AE"/>
        </a:buClr>
        <a:buSzPct val="60000"/>
        <a:buFont typeface="Wingdings" pitchFamily="2" charset="2"/>
        <a:buChar char="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182563" algn="l" rtl="0" eaLnBrk="0" fontAlgn="base" hangingPunct="0">
        <a:spcBef>
          <a:spcPct val="20000"/>
        </a:spcBef>
        <a:spcAft>
          <a:spcPct val="0"/>
        </a:spcAft>
        <a:buClr>
          <a:srgbClr val="BDCAE9"/>
        </a:buClr>
        <a:buSzPct val="68000"/>
        <a:buFont typeface="Wingdings 2" pitchFamily="18" charset="2"/>
        <a:buChar char="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res?q=mapa+%C4%8Dr+vodstvo&amp;hl=cs&amp;gbv=2&amp;biw=1366&amp;bih=667&amp;tbm=isch&amp;tbnid=20M2IOuAj-OIAM:&amp;imgrefurl=http://www.zemepis.com/ozmcr.php&amp;docid=-s7MVRir36jwmM&amp;w=960&amp;h=670&amp;ei=GnaQTvPHBo_Wsgawo8EL&amp;zoom=1&amp;iact=hc&amp;vpx=1056&amp;vpy=192&amp;dur=2246&amp;hov" TargetMode="Externa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hyperlink" Target="http://www.google.cz/imgres?q=vodstvo+%C4%8CR&amp;hl=cs&amp;biw=1366&amp;bih=667&amp;gbv=2&amp;tbm=isch&amp;tbnid=20M2IOuAj-OIAM:&amp;imgrefurl=http://www.zemepis.com/ozmcr.php&amp;docid=-s7MVRir36jwmM&amp;w=960&amp;h=670&amp;ei=bnSQTuXuA5CMswbWtoEh&amp;zoom=1&amp;iact=hc&amp;vpx=1056&amp;vpy=338&amp;dur=228&amp;hovh=187&amp;" TargetMode="Externa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5.wmf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hyperlink" Target="http://www.google.cz/imgres?q=vodstvo+%C4%8CR&amp;hl=cs&amp;biw=1366&amp;bih=667&amp;gbv=2&amp;tbm=isch&amp;tbnid=20M2IOuAj-OIAM:&amp;imgrefurl=http://www.zemepis.com/ozmcr.php&amp;docid=-s7MVRir36jwmM&amp;w=960&amp;h=670&amp;ei=bnSQTuXuA5CMswbWtoEh&amp;zoom=1&amp;iact=hc&amp;vpx=1056&amp;vpy=338&amp;dur=228&amp;hovh=187&amp;" TargetMode="Externa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9.wmf"/><Relationship Id="rId5" Type="http://schemas.openxmlformats.org/officeDocument/2006/relationships/image" Target="../media/image18.wmf"/><Relationship Id="rId4" Type="http://schemas.openxmlformats.org/officeDocument/2006/relationships/image" Target="../media/image17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emepis.com/images/mapycr/ozmcr.jpg" TargetMode="External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ctrTitle"/>
          </p:nvPr>
        </p:nvSpPr>
        <p:spPr>
          <a:xfrm>
            <a:off x="590550" y="1916113"/>
            <a:ext cx="7772400" cy="1470025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000" smtClean="0"/>
              <a:t>ČR - procvičování</a:t>
            </a:r>
            <a:endParaRPr lang="cs-CZ" sz="4000" dirty="0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3213100"/>
            <a:ext cx="6400800" cy="1824038"/>
          </a:xfrm>
        </p:spPr>
        <p:txBody>
          <a:bodyPr rtlCol="0">
            <a:normAutofit fontScale="92500" lnSpcReduction="1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Základní škola a Mateřská škola Valašské Meziříčí, </a:t>
            </a:r>
            <a:r>
              <a:rPr lang="cs-CZ" dirty="0" err="1"/>
              <a:t>Poličná</a:t>
            </a:r>
            <a:r>
              <a:rPr lang="cs-CZ" dirty="0"/>
              <a:t> 276, okres Vsetín, příspěvková organizace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 projekt č</a:t>
            </a:r>
            <a:r>
              <a:rPr lang="cs-CZ" dirty="0" smtClean="0"/>
              <a:t>.</a:t>
            </a:r>
            <a:r>
              <a:rPr lang="cs-CZ" dirty="0"/>
              <a:t> CZ.1.07/1.4.00/21.1504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Č. </a:t>
            </a:r>
            <a:r>
              <a:rPr lang="cs-CZ" dirty="0" err="1"/>
              <a:t>DUMu</a:t>
            </a:r>
            <a:r>
              <a:rPr lang="cs-CZ" dirty="0"/>
              <a:t>: </a:t>
            </a:r>
            <a:r>
              <a:rPr lang="cs-CZ" dirty="0" smtClean="0"/>
              <a:t>VY_52_INOVACE_628 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err="1"/>
              <a:t>Tématický</a:t>
            </a:r>
            <a:r>
              <a:rPr lang="cs-CZ" dirty="0"/>
              <a:t> celek: </a:t>
            </a:r>
            <a:r>
              <a:rPr lang="cs-CZ" dirty="0" smtClean="0"/>
              <a:t>Evropské </a:t>
            </a:r>
            <a:r>
              <a:rPr lang="cs-CZ" smtClean="0"/>
              <a:t>státy </a:t>
            </a:r>
            <a:r>
              <a:rPr lang="cs-CZ" smtClean="0"/>
              <a:t>I.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Autor: </a:t>
            </a:r>
            <a:r>
              <a:rPr lang="cs-CZ" dirty="0" smtClean="0"/>
              <a:t>Pavla Žilinská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6" name="TextovéPole 5"/>
          <p:cNvSpPr txBox="1">
            <a:spLocks noChangeArrowheads="1"/>
          </p:cNvSpPr>
          <p:nvPr/>
        </p:nvSpPr>
        <p:spPr bwMode="auto">
          <a:xfrm>
            <a:off x="938213" y="5157788"/>
            <a:ext cx="7056437" cy="885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cs-CZ" sz="2000">
                <a:latin typeface="Calibri" pitchFamily="34" charset="0"/>
              </a:rPr>
              <a:t>Anotace</a:t>
            </a:r>
            <a:r>
              <a:rPr lang="cs-CZ" sz="1600">
                <a:latin typeface="Calibri" pitchFamily="34" charset="0"/>
              </a:rPr>
              <a:t>:</a:t>
            </a:r>
            <a:r>
              <a:rPr lang="cs-CZ" sz="1600">
                <a:latin typeface="Garamond" pitchFamily="18" charset="0"/>
              </a:rPr>
              <a:t> Materiál je určen k využití pro práci s interaktivní tabulí.Slouží k  procvičení učiva o světadílech formou prezentace .Materiál obsahuje hypertetové odkazy k ověření správnosti odpovědí.</a:t>
            </a:r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188" y="1125538"/>
            <a:ext cx="7924800" cy="114300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cap="none" dirty="0" smtClean="0"/>
              <a:t>1.Dokonči větu</a:t>
            </a:r>
            <a:r>
              <a:rPr lang="cs-CZ" dirty="0" smtClean="0"/>
              <a:t>: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česká republika je</a:t>
            </a:r>
            <a:endParaRPr lang="cs-CZ" dirty="0"/>
          </a:p>
        </p:txBody>
      </p:sp>
      <p:sp>
        <p:nvSpPr>
          <p:cNvPr id="14349" name="TextovéPole 2"/>
          <p:cNvSpPr txBox="1">
            <a:spLocks noChangeArrowheads="1"/>
          </p:cNvSpPr>
          <p:nvPr/>
        </p:nvSpPr>
        <p:spPr bwMode="auto">
          <a:xfrm>
            <a:off x="5397500" y="2336800"/>
            <a:ext cx="195103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entury Schoolbook" pitchFamily="18" charset="0"/>
              </a:rPr>
              <a:t>monarchie</a:t>
            </a:r>
          </a:p>
        </p:txBody>
      </p:sp>
      <p:sp>
        <p:nvSpPr>
          <p:cNvPr id="14350" name="TextovéPole 3"/>
          <p:cNvSpPr txBox="1">
            <a:spLocks noChangeArrowheads="1"/>
          </p:cNvSpPr>
          <p:nvPr/>
        </p:nvSpPr>
        <p:spPr bwMode="auto">
          <a:xfrm>
            <a:off x="5397500" y="3214688"/>
            <a:ext cx="2874963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entury Schoolbook" pitchFamily="18" charset="0"/>
              </a:rPr>
              <a:t>království</a:t>
            </a:r>
          </a:p>
        </p:txBody>
      </p:sp>
      <p:sp>
        <p:nvSpPr>
          <p:cNvPr id="14351" name="TextovéPole 4"/>
          <p:cNvSpPr txBox="1">
            <a:spLocks noChangeArrowheads="1"/>
          </p:cNvSpPr>
          <p:nvPr/>
        </p:nvSpPr>
        <p:spPr bwMode="auto">
          <a:xfrm>
            <a:off x="5402263" y="4133850"/>
            <a:ext cx="171767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entury Schoolbook" pitchFamily="18" charset="0"/>
              </a:rPr>
              <a:t>republika</a:t>
            </a:r>
          </a:p>
        </p:txBody>
      </p:sp>
      <p:sp>
        <p:nvSpPr>
          <p:cNvPr id="14352" name="TextovéPole 5"/>
          <p:cNvSpPr txBox="1">
            <a:spLocks noChangeArrowheads="1"/>
          </p:cNvSpPr>
          <p:nvPr/>
        </p:nvSpPr>
        <p:spPr bwMode="auto">
          <a:xfrm>
            <a:off x="5402263" y="4914900"/>
            <a:ext cx="1782762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entury Schoolbook" pitchFamily="18" charset="0"/>
              </a:rPr>
              <a:t>vévodství</a:t>
            </a:r>
          </a:p>
        </p:txBody>
      </p:sp>
      <p:pic>
        <p:nvPicPr>
          <p:cNvPr id="14343" name="OptionButton1"/>
          <p:cNvPicPr preferRelativeResize="0">
            <a:picLocks noChangeArrowheads="1" noChangeShapeType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3800" y="2133600"/>
            <a:ext cx="144463" cy="1203325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345" name="OptionButton2"/>
          <p:cNvPicPr preferRelativeResize="0">
            <a:picLocks noChangeArrowheads="1" noChangeShapeType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3800" y="3068638"/>
            <a:ext cx="144463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346" name="OptionButton3"/>
          <p:cNvPicPr preferRelativeResize="0">
            <a:picLocks noChangeArrowheads="1" noChangeShapeType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3800" y="3860800"/>
            <a:ext cx="144463" cy="1274763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347" name="OptionButton4"/>
          <p:cNvPicPr preferRelativeResize="0">
            <a:picLocks noChangeArrowheads="1" noChangeShapeType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3800" y="4797425"/>
            <a:ext cx="144463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188" y="1628775"/>
            <a:ext cx="7924800" cy="114300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2.Dokonči větu: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cap="none" dirty="0" smtClean="0"/>
              <a:t>V současné době stojí v čele České republiky</a:t>
            </a:r>
            <a:endParaRPr lang="cs-CZ" cap="none" dirty="0"/>
          </a:p>
        </p:txBody>
      </p:sp>
      <p:sp>
        <p:nvSpPr>
          <p:cNvPr id="15372" name="TextovéPole 2"/>
          <p:cNvSpPr txBox="1">
            <a:spLocks noChangeArrowheads="1"/>
          </p:cNvSpPr>
          <p:nvPr/>
        </p:nvSpPr>
        <p:spPr bwMode="auto">
          <a:xfrm>
            <a:off x="3492500" y="2952750"/>
            <a:ext cx="3195638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entury Schoolbook" pitchFamily="18" charset="0"/>
              </a:rPr>
              <a:t>prezident Václav Havel</a:t>
            </a:r>
          </a:p>
        </p:txBody>
      </p:sp>
      <p:sp>
        <p:nvSpPr>
          <p:cNvPr id="15373" name="TextovéPole 3"/>
          <p:cNvSpPr txBox="1">
            <a:spLocks noChangeArrowheads="1"/>
          </p:cNvSpPr>
          <p:nvPr/>
        </p:nvSpPr>
        <p:spPr bwMode="auto">
          <a:xfrm>
            <a:off x="3517900" y="3475038"/>
            <a:ext cx="328771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entury Schoolbook" pitchFamily="18" charset="0"/>
              </a:rPr>
              <a:t>prezident T. G. Masaryk</a:t>
            </a:r>
          </a:p>
        </p:txBody>
      </p:sp>
      <p:sp>
        <p:nvSpPr>
          <p:cNvPr id="15374" name="TextovéPole 4"/>
          <p:cNvSpPr txBox="1">
            <a:spLocks noChangeArrowheads="1"/>
          </p:cNvSpPr>
          <p:nvPr/>
        </p:nvSpPr>
        <p:spPr bwMode="auto">
          <a:xfrm>
            <a:off x="3608388" y="4051300"/>
            <a:ext cx="29511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entury Schoolbook" pitchFamily="18" charset="0"/>
              </a:rPr>
              <a:t>Jan Ámos Komenský</a:t>
            </a:r>
          </a:p>
        </p:txBody>
      </p:sp>
      <p:sp>
        <p:nvSpPr>
          <p:cNvPr id="15375" name="TextovéPole 5"/>
          <p:cNvSpPr txBox="1">
            <a:spLocks noChangeArrowheads="1"/>
          </p:cNvSpPr>
          <p:nvPr/>
        </p:nvSpPr>
        <p:spPr bwMode="auto">
          <a:xfrm>
            <a:off x="3613150" y="4633913"/>
            <a:ext cx="31813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entury Schoolbook" pitchFamily="18" charset="0"/>
              </a:rPr>
              <a:t>prezident Václav Klaus</a:t>
            </a:r>
          </a:p>
        </p:txBody>
      </p:sp>
      <p:pic>
        <p:nvPicPr>
          <p:cNvPr id="15367" name="OptionButton1"/>
          <p:cNvPicPr preferRelativeResize="0">
            <a:picLocks noChangeArrowheads="1" noChangeShapeType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113" y="2781300"/>
            <a:ext cx="144462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368" name="OptionButton2"/>
          <p:cNvPicPr preferRelativeResize="0">
            <a:picLocks noChangeArrowheads="1" noChangeShapeType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113" y="3357563"/>
            <a:ext cx="142875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369" name="OptionButton3"/>
          <p:cNvPicPr preferRelativeResize="0">
            <a:picLocks noChangeArrowheads="1" noChangeShapeType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113" y="3860800"/>
            <a:ext cx="142875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370" name="OptionButton4"/>
          <p:cNvPicPr preferRelativeResize="0">
            <a:picLocks noChangeArrowheads="1" noChangeShapeType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113" y="4508500"/>
            <a:ext cx="144462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Obrázek 3" descr="http://www.pavelkozak.cz/obrazek/3/reky-cr/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4825" y="962025"/>
            <a:ext cx="8208963" cy="5111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5516563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800" dirty="0"/>
              <a:t>3</a:t>
            </a:r>
            <a:r>
              <a:rPr lang="cs-CZ" sz="2800" dirty="0" smtClean="0"/>
              <a:t>.Doplň názvy označených řek</a:t>
            </a:r>
            <a:endParaRPr lang="cs-CZ" sz="2800" dirty="0"/>
          </a:p>
        </p:txBody>
      </p:sp>
      <p:sp>
        <p:nvSpPr>
          <p:cNvPr id="13" name="Tlačítko akce: Vlastní 12">
            <a:hlinkClick r:id="" action="ppaction://noaction" highlightClick="1"/>
          </p:cNvPr>
          <p:cNvSpPr/>
          <p:nvPr/>
        </p:nvSpPr>
        <p:spPr>
          <a:xfrm>
            <a:off x="6659563" y="1700213"/>
            <a:ext cx="1800225" cy="504825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33425" y="5373688"/>
            <a:ext cx="1944688" cy="431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755650" y="1003300"/>
            <a:ext cx="1944688" cy="50323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3360738" y="5516563"/>
            <a:ext cx="1728787" cy="43338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065963" y="5445125"/>
            <a:ext cx="1439862" cy="5048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22" name="Přímá spojnice se šipkou 21"/>
          <p:cNvCxnSpPr/>
          <p:nvPr/>
        </p:nvCxnSpPr>
        <p:spPr>
          <a:xfrm flipV="1">
            <a:off x="1403350" y="3762375"/>
            <a:ext cx="1439863" cy="165576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>
            <a:off x="1547813" y="1506538"/>
            <a:ext cx="1655762" cy="19367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 flipH="1" flipV="1">
            <a:off x="6875463" y="4868863"/>
            <a:ext cx="847725" cy="53975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>
            <a:stCxn id="17" idx="3"/>
          </p:cNvCxnSpPr>
          <p:nvPr/>
        </p:nvCxnSpPr>
        <p:spPr>
          <a:xfrm flipV="1">
            <a:off x="5089525" y="5408613"/>
            <a:ext cx="777875" cy="32385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/>
          <p:nvPr/>
        </p:nvCxnSpPr>
        <p:spPr>
          <a:xfrm flipH="1">
            <a:off x="7299325" y="2205038"/>
            <a:ext cx="423863" cy="208756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" name="Tlačítko akce: Vlastní 1">
            <a:hlinkClick r:id="rId3" highlightClick="1"/>
          </p:cNvPr>
          <p:cNvSpPr/>
          <p:nvPr/>
        </p:nvSpPr>
        <p:spPr>
          <a:xfrm>
            <a:off x="6218238" y="6073775"/>
            <a:ext cx="2684462" cy="576263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Obecně zeměpisná mapa ČR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4213" y="917575"/>
            <a:ext cx="79248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/>
              <a:t> 4</a:t>
            </a:r>
            <a:r>
              <a:rPr lang="cs-CZ" dirty="0" smtClean="0"/>
              <a:t>. </a:t>
            </a:r>
            <a:r>
              <a:rPr lang="cs-CZ" cap="none" dirty="0" smtClean="0"/>
              <a:t>Vyber řeku, která protéká Prahou</a:t>
            </a:r>
            <a:endParaRPr lang="cs-CZ" cap="none" dirty="0"/>
          </a:p>
        </p:txBody>
      </p:sp>
      <p:sp>
        <p:nvSpPr>
          <p:cNvPr id="17422" name="TextovéPole 3"/>
          <p:cNvSpPr txBox="1">
            <a:spLocks noChangeArrowheads="1"/>
          </p:cNvSpPr>
          <p:nvPr/>
        </p:nvSpPr>
        <p:spPr bwMode="auto">
          <a:xfrm>
            <a:off x="2411413" y="2924175"/>
            <a:ext cx="18732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Century Schoolbook" pitchFamily="18" charset="0"/>
            </a:endParaRPr>
          </a:p>
        </p:txBody>
      </p:sp>
      <p:sp>
        <p:nvSpPr>
          <p:cNvPr id="17423" name="TextovéPole 5"/>
          <p:cNvSpPr txBox="1">
            <a:spLocks noChangeArrowheads="1"/>
          </p:cNvSpPr>
          <p:nvPr/>
        </p:nvSpPr>
        <p:spPr bwMode="auto">
          <a:xfrm>
            <a:off x="1839913" y="2479675"/>
            <a:ext cx="27352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entury Schoolbook" pitchFamily="18" charset="0"/>
              </a:rPr>
              <a:t>Morava</a:t>
            </a:r>
          </a:p>
        </p:txBody>
      </p:sp>
      <p:sp>
        <p:nvSpPr>
          <p:cNvPr id="17424" name="TextovéPole 6"/>
          <p:cNvSpPr txBox="1">
            <a:spLocks noChangeArrowheads="1"/>
          </p:cNvSpPr>
          <p:nvPr/>
        </p:nvSpPr>
        <p:spPr bwMode="auto">
          <a:xfrm>
            <a:off x="1839913" y="3479800"/>
            <a:ext cx="6064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entury Schoolbook" pitchFamily="18" charset="0"/>
              </a:rPr>
              <a:t>Labe</a:t>
            </a:r>
          </a:p>
        </p:txBody>
      </p:sp>
      <p:sp>
        <p:nvSpPr>
          <p:cNvPr id="17425" name="TextovéPole 7"/>
          <p:cNvSpPr txBox="1">
            <a:spLocks noChangeArrowheads="1"/>
          </p:cNvSpPr>
          <p:nvPr/>
        </p:nvSpPr>
        <p:spPr bwMode="auto">
          <a:xfrm>
            <a:off x="5257800" y="2486025"/>
            <a:ext cx="9366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entury Schoolbook" pitchFamily="18" charset="0"/>
              </a:rPr>
              <a:t>Vltava</a:t>
            </a:r>
          </a:p>
        </p:txBody>
      </p:sp>
      <p:sp>
        <p:nvSpPr>
          <p:cNvPr id="17426" name="TextovéPole 8"/>
          <p:cNvSpPr txBox="1">
            <a:spLocks noChangeArrowheads="1"/>
          </p:cNvSpPr>
          <p:nvPr/>
        </p:nvSpPr>
        <p:spPr bwMode="auto">
          <a:xfrm>
            <a:off x="5326063" y="3479800"/>
            <a:ext cx="5635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entury Schoolbook" pitchFamily="18" charset="0"/>
              </a:rPr>
              <a:t>Dyje</a:t>
            </a:r>
          </a:p>
        </p:txBody>
      </p:sp>
      <p:sp>
        <p:nvSpPr>
          <p:cNvPr id="10" name="Tlačítko akce: Vlastní 9">
            <a:hlinkClick r:id="rId2" highlightClick="1"/>
          </p:cNvPr>
          <p:cNvSpPr/>
          <p:nvPr/>
        </p:nvSpPr>
        <p:spPr>
          <a:xfrm>
            <a:off x="5239544" y="5013325"/>
            <a:ext cx="2354263" cy="1042988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Mapa České republiky</a:t>
            </a:r>
          </a:p>
        </p:txBody>
      </p:sp>
      <p:pic>
        <p:nvPicPr>
          <p:cNvPr id="17417" name="OptionButton1"/>
          <p:cNvPicPr preferRelativeResize="0">
            <a:picLocks noChangeArrowheads="1" noChangeShapeType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350" y="2205038"/>
            <a:ext cx="142875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418" name="OptionButton2"/>
          <p:cNvPicPr preferRelativeResize="0">
            <a:picLocks noChangeArrowheads="1" noChangeShapeType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3213100"/>
            <a:ext cx="142875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419" name="OptionButton3"/>
          <p:cNvPicPr preferRelativeResize="0">
            <a:picLocks noChangeArrowheads="1" noChangeShapeType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3800" y="2205038"/>
            <a:ext cx="144463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420" name="OptionButton4"/>
          <p:cNvPicPr preferRelativeResize="0">
            <a:picLocks noChangeArrowheads="1" noChangeShapeType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825" y="3213100"/>
            <a:ext cx="144463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/>
              <a:t>5</a:t>
            </a:r>
            <a:r>
              <a:rPr lang="cs-CZ" dirty="0" smtClean="0"/>
              <a:t>. Vyber pravdivou větu.</a:t>
            </a:r>
            <a:endParaRPr lang="cs-CZ" dirty="0"/>
          </a:p>
        </p:txBody>
      </p:sp>
      <p:sp>
        <p:nvSpPr>
          <p:cNvPr id="18445" name="TextovéPole 2"/>
          <p:cNvSpPr txBox="1">
            <a:spLocks noChangeArrowheads="1"/>
          </p:cNvSpPr>
          <p:nvPr/>
        </p:nvSpPr>
        <p:spPr bwMode="auto">
          <a:xfrm>
            <a:off x="1403350" y="2276475"/>
            <a:ext cx="22288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entury Schoolbook" pitchFamily="18" charset="0"/>
              </a:rPr>
              <a:t>Labe se vlévá do Vltavy.</a:t>
            </a:r>
          </a:p>
        </p:txBody>
      </p:sp>
      <p:sp>
        <p:nvSpPr>
          <p:cNvPr id="18446" name="TextovéPole 3"/>
          <p:cNvSpPr txBox="1">
            <a:spLocks noChangeArrowheads="1"/>
          </p:cNvSpPr>
          <p:nvPr/>
        </p:nvSpPr>
        <p:spPr bwMode="auto">
          <a:xfrm>
            <a:off x="1439863" y="2987675"/>
            <a:ext cx="21558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entury Schoolbook" pitchFamily="18" charset="0"/>
              </a:rPr>
              <a:t>Labe je Moravská řeka.</a:t>
            </a:r>
          </a:p>
        </p:txBody>
      </p:sp>
      <p:sp>
        <p:nvSpPr>
          <p:cNvPr id="18447" name="TextovéPole 4"/>
          <p:cNvSpPr txBox="1">
            <a:spLocks noChangeArrowheads="1"/>
          </p:cNvSpPr>
          <p:nvPr/>
        </p:nvSpPr>
        <p:spPr bwMode="auto">
          <a:xfrm>
            <a:off x="1476375" y="3789363"/>
            <a:ext cx="22018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entury Schoolbook" pitchFamily="18" charset="0"/>
              </a:rPr>
              <a:t>Vltava se vlévá do Labe</a:t>
            </a:r>
          </a:p>
        </p:txBody>
      </p:sp>
      <p:sp>
        <p:nvSpPr>
          <p:cNvPr id="18448" name="TextovéPole 5"/>
          <p:cNvSpPr txBox="1">
            <a:spLocks noChangeArrowheads="1"/>
          </p:cNvSpPr>
          <p:nvPr/>
        </p:nvSpPr>
        <p:spPr bwMode="auto">
          <a:xfrm>
            <a:off x="1522413" y="4532313"/>
            <a:ext cx="21558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entury Schoolbook" pitchFamily="18" charset="0"/>
              </a:rPr>
              <a:t>Vltava se vlévá do Dyje</a:t>
            </a:r>
          </a:p>
        </p:txBody>
      </p:sp>
      <p:sp>
        <p:nvSpPr>
          <p:cNvPr id="7" name="Tlačítko akce: Vlastní 6">
            <a:hlinkClick r:id="rId2" highlightClick="1"/>
          </p:cNvPr>
          <p:cNvSpPr/>
          <p:nvPr/>
        </p:nvSpPr>
        <p:spPr>
          <a:xfrm>
            <a:off x="5580063" y="4900613"/>
            <a:ext cx="2447925" cy="1042987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Mapa České republiky</a:t>
            </a:r>
          </a:p>
        </p:txBody>
      </p:sp>
      <p:pic>
        <p:nvPicPr>
          <p:cNvPr id="18440" name="OptionButton1"/>
          <p:cNvPicPr preferRelativeResize="0">
            <a:picLocks noChangeArrowheads="1" noChangeShapeType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450" y="1989138"/>
            <a:ext cx="144463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8441" name="OptionButton2"/>
          <p:cNvPicPr preferRelativeResize="0">
            <a:picLocks noChangeArrowheads="1" noChangeShapeType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450" y="2708275"/>
            <a:ext cx="142875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8442" name="OptionButton3"/>
          <p:cNvPicPr preferRelativeResize="0">
            <a:picLocks noChangeArrowheads="1" noChangeShapeType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450" y="3500438"/>
            <a:ext cx="144463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8443" name="OptionButton4"/>
          <p:cNvPicPr preferRelativeResize="0">
            <a:picLocks noChangeArrowheads="1" noChangeShapeType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450" y="4292600"/>
            <a:ext cx="144463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7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9388" y="333375"/>
            <a:ext cx="8569325" cy="5499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13" y="5710238"/>
            <a:ext cx="8212137" cy="114300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000" dirty="0"/>
              <a:t>6</a:t>
            </a:r>
            <a:r>
              <a:rPr lang="cs-CZ" sz="2000" dirty="0" smtClean="0"/>
              <a:t>.Přiřaď správné názvy</a:t>
            </a:r>
            <a:r>
              <a:rPr lang="cs-CZ" dirty="0" smtClean="0"/>
              <a:t>:</a:t>
            </a:r>
            <a:br>
              <a:rPr lang="cs-CZ" dirty="0" smtClean="0"/>
            </a:br>
            <a:r>
              <a:rPr lang="cs-CZ" sz="2000" cap="none" dirty="0" smtClean="0"/>
              <a:t>Krkonoše, Hrubý Jeseník, Orlické hory, Krušné hory, </a:t>
            </a:r>
            <a:br>
              <a:rPr lang="cs-CZ" sz="2000" cap="none" dirty="0" smtClean="0"/>
            </a:br>
            <a:r>
              <a:rPr lang="cs-CZ" sz="2000" cap="none" dirty="0" smtClean="0"/>
              <a:t>Bílé Karpaty, Šumava</a:t>
            </a:r>
            <a:endParaRPr lang="cs-CZ" sz="2000" cap="none" dirty="0"/>
          </a:p>
        </p:txBody>
      </p:sp>
      <p:sp>
        <p:nvSpPr>
          <p:cNvPr id="3" name="Tlačítko akce: Vlastní 2">
            <a:hlinkClick r:id="rId3" highlightClick="1"/>
          </p:cNvPr>
          <p:cNvSpPr/>
          <p:nvPr/>
        </p:nvSpPr>
        <p:spPr>
          <a:xfrm>
            <a:off x="6443663" y="5638800"/>
            <a:ext cx="1403350" cy="814535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Zeměpisná mapa ČR</a:t>
            </a:r>
          </a:p>
        </p:txBody>
      </p:sp>
      <p:sp>
        <p:nvSpPr>
          <p:cNvPr id="4" name="Obdélník 3"/>
          <p:cNvSpPr/>
          <p:nvPr/>
        </p:nvSpPr>
        <p:spPr>
          <a:xfrm>
            <a:off x="468313" y="333375"/>
            <a:ext cx="1655762" cy="50323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Obdélníkový popisek 5"/>
          <p:cNvSpPr/>
          <p:nvPr/>
        </p:nvSpPr>
        <p:spPr>
          <a:xfrm>
            <a:off x="5688013" y="357188"/>
            <a:ext cx="1512887" cy="479425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Obdélníkový popisek 6"/>
          <p:cNvSpPr/>
          <p:nvPr/>
        </p:nvSpPr>
        <p:spPr>
          <a:xfrm>
            <a:off x="468313" y="4545013"/>
            <a:ext cx="1752600" cy="533400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663825" y="4545013"/>
            <a:ext cx="1800225" cy="468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859338" y="4576763"/>
            <a:ext cx="1584325" cy="468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804025" y="4545013"/>
            <a:ext cx="1584325" cy="468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13" name="Přímá spojnice se šipkou 12"/>
          <p:cNvCxnSpPr/>
          <p:nvPr/>
        </p:nvCxnSpPr>
        <p:spPr>
          <a:xfrm>
            <a:off x="1116013" y="836613"/>
            <a:ext cx="1104900" cy="50482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H="1">
            <a:off x="4535488" y="792163"/>
            <a:ext cx="828675" cy="50323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V="1">
            <a:off x="1295400" y="3429000"/>
            <a:ext cx="828675" cy="111601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V="1">
            <a:off x="4356100" y="1844675"/>
            <a:ext cx="1008063" cy="296703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H="1" flipV="1">
            <a:off x="7092950" y="3429000"/>
            <a:ext cx="287338" cy="111601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 flipV="1">
            <a:off x="5508625" y="1989138"/>
            <a:ext cx="719138" cy="258762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/>
              <a:t>7</a:t>
            </a:r>
            <a:r>
              <a:rPr lang="cs-CZ" sz="2400" dirty="0" smtClean="0"/>
              <a:t>. Spoj  správně dvojice. </a:t>
            </a:r>
            <a:endParaRPr lang="cs-CZ" sz="2400" dirty="0"/>
          </a:p>
        </p:txBody>
      </p:sp>
      <p:sp>
        <p:nvSpPr>
          <p:cNvPr id="20482" name="TextovéPole 2"/>
          <p:cNvSpPr txBox="1">
            <a:spLocks noChangeArrowheads="1"/>
          </p:cNvSpPr>
          <p:nvPr/>
        </p:nvSpPr>
        <p:spPr bwMode="auto">
          <a:xfrm>
            <a:off x="1116013" y="2133600"/>
            <a:ext cx="9858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entury Schoolbook" pitchFamily="18" charset="0"/>
              </a:rPr>
              <a:t>Krkonoše</a:t>
            </a:r>
          </a:p>
        </p:txBody>
      </p:sp>
      <p:sp>
        <p:nvSpPr>
          <p:cNvPr id="20483" name="TextovéPole 3"/>
          <p:cNvSpPr txBox="1">
            <a:spLocks noChangeArrowheads="1"/>
          </p:cNvSpPr>
          <p:nvPr/>
        </p:nvSpPr>
        <p:spPr bwMode="auto">
          <a:xfrm>
            <a:off x="4356100" y="2997200"/>
            <a:ext cx="12065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entury Schoolbook" pitchFamily="18" charset="0"/>
              </a:rPr>
              <a:t>Krušné hory</a:t>
            </a:r>
          </a:p>
        </p:txBody>
      </p:sp>
      <p:sp>
        <p:nvSpPr>
          <p:cNvPr id="20484" name="TextovéPole 5"/>
          <p:cNvSpPr txBox="1">
            <a:spLocks noChangeArrowheads="1"/>
          </p:cNvSpPr>
          <p:nvPr/>
        </p:nvSpPr>
        <p:spPr bwMode="auto">
          <a:xfrm>
            <a:off x="2411413" y="4868863"/>
            <a:ext cx="10064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entury Schoolbook" pitchFamily="18" charset="0"/>
              </a:rPr>
              <a:t>Český les</a:t>
            </a:r>
          </a:p>
        </p:txBody>
      </p:sp>
      <p:sp>
        <p:nvSpPr>
          <p:cNvPr id="20485" name="TextovéPole 6"/>
          <p:cNvSpPr txBox="1">
            <a:spLocks noChangeArrowheads="1"/>
          </p:cNvSpPr>
          <p:nvPr/>
        </p:nvSpPr>
        <p:spPr bwMode="auto">
          <a:xfrm>
            <a:off x="6732588" y="4005263"/>
            <a:ext cx="8175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entury Schoolbook" pitchFamily="18" charset="0"/>
              </a:rPr>
              <a:t>Sněžka</a:t>
            </a:r>
          </a:p>
        </p:txBody>
      </p:sp>
      <p:sp>
        <p:nvSpPr>
          <p:cNvPr id="20486" name="TextovéPole 7"/>
          <p:cNvSpPr txBox="1">
            <a:spLocks noChangeArrowheads="1"/>
          </p:cNvSpPr>
          <p:nvPr/>
        </p:nvSpPr>
        <p:spPr bwMode="auto">
          <a:xfrm>
            <a:off x="1116013" y="3841750"/>
            <a:ext cx="13017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entury Schoolbook" pitchFamily="18" charset="0"/>
              </a:rPr>
              <a:t>Velká Deštná</a:t>
            </a:r>
          </a:p>
        </p:txBody>
      </p:sp>
      <p:sp>
        <p:nvSpPr>
          <p:cNvPr id="20487" name="TextovéPole 8"/>
          <p:cNvSpPr txBox="1">
            <a:spLocks noChangeArrowheads="1"/>
          </p:cNvSpPr>
          <p:nvPr/>
        </p:nvSpPr>
        <p:spPr bwMode="auto">
          <a:xfrm>
            <a:off x="6543675" y="1998663"/>
            <a:ext cx="11953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entury Schoolbook" pitchFamily="18" charset="0"/>
              </a:rPr>
              <a:t>Orlické hory</a:t>
            </a:r>
          </a:p>
        </p:txBody>
      </p:sp>
      <p:sp>
        <p:nvSpPr>
          <p:cNvPr id="20488" name="TextovéPole 9"/>
          <p:cNvSpPr txBox="1">
            <a:spLocks noChangeArrowheads="1"/>
          </p:cNvSpPr>
          <p:nvPr/>
        </p:nvSpPr>
        <p:spPr bwMode="auto">
          <a:xfrm>
            <a:off x="3059113" y="2708275"/>
            <a:ext cx="9128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entury Schoolbook" pitchFamily="18" charset="0"/>
              </a:rPr>
              <a:t>Klínovec</a:t>
            </a:r>
          </a:p>
        </p:txBody>
      </p:sp>
      <p:sp>
        <p:nvSpPr>
          <p:cNvPr id="20489" name="TextovéPole 10"/>
          <p:cNvSpPr txBox="1">
            <a:spLocks noChangeArrowheads="1"/>
          </p:cNvSpPr>
          <p:nvPr/>
        </p:nvSpPr>
        <p:spPr bwMode="auto">
          <a:xfrm>
            <a:off x="5076825" y="4724400"/>
            <a:ext cx="8890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entury Schoolbook" pitchFamily="18" charset="0"/>
              </a:rPr>
              <a:t>Čerchov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Řešení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21506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pPr eaLnBrk="1" hangingPunct="1"/>
            <a:r>
              <a:rPr lang="cs-CZ" smtClean="0"/>
              <a:t>1.republika</a:t>
            </a:r>
          </a:p>
          <a:p>
            <a:pPr eaLnBrk="1" hangingPunct="1"/>
            <a:r>
              <a:rPr lang="cs-CZ" smtClean="0"/>
              <a:t>2.prezident Václav Klaus</a:t>
            </a:r>
          </a:p>
          <a:p>
            <a:pPr eaLnBrk="1" hangingPunct="1"/>
            <a:r>
              <a:rPr lang="cs-CZ" smtClean="0"/>
              <a:t>3.Labe, Bečva, Morava, Dyje, Vltava</a:t>
            </a:r>
          </a:p>
          <a:p>
            <a:pPr eaLnBrk="1" hangingPunct="1"/>
            <a:r>
              <a:rPr lang="cs-CZ" smtClean="0"/>
              <a:t>4. Prahou protéká Vltava</a:t>
            </a:r>
          </a:p>
          <a:p>
            <a:pPr eaLnBrk="1" hangingPunct="1"/>
            <a:r>
              <a:rPr lang="cs-CZ" smtClean="0"/>
              <a:t>5. Vltava se vlévá do Labe</a:t>
            </a:r>
          </a:p>
          <a:p>
            <a:pPr eaLnBrk="1" hangingPunct="1"/>
            <a:r>
              <a:rPr lang="cs-CZ" smtClean="0"/>
              <a:t>6. Krušné hory, Krkonoše, Bílé Karpaty, Hrubý Jeseník, Orlické hory, Šumava</a:t>
            </a:r>
          </a:p>
          <a:p>
            <a:pPr eaLnBrk="1" hangingPunct="1"/>
            <a:r>
              <a:rPr lang="cs-CZ" smtClean="0"/>
              <a:t>7.Krkonoše – Sněžka</a:t>
            </a:r>
          </a:p>
          <a:p>
            <a:pPr eaLnBrk="1" hangingPunct="1"/>
            <a:r>
              <a:rPr lang="cs-CZ" smtClean="0"/>
              <a:t>  Orlické hory – Velká Deštná</a:t>
            </a:r>
          </a:p>
          <a:p>
            <a:pPr eaLnBrk="1" hangingPunct="1"/>
            <a:r>
              <a:rPr lang="cs-CZ" smtClean="0"/>
              <a:t>  Krušné hory – Klínovec</a:t>
            </a:r>
          </a:p>
          <a:p>
            <a:pPr eaLnBrk="1" hangingPunct="1"/>
            <a:r>
              <a:rPr lang="cs-CZ" smtClean="0"/>
              <a:t>  Český les - Čerchov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Arkýř">
    <a:dk1>
      <a:sysClr val="windowText" lastClr="000000"/>
    </a:dk1>
    <a:lt1>
      <a:sysClr val="window" lastClr="FFFFFF"/>
    </a:lt1>
    <a:dk2>
      <a:srgbClr val="575F6D"/>
    </a:dk2>
    <a:lt2>
      <a:srgbClr val="FFF39D"/>
    </a:lt2>
    <a:accent1>
      <a:srgbClr val="FE8637"/>
    </a:accent1>
    <a:accent2>
      <a:srgbClr val="7598D9"/>
    </a:accent2>
    <a:accent3>
      <a:srgbClr val="B32C16"/>
    </a:accent3>
    <a:accent4>
      <a:srgbClr val="F5CD2D"/>
    </a:accent4>
    <a:accent5>
      <a:srgbClr val="AEBAD5"/>
    </a:accent5>
    <a:accent6>
      <a:srgbClr val="777C84"/>
    </a:accent6>
    <a:hlink>
      <a:srgbClr val="D2611C"/>
    </a:hlink>
    <a:folHlink>
      <a:srgbClr val="3B435B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189</TotalTime>
  <Words>235</Words>
  <Application>Microsoft Office PowerPoint</Application>
  <PresentationFormat>Předvádění na obrazovce (4:3)</PresentationFormat>
  <Paragraphs>53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Arkýř</vt:lpstr>
      <vt:lpstr>ČR - procvičování</vt:lpstr>
      <vt:lpstr>1.Dokonči větu:  česká republika je</vt:lpstr>
      <vt:lpstr>2.Dokonči větu:  V současné době stojí v čele České republiky</vt:lpstr>
      <vt:lpstr>3.Doplň názvy označených řek</vt:lpstr>
      <vt:lpstr> 4. Vyber řeku, která protéká Prahou</vt:lpstr>
      <vt:lpstr>5. Vyber pravdivou větu.</vt:lpstr>
      <vt:lpstr>6.Přiřaď správné názvy: Krkonoše, Hrubý Jeseník, Orlické hory, Krušné hory,  Bílé Karpaty, Šumava</vt:lpstr>
      <vt:lpstr>7. Spoj  správně dvojice. </vt:lpstr>
      <vt:lpstr>Řešení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ČR-procvičování</dc:title>
  <dc:creator>123P</dc:creator>
  <cp:lastModifiedBy>123P</cp:lastModifiedBy>
  <cp:revision>20</cp:revision>
  <dcterms:created xsi:type="dcterms:W3CDTF">2011-06-29T15:03:16Z</dcterms:created>
  <dcterms:modified xsi:type="dcterms:W3CDTF">2012-01-26T11:27:02Z</dcterms:modified>
</cp:coreProperties>
</file>