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62" r:id="rId5"/>
    <p:sldId id="266" r:id="rId6"/>
    <p:sldId id="265" r:id="rId7"/>
    <p:sldId id="257" r:id="rId8"/>
    <p:sldId id="259" r:id="rId9"/>
    <p:sldId id="260" r:id="rId10"/>
    <p:sldId id="261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8FF57-C5DF-4C5D-97EF-2414117B8CD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243D74-2860-446C-99E6-5A342969A7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911CE-6BC8-4D87-A31E-3C0E3D16930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B5C6C-8411-4501-87AA-D79283935D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397396-E8E8-4CEB-A4A1-928CF35A948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5ED20-1785-41E6-A861-2BCAE89F7D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2124FE-D692-49C1-97B6-A7FB7ABD7CDD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816317-9DDD-4E40-AFEF-F060D7538A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6857C-ADD1-4579-A640-EB4A5D031C4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FDA50-4CE7-4F5A-B575-2459859BAA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2345D-60AF-4FA6-843F-2D383A70880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0DB59-69C4-491A-A267-A2D84FB688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6DB278-C3F6-47ED-A9AE-ACB4E572876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53907-2759-463B-AA72-836EAF0042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FEFC6-357F-4653-929D-447D5499E70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28382-1385-4F71-B1F7-92F970F05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5F5F6-C13C-4CF5-9D36-18347C75AEA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D4809-03A7-4145-BE45-B40A00E11D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FE6A2-8A3F-40C7-B18D-A919C59EB29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AC99D-ECAB-4B09-9BAD-72AD4E6F9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10CAE-684A-4E08-A597-A8178632E58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C9FF0-A8D6-4C2C-BB4C-ACB3DE3F5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998DA2D-543A-4C6A-BD9A-504A38DAA20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2BF965-7EAB-41EA-97DC-D2B616C74F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sz="1600" b="1">
                <a:solidFill>
                  <a:srgbClr val="000000"/>
                </a:solidFill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</a:endParaRPr>
          </a:p>
          <a:p>
            <a:pPr eaLnBrk="0" hangingPunct="0"/>
            <a:endParaRPr lang="cs-CZ"/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792163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Rectangle 3"/>
          <p:cNvSpPr txBox="1">
            <a:spLocks noChangeArrowheads="1"/>
          </p:cNvSpPr>
          <p:nvPr/>
        </p:nvSpPr>
        <p:spPr bwMode="auto">
          <a:xfrm>
            <a:off x="457200" y="2376488"/>
            <a:ext cx="8507413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Calibri" pitchFamily="34" charset="0"/>
              </a:rPr>
              <a:t>Číslo klíčové aktivity: III/2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Calibri" pitchFamily="34" charset="0"/>
              </a:rPr>
              <a:t>Název klíčové aktivity: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Calibri" pitchFamily="34" charset="0"/>
              </a:rPr>
              <a:t>Inovace a zkvalitnění výuky prostřednictvím ICT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>
                <a:latin typeface="Calibri" pitchFamily="34" charset="0"/>
              </a:rPr>
              <a:t> 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Autor</a:t>
            </a:r>
            <a:r>
              <a:rPr lang="cs-CZ" b="1"/>
              <a:t>: Ingrid Pazderová</a:t>
            </a:r>
            <a:endParaRPr lang="cs-CZ"/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Vytvořeno:  11.4.2013</a:t>
            </a:r>
            <a:endParaRPr lang="cs-CZ" b="1"/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Ročník: 3.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Vzdělávací oblast: Jazyk a jazyková komunikace, český jazyk – slovní druhy</a:t>
            </a:r>
            <a:endParaRPr lang="cs-CZ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Anotace: Žáci si upevní znalosti z gramatického učiva.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088" y="620713"/>
            <a:ext cx="7772400" cy="1470025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349500"/>
            <a:ext cx="6400800" cy="328930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eaLnBrk="1" hangingPunct="1"/>
            <a:r>
              <a:rPr lang="cs-CZ" smtClean="0">
                <a:solidFill>
                  <a:srgbClr val="898989"/>
                </a:solidFill>
              </a:rPr>
              <a:t>Podstatná jména jsou názvy osob, zvířat a věcí. Určujeme u nich číslo (MNOŽNÉ, JEDNOTNÉ), rod</a:t>
            </a:r>
            <a:r>
              <a:rPr lang="cs-CZ" smtClean="0">
                <a:solidFill>
                  <a:srgbClr val="898989"/>
                </a:solidFill>
                <a:latin typeface="Arial" charset="0"/>
              </a:rPr>
              <a:t> </a:t>
            </a:r>
            <a:r>
              <a:rPr lang="cs-CZ" smtClean="0">
                <a:solidFill>
                  <a:srgbClr val="898989"/>
                </a:solidFill>
              </a:rPr>
              <a:t>(MUŽSKÝ, ŽENSKÝ, STŘEDNÍ)</a:t>
            </a:r>
            <a:r>
              <a:rPr lang="cs-CZ" smtClean="0">
                <a:solidFill>
                  <a:srgbClr val="898989"/>
                </a:solidFill>
                <a:latin typeface="Arial" charset="0"/>
              </a:rPr>
              <a:t>                      </a:t>
            </a:r>
            <a:r>
              <a:rPr lang="cs-CZ" smtClean="0">
                <a:solidFill>
                  <a:srgbClr val="898989"/>
                </a:solidFill>
              </a:rPr>
              <a:t> a 7 pádů.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eaLnBrk="1" hangingPunct="1">
              <a:defRPr/>
            </a:pPr>
            <a:r>
              <a:rPr lang="cs-CZ" sz="3600" dirty="0"/>
              <a:t>Nadepište číslo jedna u podstatných jmen.</a:t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614488"/>
            <a:ext cx="8229600" cy="4478337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lvl="1" eaLnBrk="1" hangingPunct="1">
              <a:defRPr/>
            </a:pPr>
            <a:endParaRPr lang="cs-CZ" dirty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/>
              <a:t>  </a:t>
            </a:r>
          </a:p>
        </p:txBody>
      </p:sp>
      <p:sp>
        <p:nvSpPr>
          <p:cNvPr id="4" name="Ovál 3"/>
          <p:cNvSpPr/>
          <p:nvPr/>
        </p:nvSpPr>
        <p:spPr>
          <a:xfrm>
            <a:off x="1258888" y="2565400"/>
            <a:ext cx="1873250" cy="10080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píchá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827088" y="3725863"/>
            <a:ext cx="1873250" cy="1008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už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146425" y="2039938"/>
            <a:ext cx="1871663" cy="1008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štěně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132138" y="3878263"/>
            <a:ext cx="1871662" cy="1008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cvičí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676400" y="4941888"/>
            <a:ext cx="1871663" cy="1008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bílá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292725" y="4078288"/>
            <a:ext cx="1871663" cy="1008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řeč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292725" y="2552700"/>
            <a:ext cx="1871663" cy="10080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pýcha</a:t>
            </a:r>
            <a:endParaRPr lang="cs-CZ" dirty="0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048375" y="2478088"/>
            <a:ext cx="360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1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887788" y="2039938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1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037263" y="4084638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eaLnBrk="1" hangingPunct="1">
              <a:defRPr/>
            </a:pPr>
            <a:r>
              <a:rPr lang="cs-CZ" dirty="0" smtClean="0"/>
              <a:t>Určete rod u podstatného jména.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 bwMode="auto">
          <a:xfrm>
            <a:off x="468313" y="1536700"/>
            <a:ext cx="8229600" cy="11430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kotě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458788" y="2781300"/>
            <a:ext cx="8229600" cy="11430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pýcha</a:t>
            </a:r>
            <a:endParaRPr lang="de-DE" dirty="0"/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468313" y="4021138"/>
            <a:ext cx="8229600" cy="11430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sýr</a:t>
            </a:r>
            <a:endParaRPr lang="de-DE" dirty="0"/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468313" y="5229225"/>
            <a:ext cx="8229600" cy="11430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sídliště</a:t>
            </a:r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94973" y="5616034"/>
            <a:ext cx="2096616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r</a:t>
            </a:r>
            <a:r>
              <a:rPr lang="cs-CZ" dirty="0"/>
              <a:t>od střední</a:t>
            </a:r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19161" y="4408236"/>
            <a:ext cx="2096616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rod mužský</a:t>
            </a:r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02110" y="3167762"/>
            <a:ext cx="2096616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rod ženský</a:t>
            </a:r>
            <a:endParaRPr lang="de-DE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0152" y="1923661"/>
            <a:ext cx="2096616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rod střední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eaLnBrk="1" hangingPunct="1">
              <a:defRPr/>
            </a:pPr>
            <a:r>
              <a:rPr lang="cs-CZ" dirty="0" smtClean="0"/>
              <a:t>Vyber vhodné zvíře a utvoř přirovnání.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Má sílu jako		včela.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Je pilný jako		medvěd.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Je pomalý jako		sova.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Je moudrá jako		slavík	.	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Zpívá jako			hlemýžď.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555875" y="1916113"/>
            <a:ext cx="1655763" cy="576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587625" y="1916113"/>
            <a:ext cx="1624013" cy="576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740025" y="3221038"/>
            <a:ext cx="1471613" cy="10001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059113" y="3221038"/>
            <a:ext cx="1625600" cy="576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247900" y="3721100"/>
            <a:ext cx="1963738" cy="6238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513" cy="3082925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Vyhledej podstatná jména mužského rodu a napiš je.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95363" y="4478338"/>
            <a:ext cx="1368425" cy="36988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zvíře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073400" y="4927600"/>
            <a:ext cx="1368425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klobouk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025" y="3746500"/>
            <a:ext cx="1368425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dítě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443413" y="6021388"/>
            <a:ext cx="1366837" cy="36988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rybář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991100" y="4557713"/>
            <a:ext cx="1368425" cy="36988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lék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306888" y="3787775"/>
            <a:ext cx="1368425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myslivec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188" y="4927600"/>
            <a:ext cx="1368425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razítko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840538" y="6184900"/>
            <a:ext cx="1368425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perník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027238" y="5776913"/>
            <a:ext cx="1368425" cy="3683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klavír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700338" y="4116388"/>
            <a:ext cx="1366837" cy="36988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chodník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156325" y="5111750"/>
            <a:ext cx="1368425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kytara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948488" y="4157663"/>
            <a:ext cx="1368425" cy="36988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míč</a:t>
            </a:r>
          </a:p>
        </p:txBody>
      </p:sp>
      <p:sp>
        <p:nvSpPr>
          <p:cNvPr id="3" name="Šipka doleva 2"/>
          <p:cNvSpPr/>
          <p:nvPr/>
        </p:nvSpPr>
        <p:spPr>
          <a:xfrm>
            <a:off x="5580063" y="3787775"/>
            <a:ext cx="431800" cy="14446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Šipka doleva 15"/>
          <p:cNvSpPr/>
          <p:nvPr/>
        </p:nvSpPr>
        <p:spPr>
          <a:xfrm>
            <a:off x="7993063" y="4244975"/>
            <a:ext cx="431800" cy="14446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Šipka doleva 16"/>
          <p:cNvSpPr/>
          <p:nvPr/>
        </p:nvSpPr>
        <p:spPr>
          <a:xfrm>
            <a:off x="3875088" y="4198938"/>
            <a:ext cx="431800" cy="14287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Šipka doleva 17"/>
          <p:cNvSpPr/>
          <p:nvPr/>
        </p:nvSpPr>
        <p:spPr>
          <a:xfrm>
            <a:off x="6037263" y="4749800"/>
            <a:ext cx="431800" cy="14287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Šipka doleva 18"/>
          <p:cNvSpPr/>
          <p:nvPr/>
        </p:nvSpPr>
        <p:spPr>
          <a:xfrm>
            <a:off x="4225925" y="5040313"/>
            <a:ext cx="431800" cy="14446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Šipka doleva 19"/>
          <p:cNvSpPr/>
          <p:nvPr/>
        </p:nvSpPr>
        <p:spPr>
          <a:xfrm>
            <a:off x="3073400" y="5949950"/>
            <a:ext cx="431800" cy="14287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Šipka doleva 20"/>
          <p:cNvSpPr/>
          <p:nvPr/>
        </p:nvSpPr>
        <p:spPr>
          <a:xfrm>
            <a:off x="5459413" y="6184900"/>
            <a:ext cx="431800" cy="14446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Šipka doleva 21"/>
          <p:cNvSpPr/>
          <p:nvPr/>
        </p:nvSpPr>
        <p:spPr>
          <a:xfrm>
            <a:off x="7981950" y="6337300"/>
            <a:ext cx="431800" cy="14446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695450" y="2349500"/>
            <a:ext cx="6116638" cy="40005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dirty="0"/>
              <a:t>myslivec, chodník, míč, lék, klobouk, klavír, rybář, perník</a:t>
            </a:r>
            <a:endParaRPr lang="de-DE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3" grpId="0" animBg="1"/>
      <p:bldP spid="16" grpId="1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513" cy="2290762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Barevně označte (podtrhněte) podstatná jména rodu mužského podle toho, zda jsou rodu mužského životného, nebo neživotného.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188" y="2749550"/>
            <a:ext cx="2520950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rod mužský životný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427538" y="2749550"/>
            <a:ext cx="2520950" cy="36988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rod mužský neživotný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688013" y="3627438"/>
            <a:ext cx="1655762" cy="3683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talíř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649663" y="5937250"/>
            <a:ext cx="1657350" cy="3683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zajíc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38163" y="3441700"/>
            <a:ext cx="1655762" cy="3698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jelen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092950" y="4645025"/>
            <a:ext cx="1657350" cy="3698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nůž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492500" y="4162425"/>
            <a:ext cx="1655763" cy="3683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pilot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260475" y="4098925"/>
            <a:ext cx="1655763" cy="3698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chodník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916238" y="3441700"/>
            <a:ext cx="1655762" cy="3698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počítač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15900" y="4827588"/>
            <a:ext cx="1655763" cy="36988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řidič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009650" y="5751513"/>
            <a:ext cx="1655763" cy="36988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žák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148263" y="5197475"/>
            <a:ext cx="1655762" cy="3698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rybář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665413" y="5014913"/>
            <a:ext cx="1655762" cy="3683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penál</a:t>
            </a:r>
          </a:p>
        </p:txBody>
      </p:sp>
      <p:sp>
        <p:nvSpPr>
          <p:cNvPr id="16" name="Šipka doleva 15"/>
          <p:cNvSpPr/>
          <p:nvPr/>
        </p:nvSpPr>
        <p:spPr>
          <a:xfrm>
            <a:off x="1651000" y="3441700"/>
            <a:ext cx="647700" cy="331788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Šipka doleva 16"/>
          <p:cNvSpPr/>
          <p:nvPr/>
        </p:nvSpPr>
        <p:spPr>
          <a:xfrm>
            <a:off x="1184275" y="4813300"/>
            <a:ext cx="647700" cy="331788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Šipka doleva 17"/>
          <p:cNvSpPr/>
          <p:nvPr/>
        </p:nvSpPr>
        <p:spPr>
          <a:xfrm>
            <a:off x="1893888" y="5815013"/>
            <a:ext cx="647700" cy="331787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Šipka doleva 18"/>
          <p:cNvSpPr/>
          <p:nvPr/>
        </p:nvSpPr>
        <p:spPr>
          <a:xfrm>
            <a:off x="4686300" y="4179888"/>
            <a:ext cx="647700" cy="331787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Šipka doleva 19"/>
          <p:cNvSpPr/>
          <p:nvPr/>
        </p:nvSpPr>
        <p:spPr>
          <a:xfrm>
            <a:off x="6429375" y="5235575"/>
            <a:ext cx="649288" cy="331788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Šipka doleva 20"/>
          <p:cNvSpPr/>
          <p:nvPr/>
        </p:nvSpPr>
        <p:spPr>
          <a:xfrm>
            <a:off x="4957763" y="5980113"/>
            <a:ext cx="649287" cy="333375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Šipka doleva 21"/>
          <p:cNvSpPr/>
          <p:nvPr/>
        </p:nvSpPr>
        <p:spPr>
          <a:xfrm>
            <a:off x="4303713" y="3463925"/>
            <a:ext cx="663575" cy="325438"/>
          </a:xfrm>
          <a:prstGeom prst="lef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Šipka doleva 22"/>
          <p:cNvSpPr/>
          <p:nvPr/>
        </p:nvSpPr>
        <p:spPr>
          <a:xfrm>
            <a:off x="6948488" y="3670300"/>
            <a:ext cx="661987" cy="325438"/>
          </a:xfrm>
          <a:prstGeom prst="lef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Šipka doleva 23"/>
          <p:cNvSpPr/>
          <p:nvPr/>
        </p:nvSpPr>
        <p:spPr>
          <a:xfrm>
            <a:off x="8229600" y="4689475"/>
            <a:ext cx="661988" cy="325438"/>
          </a:xfrm>
          <a:prstGeom prst="lef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Šipka doleva 24"/>
          <p:cNvSpPr/>
          <p:nvPr/>
        </p:nvSpPr>
        <p:spPr>
          <a:xfrm>
            <a:off x="3973513" y="5037138"/>
            <a:ext cx="661987" cy="323850"/>
          </a:xfrm>
          <a:prstGeom prst="lef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Šipka doleva 25"/>
          <p:cNvSpPr/>
          <p:nvPr/>
        </p:nvSpPr>
        <p:spPr>
          <a:xfrm>
            <a:off x="2663825" y="4140200"/>
            <a:ext cx="700088" cy="287338"/>
          </a:xfrm>
          <a:prstGeom prst="lef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Převeď podstatná jména do množného čísla.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25450" y="1565275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drát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12750" y="2781300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>
              <a:defRPr/>
            </a:pPr>
            <a:r>
              <a:rPr lang="cs-CZ" sz="4300">
                <a:solidFill>
                  <a:srgbClr val="FFFFFF"/>
                </a:solidFill>
                <a:latin typeface="Arial" charset="0"/>
              </a:rPr>
              <a:t>dráty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12750" y="4076700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síť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8313" y="5445125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>
              <a:defRPr/>
            </a:pPr>
            <a:r>
              <a:rPr lang="cs-CZ" sz="4300" dirty="0">
                <a:solidFill>
                  <a:srgbClr val="FFFFFF"/>
                </a:solidFill>
                <a:latin typeface="Arial" charset="0"/>
              </a:rPr>
              <a:t>sítě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Převeď podstatná jména do jednotného čísla.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41313" y="1773238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>
              <a:defRPr/>
            </a:pPr>
            <a:r>
              <a:rPr lang="cs-CZ" sz="4300">
                <a:solidFill>
                  <a:srgbClr val="FFFFFF"/>
                </a:solidFill>
                <a:latin typeface="Arial" charset="0"/>
              </a:rPr>
              <a:t>medvědi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2263" y="3068638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>
              <a:defRPr/>
            </a:pPr>
            <a:r>
              <a:rPr lang="cs-CZ" sz="4300" dirty="0">
                <a:solidFill>
                  <a:srgbClr val="FFFFFF"/>
                </a:solidFill>
                <a:latin typeface="Arial" charset="0"/>
              </a:rPr>
              <a:t>medvěd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850" y="4292600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>
              <a:defRPr/>
            </a:pPr>
            <a:r>
              <a:rPr lang="cs-CZ" sz="4300">
                <a:solidFill>
                  <a:srgbClr val="FFFFFF"/>
                </a:solidFill>
                <a:latin typeface="Arial" charset="0"/>
              </a:rPr>
              <a:t>děti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23850" y="5516563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>
              <a:defRPr/>
            </a:pPr>
            <a:r>
              <a:rPr lang="cs-CZ" sz="4300" dirty="0">
                <a:solidFill>
                  <a:srgbClr val="FFFFFF"/>
                </a:solidFill>
                <a:latin typeface="Arial" charset="0"/>
              </a:rPr>
              <a:t>dítě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eaLnBrk="1" hangingPunct="1">
              <a:defRPr/>
            </a:pPr>
            <a:r>
              <a:rPr lang="cs-CZ" dirty="0" smtClean="0"/>
              <a:t>Určete pád u podstatného jména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341688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Vezmi si knihu.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s čajem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/>
              <a:t>b</a:t>
            </a:r>
            <a:r>
              <a:rPr lang="cs-CZ" dirty="0" smtClean="0"/>
              <a:t>ez žáka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k tetě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Vojto!</a:t>
            </a:r>
          </a:p>
          <a:p>
            <a:pPr eaLnBrk="1" hangingPunct="1">
              <a:defRPr/>
            </a:pPr>
            <a:endParaRPr lang="de-DE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2275" y="4149725"/>
            <a:ext cx="1727200" cy="3683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5.pád</a:t>
            </a:r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2275" y="3500438"/>
            <a:ext cx="1727200" cy="36988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3.pád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38375" y="2997200"/>
            <a:ext cx="1728788" cy="3683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2.pád</a:t>
            </a:r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050" y="2349500"/>
            <a:ext cx="1728788" cy="3683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7</a:t>
            </a:r>
            <a:r>
              <a:rPr lang="cs-CZ" dirty="0"/>
              <a:t>.pád</a:t>
            </a:r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54375" y="1700213"/>
            <a:ext cx="1728788" cy="36988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4.pád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247</Words>
  <Application>Microsoft Office PowerPoint</Application>
  <PresentationFormat>On-screen Show (4:3)</PresentationFormat>
  <Paragraphs>93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Motiv systému Office</vt:lpstr>
      <vt:lpstr>Snímek 1</vt:lpstr>
      <vt:lpstr>Snímek 2</vt:lpstr>
      <vt:lpstr>Podstatná jména</vt:lpstr>
      <vt:lpstr>Nadepište číslo jedna u podstatných jmen. </vt:lpstr>
      <vt:lpstr>Určete rod u podstatného jména.</vt:lpstr>
      <vt:lpstr>Vyber vhodné zvíře a utvoř přirovnání.</vt:lpstr>
      <vt:lpstr> Vyhledej podstatná jména mužského rodu a napiš je.  </vt:lpstr>
      <vt:lpstr>Barevně označte (podtrhněte) podstatná jména rodu mužského podle toho, zda jsou rodu mužského životného, nebo neživotného.</vt:lpstr>
      <vt:lpstr>Převeď podstatná jména do množného čísla.</vt:lpstr>
      <vt:lpstr>Převeď podstatná jména do jednotného čísla.</vt:lpstr>
      <vt:lpstr>Určete pád u podstatného jména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Ingrid Pazderová</dc:creator>
  <cp:lastModifiedBy>DUM</cp:lastModifiedBy>
  <cp:revision>18</cp:revision>
  <dcterms:created xsi:type="dcterms:W3CDTF">2013-04-16T12:32:30Z</dcterms:created>
  <dcterms:modified xsi:type="dcterms:W3CDTF">2013-08-27T17:02:28Z</dcterms:modified>
</cp:coreProperties>
</file>