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72" r:id="rId3"/>
    <p:sldId id="256" r:id="rId4"/>
    <p:sldId id="257" r:id="rId5"/>
    <p:sldId id="258" r:id="rId6"/>
    <p:sldId id="259" r:id="rId7"/>
    <p:sldId id="260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552A59-E4FF-4F10-8553-415037683D4D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DF1CD2-374A-4176-875C-F301A343C9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47E6EF-C58C-460A-B74B-40C6078EA9E4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E9598E-84C2-41CA-98C2-78FF159725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C8954A-2D88-4FE7-80F0-89F2639794D2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26EC0A-C08D-4CB2-814B-E5BB902456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50E0B9-EF04-4913-B6A5-B5D57CC25BA4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175BFA-CD5D-4014-B301-7C5FA6167B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18FF75-2C43-46DC-8A84-75BCC63FBF55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0E11BB-9FCD-43FC-8475-4C8BFFEB2F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CE6D0E-A04C-43DA-9F6C-C1CDA34760BA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AA4964-EB1B-48DA-A087-58DFAA5C46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EE4459-34EC-4619-A3A9-496F78853184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966130-8E30-4E8F-8CF8-9C479B2899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EBFA84-3BB7-4428-9E13-BBEE8E555882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703B33-BF97-4E3A-BA17-7B5004275A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211E94-C4D9-43BF-89B1-A0A60861C776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06DBA9-EC2B-42A3-8AEC-F3A5446C1B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1763DE-76BE-4F65-8157-54387676C856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D9411E-B653-4203-A410-EC944CDE08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96165D-0485-48B3-9559-87508ECFBF68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FA7DD8-ABDD-4E7B-9F10-CD6AE9AFA5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3DC789E-706F-4159-A26D-82FB4201EBD3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010247B-2DDC-41A4-B57C-EF2F9DE5B4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812800" y="4292600"/>
            <a:ext cx="7951788" cy="1800225"/>
          </a:xfrm>
        </p:spPr>
        <p:txBody>
          <a:bodyPr/>
          <a:lstStyle/>
          <a:p>
            <a:r>
              <a:rPr lang="cs-CZ" sz="1800" smtClean="0">
                <a:solidFill>
                  <a:schemeClr val="tx1"/>
                </a:solidFill>
              </a:rPr>
              <a:t>VÝUKOVÝ MATERIÁL ZPRACOVANÝ V RÁMCI PROJEKTU </a:t>
            </a:r>
          </a:p>
          <a:p>
            <a:r>
              <a:rPr lang="cs-CZ" sz="1800" smtClean="0">
                <a:solidFill>
                  <a:schemeClr val="tx1"/>
                </a:solidFill>
              </a:rPr>
              <a:t>MODERNÍ ŠKOLA</a:t>
            </a:r>
          </a:p>
          <a:p>
            <a:r>
              <a:rPr lang="cs-CZ" sz="1800" smtClean="0">
                <a:solidFill>
                  <a:schemeClr val="tx1"/>
                </a:solidFill>
              </a:rPr>
              <a:t>Registrační číslo projektu: CZ.1.07/1.400/21.3095</a:t>
            </a:r>
          </a:p>
        </p:txBody>
      </p:sp>
      <p:pic>
        <p:nvPicPr>
          <p:cNvPr id="13314" name="Picture 4" descr="škola"/>
          <p:cNvPicPr>
            <a:picLocks noChangeAspect="1" noChangeArrowheads="1"/>
          </p:cNvPicPr>
          <p:nvPr/>
        </p:nvPicPr>
        <p:blipFill>
          <a:blip r:embed="rId2"/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5" name="Picture 6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bIns="0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3317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bIns="0" anchor="ctr">
            <a:spAutoFit/>
          </a:bodyPr>
          <a:lstStyle/>
          <a:p>
            <a:pPr algn="ctr"/>
            <a:r>
              <a:rPr lang="cs-CZ" b="1">
                <a:solidFill>
                  <a:srgbClr val="000000"/>
                </a:solidFill>
              </a:rPr>
              <a:t> </a:t>
            </a:r>
            <a:r>
              <a:rPr lang="cs-CZ" sz="1600" b="1">
                <a:solidFill>
                  <a:srgbClr val="000000"/>
                </a:solidFill>
              </a:rPr>
              <a:t>ZÁKLADNÍ ŠKOLA ÚSTÍ NAD LABEM, HLAVNÍ 193, 403 31</a:t>
            </a:r>
            <a:endParaRPr lang="cs-CZ" sz="1400" b="1">
              <a:solidFill>
                <a:srgbClr val="000000"/>
              </a:solidFill>
            </a:endParaRPr>
          </a:p>
          <a:p>
            <a:pPr algn="ctr" eaLnBrk="0" hangingPunct="0"/>
            <a:r>
              <a:rPr lang="cs-CZ" sz="1200" b="1">
                <a:solidFill>
                  <a:srgbClr val="999999"/>
                </a:solidFill>
              </a:rPr>
              <a:t>Tel.:472731819, 472731253 Tel.řed./fax:472731480, e-mail:skola@zsmojzir.cz</a:t>
            </a:r>
            <a:endParaRPr lang="cs-CZ" sz="1400">
              <a:solidFill>
                <a:srgbClr val="999999"/>
              </a:solidFill>
            </a:endParaRPr>
          </a:p>
          <a:p>
            <a:pPr eaLnBrk="0" hangingPunct="0"/>
            <a:endParaRPr lang="cs-CZ"/>
          </a:p>
        </p:txBody>
      </p:sp>
      <p:pic>
        <p:nvPicPr>
          <p:cNvPr id="13318" name="Picture 10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9" name="Obrázek 10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87450" y="792163"/>
            <a:ext cx="6477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38" name="Rectangle 3"/>
          <p:cNvSpPr txBox="1">
            <a:spLocks noChangeArrowheads="1"/>
          </p:cNvSpPr>
          <p:nvPr/>
        </p:nvSpPr>
        <p:spPr bwMode="auto">
          <a:xfrm>
            <a:off x="457200" y="2376488"/>
            <a:ext cx="8507413" cy="374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000">
                <a:latin typeface="Calibri" pitchFamily="34" charset="0"/>
              </a:rPr>
              <a:t>Číslo klíčové aktivity: III/2</a:t>
            </a:r>
          </a:p>
          <a:p>
            <a:pPr marL="342900" indent="-342900" algn="ctr">
              <a:spcBef>
                <a:spcPct val="20000"/>
              </a:spcBef>
            </a:pPr>
            <a:r>
              <a:rPr lang="cs-CZ" sz="2000">
                <a:latin typeface="Calibri" pitchFamily="34" charset="0"/>
              </a:rPr>
              <a:t>Název klíčové aktivity: </a:t>
            </a:r>
          </a:p>
          <a:p>
            <a:pPr marL="342900" indent="-342900" algn="ctr">
              <a:spcBef>
                <a:spcPct val="20000"/>
              </a:spcBef>
            </a:pPr>
            <a:r>
              <a:rPr lang="cs-CZ" sz="2000">
                <a:latin typeface="Calibri" pitchFamily="34" charset="0"/>
              </a:rPr>
              <a:t>Inovace a zkvalitnění výuky prostřednictvím ICT</a:t>
            </a:r>
          </a:p>
          <a:p>
            <a:pPr marL="342900" indent="-342900" algn="ctr">
              <a:spcBef>
                <a:spcPct val="20000"/>
              </a:spcBef>
            </a:pPr>
            <a:r>
              <a:rPr lang="cs-CZ">
                <a:latin typeface="Calibri" pitchFamily="34" charset="0"/>
              </a:rPr>
              <a:t> </a:t>
            </a:r>
          </a:p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b="1">
                <a:latin typeface="Calibri" pitchFamily="34" charset="0"/>
              </a:rPr>
              <a:t>Autor</a:t>
            </a:r>
            <a:r>
              <a:rPr lang="cs-CZ" b="1"/>
              <a:t>: Ingrid Pazderová</a:t>
            </a:r>
            <a:endParaRPr lang="cs-CZ"/>
          </a:p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b="1">
                <a:latin typeface="Calibri" pitchFamily="34" charset="0"/>
              </a:rPr>
              <a:t>Vytvořeno:  24.4.2013</a:t>
            </a:r>
            <a:endParaRPr lang="cs-CZ" b="1"/>
          </a:p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b="1">
                <a:latin typeface="Calibri" pitchFamily="34" charset="0"/>
              </a:rPr>
              <a:t>Ročník: 3.</a:t>
            </a:r>
          </a:p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b="1">
                <a:latin typeface="Calibri" pitchFamily="34" charset="0"/>
              </a:rPr>
              <a:t>Vzdělávací oblast: Jazyk a jazyková komunikace, český jazyk – slovní druhy</a:t>
            </a:r>
            <a:endParaRPr lang="cs-CZ">
              <a:latin typeface="Calibri" pitchFamily="34" charset="0"/>
            </a:endParaRPr>
          </a:p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b="1">
                <a:latin typeface="Calibri" pitchFamily="34" charset="0"/>
              </a:rPr>
              <a:t>Anotace: Žáci si upevní znalosti z gramatického učiva.</a:t>
            </a:r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Shrnutí o podstatných jménech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Odpovězte a uveďte příklady.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Co jsou podstatná jména?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Podstatná jména jsou názvy osob, zvířat a věcí.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Jaký rod rozeznáváme u podstatných jmen?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U podstatných jmen rozlišujeme trojí rod: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Mužský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Střední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Ženský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Jak poznáme podstatná jména rodu mužského?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Můžeme si na ně ukázat zájmenem ten.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Jak poznáme podstatná jména rodu ženského?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1628775"/>
            <a:ext cx="8229600" cy="4525963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Můžeme si na ně ukázat zájmenem ta.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Jak poznáme podstatná jména rodu středního?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Můžeme si na ně ukázat zájmenem to.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Která podstatná jména jsou životná?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mtClean="0">
                <a:solidFill>
                  <a:srgbClr val="000000"/>
                </a:solidFill>
              </a:rPr>
              <a:t>Podstatná jména, která označují osoby a zvířata, jsou životná</a:t>
            </a:r>
            <a:r>
              <a:rPr lang="cs-CZ" smtClean="0">
                <a:solidFill>
                  <a:srgbClr val="000000"/>
                </a:solidFill>
                <a:latin typeface="Arial" charset="0"/>
              </a:rPr>
              <a:t>,</a:t>
            </a:r>
            <a:r>
              <a:rPr lang="cs-CZ" smtClean="0">
                <a:solidFill>
                  <a:srgbClr val="000000"/>
                </a:solidFill>
              </a:rPr>
              <a:t> ostatní neživotná.</a:t>
            </a:r>
          </a:p>
          <a:p>
            <a:r>
              <a:rPr lang="cs-CZ" smtClean="0">
                <a:solidFill>
                  <a:srgbClr val="000000"/>
                </a:solidFill>
              </a:rPr>
              <a:t>Podstatná jména jako strašák, sněhulák, drak řadíme k životným.</a:t>
            </a:r>
          </a:p>
          <a:p>
            <a:r>
              <a:rPr lang="cs-CZ" smtClean="0">
                <a:solidFill>
                  <a:srgbClr val="000000"/>
                </a:solidFill>
              </a:rPr>
              <a:t>Podstatná jména označující množství živých bytostí (např.národ, lid, zástup,…) jsou neživotná.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Jaké číslo mohou mít podstatná jména?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Jednotné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Množné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4000" smtClean="0">
                <a:solidFill>
                  <a:srgbClr val="FFFFFF"/>
                </a:solidFill>
              </a:rPr>
              <a:t>Co označují podstatná jména</a:t>
            </a:r>
            <a:r>
              <a:rPr lang="cs-CZ" sz="4000" smtClean="0">
                <a:solidFill>
                  <a:srgbClr val="FFFFFF"/>
                </a:solidFill>
                <a:latin typeface="Arial" charset="0"/>
              </a:rPr>
              <a:t>                        </a:t>
            </a:r>
            <a:r>
              <a:rPr lang="cs-CZ" sz="4000" smtClean="0">
                <a:solidFill>
                  <a:srgbClr val="FFFFFF"/>
                </a:solidFill>
              </a:rPr>
              <a:t> v jednotném čísle?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Podstatná jména označují jednu osobu, jedno zvíře, jednu věc.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4000" smtClean="0">
                <a:solidFill>
                  <a:srgbClr val="FFFFFF"/>
                </a:solidFill>
              </a:rPr>
              <a:t>Co označují podstatná jména </a:t>
            </a:r>
            <a:r>
              <a:rPr lang="cs-CZ" sz="4000" smtClean="0">
                <a:solidFill>
                  <a:srgbClr val="FFFFFF"/>
                </a:solidFill>
                <a:latin typeface="Arial" charset="0"/>
              </a:rPr>
              <a:t>                         </a:t>
            </a:r>
            <a:r>
              <a:rPr lang="cs-CZ" sz="4000" smtClean="0">
                <a:solidFill>
                  <a:srgbClr val="FFFFFF"/>
                </a:solidFill>
              </a:rPr>
              <a:t>v množném čísle?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Podstatná jména označují více osob, zvířat, věcí.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V kolika pádech se může vyskytnout podstatné jméno?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Podstatná jména mohou být v sedmi pádech.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Vyjmenujte pádové otázky.</a:t>
            </a:r>
            <a:endParaRPr lang="cs-CZ" dirty="0"/>
          </a:p>
        </p:txBody>
      </p:sp>
      <p:sp>
        <p:nvSpPr>
          <p:cNvPr id="2662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Co označují vlastní podstatná jména? Jak je píšeme?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mtClean="0">
                <a:solidFill>
                  <a:srgbClr val="000000"/>
                </a:solidFill>
              </a:rPr>
              <a:t>Podstatná jména vlastní označují určitou osobu, zvíře, věc.  Jsou jména měst, vesnic, hor, pohoří, řek, rybníků, států. Píšeme je</a:t>
            </a:r>
            <a:r>
              <a:rPr lang="cs-CZ" smtClean="0">
                <a:solidFill>
                  <a:srgbClr val="000000"/>
                </a:solidFill>
                <a:latin typeface="Arial" charset="0"/>
              </a:rPr>
              <a:t>                   </a:t>
            </a:r>
            <a:r>
              <a:rPr lang="cs-CZ" smtClean="0">
                <a:solidFill>
                  <a:srgbClr val="000000"/>
                </a:solidFill>
              </a:rPr>
              <a:t> s velkým počátečním písmenem.</a:t>
            </a:r>
          </a:p>
          <a:p>
            <a:r>
              <a:rPr lang="cs-CZ" smtClean="0">
                <a:solidFill>
                  <a:srgbClr val="000000"/>
                </a:solidFill>
              </a:rPr>
              <a:t>například: Jiřina, Dvořák, Rek, Krkonoše, Francie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</TotalTime>
  <Words>268</Words>
  <Application>Microsoft Office PowerPoint</Application>
  <PresentationFormat>On-screen Show (4:3)</PresentationFormat>
  <Paragraphs>46</Paragraphs>
  <Slides>15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8" baseType="lpstr">
      <vt:lpstr>Calibri</vt:lpstr>
      <vt:lpstr>Arial</vt:lpstr>
      <vt:lpstr>Motiv systému Office</vt:lpstr>
      <vt:lpstr>Snímek 1</vt:lpstr>
      <vt:lpstr>Snímek 2</vt:lpstr>
      <vt:lpstr>Shrnutí o podstatných jménech</vt:lpstr>
      <vt:lpstr>Co jsou podstatná jména?</vt:lpstr>
      <vt:lpstr>Jaký rod rozeznáváme u podstatných jmen?</vt:lpstr>
      <vt:lpstr>Jak poznáme podstatná jména rodu mužského?</vt:lpstr>
      <vt:lpstr>Jak poznáme podstatná jména rodu ženského?</vt:lpstr>
      <vt:lpstr>Jak poznáme podstatná jména rodu středního?</vt:lpstr>
      <vt:lpstr>Která podstatná jména jsou životná?</vt:lpstr>
      <vt:lpstr>Jaké číslo mohou mít podstatná jména?</vt:lpstr>
      <vt:lpstr>Co označují podstatná jména                         v jednotném čísle?</vt:lpstr>
      <vt:lpstr>Co označují podstatná jména                          v množném čísle?</vt:lpstr>
      <vt:lpstr>V kolika pádech se může vyskytnout podstatné jméno?</vt:lpstr>
      <vt:lpstr>Vyjmenujte pádové otázky.</vt:lpstr>
      <vt:lpstr>Co označují vlastní podstatná jména? Jak je píšeme?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Shrnutí o podstatných jménech</dc:title>
  <dc:creator>Ingrid Pazderová</dc:creator>
  <cp:lastModifiedBy>DUM</cp:lastModifiedBy>
  <cp:revision>8</cp:revision>
  <dcterms:created xsi:type="dcterms:W3CDTF">2013-04-22T07:54:11Z</dcterms:created>
  <dcterms:modified xsi:type="dcterms:W3CDTF">2013-08-27T17:04:58Z</dcterms:modified>
</cp:coreProperties>
</file>