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4" r:id="rId2"/>
    <p:sldId id="265" r:id="rId3"/>
    <p:sldId id="256" r:id="rId4"/>
    <p:sldId id="261" r:id="rId5"/>
    <p:sldId id="262" r:id="rId6"/>
    <p:sldId id="263" r:id="rId7"/>
    <p:sldId id="257" r:id="rId8"/>
    <p:sldId id="260" r:id="rId9"/>
    <p:sldId id="258" r:id="rId10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>
        <p:scale>
          <a:sx n="66" d="100"/>
          <a:sy n="66" d="100"/>
        </p:scale>
        <p:origin x="-636" y="21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presProps" Target="presProps.xml"/><Relationship Id="rId5" Type="http://schemas.openxmlformats.org/officeDocument/2006/relationships/slide" Target="slides/slide4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5C764FE-DA10-48A7-93FD-3848D79679BC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C74473-6301-4615-B6B3-49302080F26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58E6F09-D4E2-4976-9704-DA5A07291266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E3F5322-CDC1-4C8C-9C57-E2735348867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69ACA5F-09B9-4FBE-9183-C0449B3841E2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EB0209B-C0E3-4D50-B565-212E063FB7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549C2F-4386-466B-9029-91BD0E407E7F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384BA77-52E4-4F97-AFE3-BDA1B62766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DBB203-5BDE-47C5-A1F9-CD913DC38117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FAFAB47-8663-43E2-A207-EAABAF8C3E4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1E1B8B-53A9-4DBA-B912-70E043396039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7AD7B96-1271-4C6B-AA78-4A7C7AA3DC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56FED1E-D5C4-4983-B15E-947E27C091BA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12066BF-3855-494F-9B14-7A9A86AA82D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D4349F1-E308-4E5B-B76B-8C7D82962154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62CC72-CB82-459A-8C35-5E98C393D56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EDEA72D-DAE9-4941-8AA0-C3E5C635ACC7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A3EF74-CE39-4BFF-8FB5-413560C37E4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96EF45A-67DB-4081-93A2-E10453301F1E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C2D9B44-74CB-4D3C-9BA9-5DF5D6C9F178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DD0D7C1-A133-46D6-884D-C57679161D58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373D79-9E80-440B-B877-A4201B70F87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8E5F464-DB5F-4CEE-B74E-2C992D0EB2C3}" type="datetimeFigureOut">
              <a:rPr lang="cs-CZ"/>
              <a:pPr>
                <a:defRPr/>
              </a:pPr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ACC0D711-1848-45C7-A347-AC8D9B45C91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13314" name="Picture 4" descr="škola"/>
          <p:cNvPicPr>
            <a:picLocks noChangeAspect="1" noChangeArrowheads="1"/>
          </p:cNvPicPr>
          <p:nvPr/>
        </p:nvPicPr>
        <p:blipFill>
          <a:blip r:embed="rId2"/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5" name="Picture 6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3316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 bIns="0" anchor="ctr">
            <a:spAutoFit/>
          </a:bodyPr>
          <a:lstStyle/>
          <a:p>
            <a:endParaRPr lang="cs-CZ">
              <a:latin typeface="Calibri" pitchFamily="34" charset="0"/>
            </a:endParaRPr>
          </a:p>
        </p:txBody>
      </p:sp>
      <p:sp>
        <p:nvSpPr>
          <p:cNvPr id="13317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</a:rPr>
              <a:t> </a:t>
            </a:r>
            <a:r>
              <a:rPr lang="cs-CZ" sz="1600" b="1">
                <a:solidFill>
                  <a:srgbClr val="000000"/>
                </a:solidFill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</a:endParaRPr>
          </a:p>
          <a:p>
            <a:pPr eaLnBrk="0" hangingPunct="0"/>
            <a:endParaRPr lang="cs-CZ"/>
          </a:p>
        </p:txBody>
      </p:sp>
      <p:pic>
        <p:nvPicPr>
          <p:cNvPr id="13318" name="Picture 10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3319" name="Obrázek 10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4337" name="Picture 5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187450" y="792163"/>
            <a:ext cx="6477000" cy="1584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Rectangle 3"/>
          <p:cNvSpPr txBox="1">
            <a:spLocks noChangeArrowheads="1"/>
          </p:cNvSpPr>
          <p:nvPr/>
        </p:nvSpPr>
        <p:spPr bwMode="auto">
          <a:xfrm>
            <a:off x="457200" y="2376488"/>
            <a:ext cx="8507413" cy="3749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/>
          <a:lstStyle/>
          <a:p>
            <a:pPr marL="342900" indent="-342900" algn="ctr">
              <a:spcBef>
                <a:spcPct val="20000"/>
              </a:spcBef>
            </a:pPr>
            <a:r>
              <a:rPr lang="cs-CZ" sz="2000">
                <a:latin typeface="Calibri" pitchFamily="34" charset="0"/>
              </a:rPr>
              <a:t>Číslo klíčové aktivity: III/2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000">
                <a:latin typeface="Calibri" pitchFamily="34" charset="0"/>
              </a:rPr>
              <a:t>Název klíčové aktivity: 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 sz="2000">
                <a:latin typeface="Calibri" pitchFamily="34" charset="0"/>
              </a:rPr>
              <a:t>Inovace a zkvalitnění výuky prostřednictvím ICT</a:t>
            </a:r>
          </a:p>
          <a:p>
            <a:pPr marL="342900" indent="-342900" algn="ctr">
              <a:spcBef>
                <a:spcPct val="20000"/>
              </a:spcBef>
            </a:pPr>
            <a:r>
              <a:rPr lang="cs-CZ">
                <a:latin typeface="Calibri" pitchFamily="34" charset="0"/>
              </a:rPr>
              <a:t> 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b="1">
                <a:latin typeface="Calibri" pitchFamily="34" charset="0"/>
              </a:rPr>
              <a:t>Autor</a:t>
            </a:r>
            <a:r>
              <a:rPr lang="cs-CZ" b="1"/>
              <a:t>: Ingrid Pazderová</a:t>
            </a:r>
            <a:endParaRPr lang="cs-CZ"/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b="1">
                <a:latin typeface="Calibri" pitchFamily="34" charset="0"/>
              </a:rPr>
              <a:t>Vytvořeno:  2.5.2013</a:t>
            </a:r>
            <a:endParaRPr lang="cs-CZ" b="1"/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b="1">
                <a:latin typeface="Calibri" pitchFamily="34" charset="0"/>
              </a:rPr>
              <a:t>Ročník: 3.</a:t>
            </a: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b="1">
                <a:latin typeface="Calibri" pitchFamily="34" charset="0"/>
              </a:rPr>
              <a:t>Vzdělávací oblast: Jazyk a jazyková komunikace, český jazyk – přídavná jména</a:t>
            </a:r>
            <a:endParaRPr lang="cs-CZ">
              <a:latin typeface="Calibri" pitchFamily="34" charset="0"/>
            </a:endParaRPr>
          </a:p>
          <a:p>
            <a:pPr marL="342900" indent="-342900">
              <a:spcBef>
                <a:spcPct val="20000"/>
              </a:spcBef>
              <a:buFont typeface="Arial" charset="0"/>
              <a:buNone/>
            </a:pPr>
            <a:r>
              <a:rPr lang="cs-CZ" b="1">
                <a:latin typeface="Calibri" pitchFamily="34" charset="0"/>
              </a:rPr>
              <a:t>Anotace: Žáci si upevní znalosti z gramatického učiva.</a:t>
            </a:r>
            <a:endParaRPr lang="cs-CZ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750" y="476250"/>
            <a:ext cx="7772400" cy="1470025"/>
          </a:xfr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Přídavná jména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492375"/>
            <a:ext cx="6513513" cy="3024188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</a:rPr>
              <a:t>Slova, která vyjadřují vlastnosti podstatných jmen nebo určují, čí osoby, zvířata nebo věci jsou, se nazývají přídavná jména.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dirty="0" smtClean="0">
                <a:solidFill>
                  <a:schemeClr val="tx1"/>
                </a:solidFill>
              </a:rPr>
              <a:t>Ptáme se na ně otázkami jaký? který? čí?</a:t>
            </a:r>
            <a:endParaRPr lang="cs-CZ" dirty="0">
              <a:solidFill>
                <a:schemeClr val="tx1"/>
              </a:solidFill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Vyber z možností popsanou vlastnost.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3">
            <a:schemeClr val="lt1"/>
          </a:lnRef>
          <a:fillRef idx="1">
            <a:schemeClr val="accent4"/>
          </a:fillRef>
          <a:effectRef idx="1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Karel se nikdy dlouho nerozmýšlí: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A. je šikovný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B. je spravedlivý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C. </a:t>
            </a:r>
            <a:r>
              <a:rPr lang="cs-CZ" smtClean="0"/>
              <a:t>je pohotový</a:t>
            </a: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3276600" y="3573463"/>
            <a:ext cx="935038" cy="215900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5" presetID="2" presetClass="entr" presetSubtype="4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2">
              <a:shade val="50000"/>
            </a:schemeClr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/>
              <a:t>Vyber z možností popsanou vlastnost.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Tomáš dovede vše opravit.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A. Tomáš je nebojácný.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B. Tomáš je spravedlivý.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C. Tomáš je šikovný.</a:t>
            </a:r>
            <a:endParaRPr lang="cs-CZ" dirty="0"/>
          </a:p>
        </p:txBody>
      </p:sp>
      <p:sp>
        <p:nvSpPr>
          <p:cNvPr id="4" name="Šipka doleva 3"/>
          <p:cNvSpPr/>
          <p:nvPr/>
        </p:nvSpPr>
        <p:spPr>
          <a:xfrm>
            <a:off x="4284663" y="3573463"/>
            <a:ext cx="647700" cy="142875"/>
          </a:xfrm>
          <a:prstGeom prst="left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4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Doplň lidová přirovnání vhodnými přídavnými jmény.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600200"/>
            <a:ext cx="8229600" cy="2620963"/>
          </a:xfr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…………….jako pták.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…………….jako vlk.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……………..jako pírko.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dirty="0" smtClean="0"/>
              <a:t>………………jako pes.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339975" y="4838700"/>
            <a:ext cx="1223963" cy="36988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Věrný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584200" y="5462588"/>
            <a:ext cx="1223963" cy="36988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Hladový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1471613" y="6137275"/>
            <a:ext cx="1223962" cy="3683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Volný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3338513" y="5767388"/>
            <a:ext cx="1223962" cy="36988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Lehký</a:t>
            </a:r>
            <a:endParaRPr lang="cs-CZ" dirty="0"/>
          </a:p>
        </p:txBody>
      </p:sp>
      <p:sp>
        <p:nvSpPr>
          <p:cNvPr id="4" name="TextovéPole 3"/>
          <p:cNvSpPr txBox="1"/>
          <p:nvPr/>
        </p:nvSpPr>
        <p:spPr>
          <a:xfrm>
            <a:off x="823913" y="3357563"/>
            <a:ext cx="1155700" cy="3683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Věrný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823913" y="2781300"/>
            <a:ext cx="1155700" cy="3683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Lehký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871538" y="2276475"/>
            <a:ext cx="1108075" cy="36988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Hladový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871538" y="1700213"/>
            <a:ext cx="1108075" cy="36988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Volný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500"/>
                                        <p:tgtEl>
                                          <p:spTgt spid="3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7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3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3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5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 animBg="1"/>
      <p:bldP spid="13" grpId="0" animBg="1"/>
      <p:bldP spid="14" grpId="0" animBg="1"/>
      <p:bldP spid="15" grpId="0" animBg="1"/>
      <p:bldP spid="16" grpId="0" animBg="1"/>
      <p:bldP spid="4" grpId="0" animBg="1"/>
      <p:bldP spid="9" grpId="0" animBg="1"/>
      <p:bldP spid="10" grpId="0" animBg="1"/>
      <p:bldP spid="11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Doplň vhodná přídavná jména: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09575" y="1589088"/>
            <a:ext cx="8229600" cy="11430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…………………..salát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93713" y="2924175"/>
            <a:ext cx="8229600" cy="11430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…………………..knedlík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503238" y="4221163"/>
            <a:ext cx="8229600" cy="11430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…………………..kaše</a:t>
            </a:r>
            <a:endParaRPr lang="cs-CZ" dirty="0"/>
          </a:p>
        </p:txBody>
      </p:sp>
      <p:sp>
        <p:nvSpPr>
          <p:cNvPr id="7" name="Nadpis 1"/>
          <p:cNvSpPr txBox="1">
            <a:spLocks/>
          </p:cNvSpPr>
          <p:nvPr/>
        </p:nvSpPr>
        <p:spPr>
          <a:xfrm>
            <a:off x="503238" y="5589588"/>
            <a:ext cx="8229600" cy="114300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…………………..řízek</a:t>
            </a:r>
            <a:endParaRPr lang="cs-CZ" dirty="0"/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3184525" y="1976438"/>
            <a:ext cx="144145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Hlávkový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 flipH="1">
            <a:off x="3419475" y="3311525"/>
            <a:ext cx="1368425" cy="369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Houskový</a:t>
            </a:r>
          </a:p>
        </p:txBody>
      </p:sp>
      <p:sp>
        <p:nvSpPr>
          <p:cNvPr id="9" name="TextovéPole 8"/>
          <p:cNvSpPr txBox="1">
            <a:spLocks noChangeArrowheads="1"/>
          </p:cNvSpPr>
          <p:nvPr/>
        </p:nvSpPr>
        <p:spPr bwMode="auto">
          <a:xfrm>
            <a:off x="3181350" y="4608513"/>
            <a:ext cx="1655763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Krupicová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3252788" y="5861050"/>
            <a:ext cx="1512887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Vepřový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7" grpId="0" animBg="1"/>
      <p:bldP spid="3" grpId="0"/>
      <p:bldP spid="8" grpId="0"/>
      <p:bldP spid="9" grpId="0"/>
      <p:bldP spid="10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Dům je…………. .</a:t>
            </a:r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430213" y="1557338"/>
            <a:ext cx="8229600" cy="11430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Jahoda je………. .</a:t>
            </a:r>
            <a:endParaRPr lang="cs-CZ" dirty="0"/>
          </a:p>
        </p:txBody>
      </p:sp>
      <p:sp>
        <p:nvSpPr>
          <p:cNvPr id="5" name="Nadpis 1"/>
          <p:cNvSpPr txBox="1">
            <a:spLocks/>
          </p:cNvSpPr>
          <p:nvPr/>
        </p:nvSpPr>
        <p:spPr>
          <a:xfrm>
            <a:off x="430213" y="2852738"/>
            <a:ext cx="8229600" cy="11430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Chlapec je………… .</a:t>
            </a:r>
            <a:endParaRPr lang="cs-CZ" dirty="0"/>
          </a:p>
        </p:txBody>
      </p:sp>
      <p:sp>
        <p:nvSpPr>
          <p:cNvPr id="6" name="Nadpis 1"/>
          <p:cNvSpPr txBox="1">
            <a:spLocks/>
          </p:cNvSpPr>
          <p:nvPr/>
        </p:nvSpPr>
        <p:spPr>
          <a:xfrm>
            <a:off x="430213" y="4221163"/>
            <a:ext cx="8229600" cy="11430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Květina je …………. .</a:t>
            </a:r>
            <a:endParaRPr lang="cs-CZ" dirty="0"/>
          </a:p>
        </p:txBody>
      </p:sp>
      <p:sp>
        <p:nvSpPr>
          <p:cNvPr id="9" name="Nadpis 1"/>
          <p:cNvSpPr txBox="1">
            <a:spLocks/>
          </p:cNvSpPr>
          <p:nvPr/>
        </p:nvSpPr>
        <p:spPr>
          <a:xfrm>
            <a:off x="412750" y="5516563"/>
            <a:ext cx="8229600" cy="11430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Voda je …………… .</a:t>
            </a:r>
            <a:endParaRPr lang="cs-CZ" dirty="0"/>
          </a:p>
        </p:txBody>
      </p:sp>
      <p:sp>
        <p:nvSpPr>
          <p:cNvPr id="3" name="TextovéPole 2"/>
          <p:cNvSpPr txBox="1">
            <a:spLocks noChangeArrowheads="1"/>
          </p:cNvSpPr>
          <p:nvPr/>
        </p:nvSpPr>
        <p:spPr bwMode="auto">
          <a:xfrm>
            <a:off x="4716463" y="685800"/>
            <a:ext cx="1295400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nový</a:t>
            </a:r>
          </a:p>
        </p:txBody>
      </p:sp>
      <p:sp>
        <p:nvSpPr>
          <p:cNvPr id="7" name="TextovéPole 6"/>
          <p:cNvSpPr txBox="1">
            <a:spLocks noChangeArrowheads="1"/>
          </p:cNvSpPr>
          <p:nvPr/>
        </p:nvSpPr>
        <p:spPr bwMode="auto">
          <a:xfrm>
            <a:off x="4978400" y="1911350"/>
            <a:ext cx="7715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>
                <a:latin typeface="Calibri" pitchFamily="34" charset="0"/>
              </a:rPr>
              <a:t>sladká</a:t>
            </a:r>
          </a:p>
        </p:txBody>
      </p:sp>
      <p:sp>
        <p:nvSpPr>
          <p:cNvPr id="8" name="TextovéPole 7"/>
          <p:cNvSpPr txBox="1">
            <a:spLocks noChangeArrowheads="1"/>
          </p:cNvSpPr>
          <p:nvPr/>
        </p:nvSpPr>
        <p:spPr bwMode="auto">
          <a:xfrm>
            <a:off x="4859338" y="3240088"/>
            <a:ext cx="1368425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šikovný</a:t>
            </a:r>
          </a:p>
        </p:txBody>
      </p:sp>
      <p:sp>
        <p:nvSpPr>
          <p:cNvPr id="10" name="TextovéPole 9"/>
          <p:cNvSpPr txBox="1">
            <a:spLocks noChangeArrowheads="1"/>
          </p:cNvSpPr>
          <p:nvPr/>
        </p:nvSpPr>
        <p:spPr bwMode="auto">
          <a:xfrm>
            <a:off x="4716463" y="4608513"/>
            <a:ext cx="1871662" cy="368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rozkvetlá</a:t>
            </a:r>
          </a:p>
        </p:txBody>
      </p:sp>
      <p:sp>
        <p:nvSpPr>
          <p:cNvPr id="11" name="TextovéPole 10"/>
          <p:cNvSpPr txBox="1">
            <a:spLocks noChangeArrowheads="1"/>
          </p:cNvSpPr>
          <p:nvPr/>
        </p:nvSpPr>
        <p:spPr bwMode="auto">
          <a:xfrm>
            <a:off x="4427538" y="5795963"/>
            <a:ext cx="1584325" cy="369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>
                <a:latin typeface="Calibri" pitchFamily="34" charset="0"/>
              </a:rPr>
              <a:t>studená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4" grpId="0" animBg="1"/>
      <p:bldP spid="5" grpId="0" animBg="1"/>
      <p:bldP spid="6" grpId="0" animBg="1"/>
      <p:bldP spid="9" grpId="0" animBg="1"/>
      <p:bldP spid="3" grpId="0"/>
      <p:bldP spid="7" grpId="0"/>
      <p:bldP spid="8" grpId="0"/>
      <p:bldP spid="10" grpId="0"/>
      <p:bldP spid="1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Vymysli přídavná jména, která označují opačnou vlastnost.</a:t>
            </a:r>
            <a:endParaRPr lang="cs-CZ" dirty="0"/>
          </a:p>
        </p:txBody>
      </p:sp>
      <p:sp>
        <p:nvSpPr>
          <p:cNvPr id="5" name="Nadpis 2"/>
          <p:cNvSpPr txBox="1">
            <a:spLocks/>
          </p:cNvSpPr>
          <p:nvPr/>
        </p:nvSpPr>
        <p:spPr>
          <a:xfrm>
            <a:off x="395288" y="1844675"/>
            <a:ext cx="8229600" cy="11430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nový</a:t>
            </a:r>
            <a:endParaRPr lang="cs-CZ" dirty="0"/>
          </a:p>
        </p:txBody>
      </p:sp>
      <p:sp>
        <p:nvSpPr>
          <p:cNvPr id="6" name="Nadpis 2"/>
          <p:cNvSpPr txBox="1">
            <a:spLocks/>
          </p:cNvSpPr>
          <p:nvPr/>
        </p:nvSpPr>
        <p:spPr>
          <a:xfrm>
            <a:off x="395288" y="3065463"/>
            <a:ext cx="8229600" cy="11430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široký</a:t>
            </a:r>
            <a:endParaRPr lang="cs-CZ" dirty="0"/>
          </a:p>
        </p:txBody>
      </p:sp>
      <p:sp>
        <p:nvSpPr>
          <p:cNvPr id="7" name="Nadpis 2"/>
          <p:cNvSpPr txBox="1">
            <a:spLocks/>
          </p:cNvSpPr>
          <p:nvPr/>
        </p:nvSpPr>
        <p:spPr>
          <a:xfrm>
            <a:off x="395288" y="4305300"/>
            <a:ext cx="8229600" cy="11430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prázdný</a:t>
            </a:r>
            <a:endParaRPr lang="cs-CZ" dirty="0"/>
          </a:p>
        </p:txBody>
      </p:sp>
      <p:sp>
        <p:nvSpPr>
          <p:cNvPr id="8" name="Nadpis 2"/>
          <p:cNvSpPr txBox="1">
            <a:spLocks/>
          </p:cNvSpPr>
          <p:nvPr/>
        </p:nvSpPr>
        <p:spPr>
          <a:xfrm>
            <a:off x="395288" y="5516563"/>
            <a:ext cx="8229600" cy="1143000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anchor="ctr">
            <a:normAutofit fontScale="97500"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defRPr sz="44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>
              <a:defRPr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fontAlgn="auto">
              <a:spcAft>
                <a:spcPts val="0"/>
              </a:spcAft>
              <a:defRPr/>
            </a:pPr>
            <a:r>
              <a:rPr lang="cs-CZ" dirty="0" smtClean="0"/>
              <a:t>měkký</a:t>
            </a:r>
            <a:endParaRPr lang="cs-CZ" dirty="0"/>
          </a:p>
        </p:txBody>
      </p:sp>
      <p:sp>
        <p:nvSpPr>
          <p:cNvPr id="2" name="TextovéPole 1"/>
          <p:cNvSpPr txBox="1"/>
          <p:nvPr/>
        </p:nvSpPr>
        <p:spPr>
          <a:xfrm>
            <a:off x="5435600" y="2232025"/>
            <a:ext cx="1873250" cy="36830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starý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5576888" y="3451225"/>
            <a:ext cx="1871662" cy="36988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úzký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5740400" y="4692650"/>
            <a:ext cx="1873250" cy="369888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plný</a:t>
            </a:r>
            <a:endParaRPr lang="cs-CZ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740400" y="5903913"/>
            <a:ext cx="1873250" cy="369887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>
            <a:spAutoFit/>
          </a:bodyPr>
          <a:lstStyle/>
          <a:p>
            <a:pPr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dirty="0"/>
              <a:t>tvrdý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5" grpId="0" animBg="1"/>
      <p:bldP spid="6" grpId="0" animBg="1"/>
      <p:bldP spid="7" grpId="0" animBg="1"/>
      <p:bldP spid="8" grpId="0" animBg="1"/>
      <p:bldP spid="2" grpId="0" animBg="1"/>
      <p:bldP spid="9" grpId="0" animBg="1"/>
      <p:bldP spid="10" grpId="0" animBg="1"/>
      <p:bldP spid="11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51</TotalTime>
  <Words>197</Words>
  <Application>Microsoft Office PowerPoint</Application>
  <PresentationFormat>On-screen Show (4:3)</PresentationFormat>
  <Paragraphs>68</Paragraphs>
  <Slides>9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2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Calibri</vt:lpstr>
      <vt:lpstr>Arial</vt:lpstr>
      <vt:lpstr>Motiv systému Office</vt:lpstr>
      <vt:lpstr>Snímek 1</vt:lpstr>
      <vt:lpstr>Snímek 2</vt:lpstr>
      <vt:lpstr>Přídavná jména</vt:lpstr>
      <vt:lpstr>Vyber z možností popsanou vlastnost.</vt:lpstr>
      <vt:lpstr>Vyber z možností popsanou vlastnost.</vt:lpstr>
      <vt:lpstr>Doplň lidová přirovnání vhodnými přídavnými jmény.</vt:lpstr>
      <vt:lpstr>Doplň vhodná přídavná jména:</vt:lpstr>
      <vt:lpstr>Dům je…………. .</vt:lpstr>
      <vt:lpstr>Vymysli přídavná jména, která označují opačnou vlastnost.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Přídavná jména</dc:title>
  <dc:creator>Ingrid Pazderová</dc:creator>
  <cp:lastModifiedBy>DUM</cp:lastModifiedBy>
  <cp:revision>8</cp:revision>
  <dcterms:created xsi:type="dcterms:W3CDTF">2013-03-21T06:22:01Z</dcterms:created>
  <dcterms:modified xsi:type="dcterms:W3CDTF">2013-08-27T17:07:25Z</dcterms:modified>
</cp:coreProperties>
</file>